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2" r:id="rId4"/>
    <p:sldMasterId id="2147483718" r:id="rId5"/>
    <p:sldMasterId id="2147483722" r:id="rId6"/>
    <p:sldMasterId id="2147483727" r:id="rId7"/>
    <p:sldMasterId id="2147483744" r:id="rId8"/>
    <p:sldMasterId id="2147483752" r:id="rId9"/>
    <p:sldMasterId id="2147483776" r:id="rId10"/>
  </p:sldMasterIdLst>
  <p:notesMasterIdLst>
    <p:notesMasterId r:id="rId57"/>
  </p:notesMasterIdLst>
  <p:sldIdLst>
    <p:sldId id="257" r:id="rId11"/>
    <p:sldId id="1640" r:id="rId12"/>
    <p:sldId id="871" r:id="rId13"/>
    <p:sldId id="874" r:id="rId14"/>
    <p:sldId id="1587" r:id="rId15"/>
    <p:sldId id="1709" r:id="rId16"/>
    <p:sldId id="1732" r:id="rId17"/>
    <p:sldId id="1754" r:id="rId18"/>
    <p:sldId id="1450" r:id="rId19"/>
    <p:sldId id="1588" r:id="rId20"/>
    <p:sldId id="314" r:id="rId21"/>
    <p:sldId id="1765" r:id="rId22"/>
    <p:sldId id="1755" r:id="rId23"/>
    <p:sldId id="1746" r:id="rId24"/>
    <p:sldId id="1763" r:id="rId25"/>
    <p:sldId id="1756" r:id="rId26"/>
    <p:sldId id="1654" r:id="rId27"/>
    <p:sldId id="1764" r:id="rId28"/>
    <p:sldId id="1628" r:id="rId29"/>
    <p:sldId id="1383" r:id="rId30"/>
    <p:sldId id="1589" r:id="rId31"/>
    <p:sldId id="1761" r:id="rId32"/>
    <p:sldId id="1757" r:id="rId33"/>
    <p:sldId id="872" r:id="rId34"/>
    <p:sldId id="1735" r:id="rId35"/>
    <p:sldId id="1677" r:id="rId36"/>
    <p:sldId id="1684" r:id="rId37"/>
    <p:sldId id="1760" r:id="rId38"/>
    <p:sldId id="1734" r:id="rId39"/>
    <p:sldId id="1758" r:id="rId40"/>
    <p:sldId id="1714" r:id="rId41"/>
    <p:sldId id="1711" r:id="rId42"/>
    <p:sldId id="1592" r:id="rId43"/>
    <p:sldId id="1701" r:id="rId44"/>
    <p:sldId id="1699" r:id="rId45"/>
    <p:sldId id="1703" r:id="rId46"/>
    <p:sldId id="1707" r:id="rId47"/>
    <p:sldId id="1747" r:id="rId48"/>
    <p:sldId id="1748" r:id="rId49"/>
    <p:sldId id="1766" r:id="rId50"/>
    <p:sldId id="1752" r:id="rId51"/>
    <p:sldId id="1741" r:id="rId52"/>
    <p:sldId id="1742" r:id="rId53"/>
    <p:sldId id="1619" r:id="rId54"/>
    <p:sldId id="1590" r:id="rId55"/>
    <p:sldId id="1447" r:id="rId5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ledning" id="{7D13C63A-FC11-42DF-85BA-83A519369407}">
          <p14:sldIdLst>
            <p14:sldId id="257"/>
            <p14:sldId id="1640"/>
            <p14:sldId id="871"/>
            <p14:sldId id="874"/>
          </p14:sldIdLst>
        </p14:section>
        <p14:section name="Hänt sedan sist" id="{2A5D44DB-EE5C-4782-B1E4-CE73AFB4627B}">
          <p14:sldIdLst>
            <p14:sldId id="1587"/>
            <p14:sldId id="1709"/>
            <p14:sldId id="1732"/>
            <p14:sldId id="1754"/>
            <p14:sldId id="1450"/>
          </p14:sldIdLst>
        </p14:section>
        <p14:section name="Vad pågår sker i närtid" id="{6C1DBCCB-006B-41CB-BE34-891B2E35F011}">
          <p14:sldIdLst>
            <p14:sldId id="1588"/>
            <p14:sldId id="314"/>
            <p14:sldId id="1765"/>
            <p14:sldId id="1755"/>
            <p14:sldId id="1746"/>
            <p14:sldId id="1763"/>
            <p14:sldId id="1756"/>
            <p14:sldId id="1654"/>
            <p14:sldId id="1764"/>
            <p14:sldId id="1628"/>
            <p14:sldId id="1383"/>
            <p14:sldId id="1589"/>
            <p14:sldId id="1761"/>
            <p14:sldId id="1757"/>
            <p14:sldId id="872"/>
            <p14:sldId id="1735"/>
            <p14:sldId id="1677"/>
            <p14:sldId id="1684"/>
            <p14:sldId id="1760"/>
            <p14:sldId id="1734"/>
            <p14:sldId id="1758"/>
            <p14:sldId id="1714"/>
            <p14:sldId id="1711"/>
            <p14:sldId id="1592"/>
            <p14:sldId id="1701"/>
            <p14:sldId id="1699"/>
            <p14:sldId id="1703"/>
            <p14:sldId id="1707"/>
            <p14:sldId id="1747"/>
            <p14:sldId id="1748"/>
            <p14:sldId id="1766"/>
            <p14:sldId id="1752"/>
            <p14:sldId id="1741"/>
            <p14:sldId id="1742"/>
          </p14:sldIdLst>
        </p14:section>
        <p14:section name="Avslut" id="{9ADAF04A-62FC-4E57-9149-671E85A9679C}">
          <p14:sldIdLst>
            <p14:sldId id="1619"/>
            <p14:sldId id="1590"/>
            <p14:sldId id="144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Hellström" initials="JH" lastIdx="2" clrIdx="0">
    <p:extLst>
      <p:ext uri="{19B8F6BF-5375-455C-9EA6-DF929625EA0E}">
        <p15:presenceInfo xmlns:p15="http://schemas.microsoft.com/office/powerpoint/2012/main" userId="S::jenny.hellstrom@mto.se::ed2eb07f-c38c-4c73-8927-c7cc58305a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304" autoAdjust="0"/>
  </p:normalViewPr>
  <p:slideViewPr>
    <p:cSldViewPr snapToGrid="0">
      <p:cViewPr varScale="1">
        <p:scale>
          <a:sx n="50" d="100"/>
          <a:sy n="50" d="100"/>
        </p:scale>
        <p:origin x="1284" y="36"/>
      </p:cViewPr>
      <p:guideLst/>
    </p:cSldViewPr>
  </p:slideViewPr>
  <p:notesTextViewPr>
    <p:cViewPr>
      <p:scale>
        <a:sx n="3" d="2"/>
        <a:sy n="3" d="2"/>
      </p:scale>
      <p:origin x="0" y="0"/>
    </p:cViewPr>
  </p:notesTextViewPr>
  <p:sorterViewPr>
    <p:cViewPr>
      <p:scale>
        <a:sx n="80" d="100"/>
        <a:sy n="80" d="100"/>
      </p:scale>
      <p:origin x="0" y="-4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enny.hellstrom\H&#229;ll%20Nollan%20Dropbox\Jenny%20Hellstr&#246;m\H&#229;ll%20Nollan%20Kansli\7.%20Medlemmar\3.%20Medlemsregister\Statistik%20medlemsutveckl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sv-SE" sz="1600" dirty="0"/>
              <a:t>Medlemsfördelning</a:t>
            </a:r>
          </a:p>
        </c:rich>
      </c:tx>
      <c:layout>
        <c:manualLayout>
          <c:xMode val="edge"/>
          <c:yMode val="edge"/>
          <c:x val="0.16129986251454173"/>
          <c:y val="0"/>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manualLayout>
          <c:layoutTarget val="inner"/>
          <c:xMode val="edge"/>
          <c:yMode val="edge"/>
          <c:x val="0.39708910308625223"/>
          <c:y val="0.18514506444684628"/>
          <c:w val="0.49925083717983526"/>
          <c:h val="0.76633572653087312"/>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076-46CB-8DCF-12D6D441F9F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076-46CB-8DCF-12D6D441F9F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076-46CB-8DCF-12D6D441F9F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076-46CB-8DCF-12D6D441F9F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076-46CB-8DCF-12D6D441F9F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v-S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'tom30 juni 2020'!$A$35:$A$39</c:f>
              <c:strCache>
                <c:ptCount val="5"/>
                <c:pt idx="0">
                  <c:v>Byggherre</c:v>
                </c:pt>
                <c:pt idx="1">
                  <c:v>Konsult</c:v>
                </c:pt>
                <c:pt idx="2">
                  <c:v>Entreprenör</c:v>
                </c:pt>
                <c:pt idx="3">
                  <c:v>Branschförening</c:v>
                </c:pt>
                <c:pt idx="4">
                  <c:v>Leverantörer</c:v>
                </c:pt>
              </c:strCache>
            </c:strRef>
          </c:cat>
          <c:val>
            <c:numRef>
              <c:f>'tom30 juni 2020'!$B$35:$B$39</c:f>
              <c:numCache>
                <c:formatCode>General</c:formatCode>
                <c:ptCount val="5"/>
                <c:pt idx="0">
                  <c:v>12</c:v>
                </c:pt>
                <c:pt idx="1">
                  <c:v>8</c:v>
                </c:pt>
                <c:pt idx="2">
                  <c:v>37</c:v>
                </c:pt>
                <c:pt idx="3">
                  <c:v>5</c:v>
                </c:pt>
                <c:pt idx="4">
                  <c:v>15</c:v>
                </c:pt>
              </c:numCache>
            </c:numRef>
          </c:val>
          <c:extLst>
            <c:ext xmlns:c16="http://schemas.microsoft.com/office/drawing/2014/chart" uri="{C3380CC4-5D6E-409C-BE32-E72D297353CC}">
              <c16:uniqueId val="{0000000A-7076-46CB-8DCF-12D6D441F9F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4.6231636937620599E-2"/>
          <c:y val="0.49153522387252285"/>
          <c:w val="0.34751524349025231"/>
          <c:h val="0.4200615997832992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jpg"/><Relationship Id="rId4" Type="http://schemas.openxmlformats.org/officeDocument/2006/relationships/image" Target="../media/image2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jpg"/><Relationship Id="rId4"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711BA-6A65-4A82-B0D2-0C18928883AD}" type="doc">
      <dgm:prSet loTypeId="urn:microsoft.com/office/officeart/2005/8/layout/vList4" loCatId="list" qsTypeId="urn:microsoft.com/office/officeart/2005/8/quickstyle/simple1" qsCatId="simple" csTypeId="urn:microsoft.com/office/officeart/2005/8/colors/accent3_2" csCatId="accent3" phldr="1"/>
      <dgm:spPr/>
      <dgm:t>
        <a:bodyPr/>
        <a:lstStyle/>
        <a:p>
          <a:endParaRPr lang="sv-SE"/>
        </a:p>
      </dgm:t>
    </dgm:pt>
    <dgm:pt modelId="{DC96CC85-0C2C-4C45-BD3B-51BD52179B87}">
      <dgm:prSet phldrT="[Text]"/>
      <dgm:spPr>
        <a:solidFill>
          <a:srgbClr val="00B0F0"/>
        </a:solidFill>
      </dgm:spPr>
      <dgm:t>
        <a:bodyPr/>
        <a:lstStyle/>
        <a:p>
          <a:r>
            <a:rPr lang="sv-SE" dirty="0"/>
            <a:t>För samtliga</a:t>
          </a:r>
        </a:p>
      </dgm:t>
    </dgm:pt>
    <dgm:pt modelId="{EC33B83A-7172-49CC-95AE-9065950B280C}" type="parTrans" cxnId="{E6422A67-CB17-4D17-9E55-20A3BDEEC010}">
      <dgm:prSet/>
      <dgm:spPr/>
      <dgm:t>
        <a:bodyPr/>
        <a:lstStyle/>
        <a:p>
          <a:endParaRPr lang="sv-SE"/>
        </a:p>
      </dgm:t>
    </dgm:pt>
    <dgm:pt modelId="{A62F41B5-0DA8-488C-8DDF-169437788BDB}" type="sibTrans" cxnId="{E6422A67-CB17-4D17-9E55-20A3BDEEC010}">
      <dgm:prSet/>
      <dgm:spPr/>
      <dgm:t>
        <a:bodyPr/>
        <a:lstStyle/>
        <a:p>
          <a:endParaRPr lang="sv-SE"/>
        </a:p>
      </dgm:t>
    </dgm:pt>
    <dgm:pt modelId="{328F5C50-0C21-4188-8A56-BC8551FE78CB}">
      <dgm:prSet phldrT="[Text]"/>
      <dgm:spPr>
        <a:solidFill>
          <a:srgbClr val="00B0F0"/>
        </a:solidFill>
      </dgm:spPr>
      <dgm:t>
        <a:bodyPr/>
        <a:lstStyle/>
        <a:p>
          <a:r>
            <a:rPr lang="sv-SE" dirty="0"/>
            <a:t>PPT-presentation </a:t>
          </a:r>
          <a:r>
            <a:rPr lang="sv-SE" i="1" dirty="0"/>
            <a:t>”Allmän presentation om Håll Nollans </a:t>
          </a:r>
          <a:r>
            <a:rPr lang="sv-SE" i="1" dirty="0" err="1"/>
            <a:t>säkerhetspush</a:t>
          </a:r>
          <a:r>
            <a:rPr lang="sv-SE" i="1" dirty="0"/>
            <a:t>”</a:t>
          </a:r>
          <a:endParaRPr lang="sv-SE" dirty="0"/>
        </a:p>
      </dgm:t>
    </dgm:pt>
    <dgm:pt modelId="{4EB630AE-34EE-4DF3-8FBA-D9DD8793F97D}" type="parTrans" cxnId="{8B101D6C-66CE-43A2-B2F8-75499C004202}">
      <dgm:prSet/>
      <dgm:spPr/>
      <dgm:t>
        <a:bodyPr/>
        <a:lstStyle/>
        <a:p>
          <a:endParaRPr lang="sv-SE"/>
        </a:p>
      </dgm:t>
    </dgm:pt>
    <dgm:pt modelId="{CB2D617F-27DE-47A2-9BB7-FE81389EA246}" type="sibTrans" cxnId="{8B101D6C-66CE-43A2-B2F8-75499C004202}">
      <dgm:prSet/>
      <dgm:spPr/>
      <dgm:t>
        <a:bodyPr/>
        <a:lstStyle/>
        <a:p>
          <a:endParaRPr lang="sv-SE"/>
        </a:p>
      </dgm:t>
    </dgm:pt>
    <dgm:pt modelId="{030F1460-5D75-4352-B542-9EF2E3C37CE9}">
      <dgm:prSet phldrT="[Text]"/>
      <dgm:spPr>
        <a:solidFill>
          <a:srgbClr val="00B0F0"/>
        </a:solidFill>
      </dgm:spPr>
      <dgm:t>
        <a:bodyPr/>
        <a:lstStyle/>
        <a:p>
          <a:r>
            <a:rPr lang="sv-SE" dirty="0"/>
            <a:t>Inspelat infomöte</a:t>
          </a:r>
        </a:p>
      </dgm:t>
    </dgm:pt>
    <dgm:pt modelId="{D07B724E-6145-4145-BE06-90F752807227}" type="parTrans" cxnId="{686EF7E9-8724-4BE5-8355-8FEB6AE4A0BA}">
      <dgm:prSet/>
      <dgm:spPr/>
      <dgm:t>
        <a:bodyPr/>
        <a:lstStyle/>
        <a:p>
          <a:endParaRPr lang="sv-SE"/>
        </a:p>
      </dgm:t>
    </dgm:pt>
    <dgm:pt modelId="{2A0D5DBC-BD6D-414F-8539-D7EBB2F950E7}" type="sibTrans" cxnId="{686EF7E9-8724-4BE5-8355-8FEB6AE4A0BA}">
      <dgm:prSet/>
      <dgm:spPr/>
      <dgm:t>
        <a:bodyPr/>
        <a:lstStyle/>
        <a:p>
          <a:endParaRPr lang="sv-SE"/>
        </a:p>
      </dgm:t>
    </dgm:pt>
    <dgm:pt modelId="{15717445-9610-4372-94B3-49AEA3708FE3}">
      <dgm:prSet phldrT="[Text]"/>
      <dgm:spPr>
        <a:solidFill>
          <a:srgbClr val="00B0F0"/>
        </a:solidFill>
      </dgm:spPr>
      <dgm:t>
        <a:bodyPr/>
        <a:lstStyle/>
        <a:p>
          <a:pPr>
            <a:buNone/>
          </a:pPr>
          <a:r>
            <a:rPr lang="sv-SE" dirty="0"/>
            <a:t>För dig som är övergripande ansvarig på de projekt HN samordnar </a:t>
          </a:r>
        </a:p>
      </dgm:t>
    </dgm:pt>
    <dgm:pt modelId="{11C19750-D414-4C8E-BF90-B340F87CF551}" type="parTrans" cxnId="{1C493609-B364-44AF-B0A8-B13C4E121F38}">
      <dgm:prSet/>
      <dgm:spPr/>
      <dgm:t>
        <a:bodyPr/>
        <a:lstStyle/>
        <a:p>
          <a:endParaRPr lang="sv-SE"/>
        </a:p>
      </dgm:t>
    </dgm:pt>
    <dgm:pt modelId="{82409CFC-C16F-4F3A-8CBA-3DF738F0AF06}" type="sibTrans" cxnId="{1C493609-B364-44AF-B0A8-B13C4E121F38}">
      <dgm:prSet/>
      <dgm:spPr/>
      <dgm:t>
        <a:bodyPr/>
        <a:lstStyle/>
        <a:p>
          <a:endParaRPr lang="sv-SE"/>
        </a:p>
      </dgm:t>
    </dgm:pt>
    <dgm:pt modelId="{638D8795-C18B-45D7-8D33-F2960075C6F3}">
      <dgm:prSet phldrT="[Text]"/>
      <dgm:spPr>
        <a:solidFill>
          <a:srgbClr val="00B0F0"/>
        </a:solidFill>
      </dgm:spPr>
      <dgm:t>
        <a:bodyPr/>
        <a:lstStyle/>
        <a:p>
          <a:pPr>
            <a:buFont typeface="Arial" panose="020B0604020202020204" pitchFamily="34" charset="0"/>
            <a:buChar char="•"/>
          </a:pPr>
          <a:r>
            <a:rPr lang="sv-SE" dirty="0"/>
            <a:t> Checklista </a:t>
          </a:r>
          <a:r>
            <a:rPr lang="sv-SE" dirty="0" err="1"/>
            <a:t>säkerhetspush</a:t>
          </a:r>
          <a:r>
            <a:rPr lang="sv-SE" dirty="0"/>
            <a:t>		</a:t>
          </a:r>
          <a:endParaRPr lang="sv-SE" i="1" dirty="0"/>
        </a:p>
      </dgm:t>
    </dgm:pt>
    <dgm:pt modelId="{06EFB4CF-00AA-467A-B668-DBD31279BC47}" type="parTrans" cxnId="{A186E57A-0103-4ACB-82C7-8801F23E395C}">
      <dgm:prSet/>
      <dgm:spPr/>
      <dgm:t>
        <a:bodyPr/>
        <a:lstStyle/>
        <a:p>
          <a:endParaRPr lang="sv-SE"/>
        </a:p>
      </dgm:t>
    </dgm:pt>
    <dgm:pt modelId="{025B1C5D-349F-4603-92B0-E4C6A23A6055}" type="sibTrans" cxnId="{A186E57A-0103-4ACB-82C7-8801F23E395C}">
      <dgm:prSet/>
      <dgm:spPr/>
      <dgm:t>
        <a:bodyPr/>
        <a:lstStyle/>
        <a:p>
          <a:endParaRPr lang="sv-SE"/>
        </a:p>
      </dgm:t>
    </dgm:pt>
    <dgm:pt modelId="{766EFE93-5242-4819-B1C8-C3CBDEE7639E}">
      <dgm:prSet phldrT="[Text]"/>
      <dgm:spPr>
        <a:solidFill>
          <a:srgbClr val="00B0F0"/>
        </a:solidFill>
      </dgm:spPr>
      <dgm:t>
        <a:bodyPr/>
        <a:lstStyle/>
        <a:p>
          <a:r>
            <a:rPr lang="sv-SE" dirty="0"/>
            <a:t> Stöd för tal (</a:t>
          </a:r>
          <a:r>
            <a:rPr lang="sv-SE" dirty="0">
              <a:solidFill>
                <a:srgbClr val="FF0000"/>
              </a:solidFill>
            </a:rPr>
            <a:t>inom kort)</a:t>
          </a:r>
        </a:p>
      </dgm:t>
    </dgm:pt>
    <dgm:pt modelId="{71F8946F-EAB7-446F-94F7-4C69A2F70579}" type="parTrans" cxnId="{610867C1-E3DB-40F2-8323-29F29CEB8D97}">
      <dgm:prSet/>
      <dgm:spPr/>
      <dgm:t>
        <a:bodyPr/>
        <a:lstStyle/>
        <a:p>
          <a:endParaRPr lang="sv-SE"/>
        </a:p>
      </dgm:t>
    </dgm:pt>
    <dgm:pt modelId="{A7761757-F31B-449D-8D67-293696E71862}" type="sibTrans" cxnId="{610867C1-E3DB-40F2-8323-29F29CEB8D97}">
      <dgm:prSet/>
      <dgm:spPr/>
      <dgm:t>
        <a:bodyPr/>
        <a:lstStyle/>
        <a:p>
          <a:endParaRPr lang="sv-SE"/>
        </a:p>
      </dgm:t>
    </dgm:pt>
    <dgm:pt modelId="{263CC24B-0AF6-4140-BA9D-D58258717BB9}">
      <dgm:prSet phldrT="[Text]"/>
      <dgm:spPr>
        <a:solidFill>
          <a:srgbClr val="00B0F0"/>
        </a:solidFill>
      </dgm:spPr>
      <dgm:t>
        <a:bodyPr/>
        <a:lstStyle/>
        <a:p>
          <a:r>
            <a:rPr lang="sv-SE" dirty="0"/>
            <a:t>För dig som är ansvarig på ett projekt som genomför </a:t>
          </a:r>
          <a:r>
            <a:rPr lang="sv-SE" dirty="0" err="1"/>
            <a:t>säkerhetspushen</a:t>
          </a:r>
          <a:endParaRPr lang="sv-SE" dirty="0"/>
        </a:p>
      </dgm:t>
    </dgm:pt>
    <dgm:pt modelId="{F22B8810-0B8E-44B9-9D2A-211C59B3EBDD}" type="parTrans" cxnId="{6DA06A8E-7C62-4FAD-A347-1EF6C23A53DB}">
      <dgm:prSet/>
      <dgm:spPr/>
      <dgm:t>
        <a:bodyPr/>
        <a:lstStyle/>
        <a:p>
          <a:endParaRPr lang="sv-SE"/>
        </a:p>
      </dgm:t>
    </dgm:pt>
    <dgm:pt modelId="{FFF8E1A7-5B6D-42F8-999A-58A2704BBE4F}" type="sibTrans" cxnId="{6DA06A8E-7C62-4FAD-A347-1EF6C23A53DB}">
      <dgm:prSet/>
      <dgm:spPr/>
      <dgm:t>
        <a:bodyPr/>
        <a:lstStyle/>
        <a:p>
          <a:endParaRPr lang="sv-SE"/>
        </a:p>
      </dgm:t>
    </dgm:pt>
    <dgm:pt modelId="{724FC9A1-5CAC-4AAA-90C1-687F12D9899E}">
      <dgm:prSet phldrT="[Text]"/>
      <dgm:spPr>
        <a:solidFill>
          <a:srgbClr val="00B0F0"/>
        </a:solidFill>
      </dgm:spPr>
      <dgm:t>
        <a:bodyPr/>
        <a:lstStyle/>
        <a:p>
          <a:r>
            <a:rPr lang="sv-SE" dirty="0"/>
            <a:t>Checklista </a:t>
          </a:r>
          <a:r>
            <a:rPr lang="sv-SE" dirty="0" err="1"/>
            <a:t>säkerhetspush</a:t>
          </a:r>
          <a:endParaRPr lang="sv-SE" dirty="0"/>
        </a:p>
      </dgm:t>
    </dgm:pt>
    <dgm:pt modelId="{7840DA3B-05FE-4570-B89C-B5F1E8AAB2FA}" type="parTrans" cxnId="{E140D65C-61AD-4EEA-B705-AF12C675C7FF}">
      <dgm:prSet/>
      <dgm:spPr/>
      <dgm:t>
        <a:bodyPr/>
        <a:lstStyle/>
        <a:p>
          <a:endParaRPr lang="sv-SE"/>
        </a:p>
      </dgm:t>
    </dgm:pt>
    <dgm:pt modelId="{D05EDD70-44C2-46B1-A43F-35929E109C77}" type="sibTrans" cxnId="{E140D65C-61AD-4EEA-B705-AF12C675C7FF}">
      <dgm:prSet/>
      <dgm:spPr/>
      <dgm:t>
        <a:bodyPr/>
        <a:lstStyle/>
        <a:p>
          <a:endParaRPr lang="sv-SE"/>
        </a:p>
      </dgm:t>
    </dgm:pt>
    <dgm:pt modelId="{59CAD989-0C95-4568-99C9-68C95665FE5E}">
      <dgm:prSet phldrT="[Text]"/>
      <dgm:spPr>
        <a:solidFill>
          <a:srgbClr val="00B0F0"/>
        </a:solidFill>
      </dgm:spPr>
      <dgm:t>
        <a:bodyPr/>
        <a:lstStyle/>
        <a:p>
          <a:r>
            <a:rPr lang="sv-SE" dirty="0"/>
            <a:t> Infoplansch  </a:t>
          </a:r>
        </a:p>
      </dgm:t>
    </dgm:pt>
    <dgm:pt modelId="{10ECD5AD-B056-4825-B2E4-CCAEA189DBC4}" type="parTrans" cxnId="{BBA237CC-E778-4D7E-993C-C9F391695A1E}">
      <dgm:prSet/>
      <dgm:spPr/>
      <dgm:t>
        <a:bodyPr/>
        <a:lstStyle/>
        <a:p>
          <a:endParaRPr lang="sv-SE"/>
        </a:p>
      </dgm:t>
    </dgm:pt>
    <dgm:pt modelId="{5BE5DA7C-7DAF-4457-9FDA-4094490F5603}" type="sibTrans" cxnId="{BBA237CC-E778-4D7E-993C-C9F391695A1E}">
      <dgm:prSet/>
      <dgm:spPr/>
      <dgm:t>
        <a:bodyPr/>
        <a:lstStyle/>
        <a:p>
          <a:endParaRPr lang="sv-SE"/>
        </a:p>
      </dgm:t>
    </dgm:pt>
    <dgm:pt modelId="{24C274D0-F9E9-4847-8C75-138356700514}">
      <dgm:prSet phldrT="[Text]"/>
      <dgm:spPr>
        <a:solidFill>
          <a:srgbClr val="00B0F0"/>
        </a:solidFill>
      </dgm:spPr>
      <dgm:t>
        <a:bodyPr/>
        <a:lstStyle/>
        <a:p>
          <a:pPr>
            <a:buNone/>
          </a:pPr>
          <a:r>
            <a:rPr lang="sv-SE" dirty="0"/>
            <a:t>För dig stödja kommunikationen</a:t>
          </a:r>
        </a:p>
      </dgm:t>
    </dgm:pt>
    <dgm:pt modelId="{63E118C4-4DCD-4BE8-A5A1-CE2B9ADA977A}" type="parTrans" cxnId="{4D6F434A-B47F-44F2-B87B-9123A16C0AFE}">
      <dgm:prSet/>
      <dgm:spPr/>
      <dgm:t>
        <a:bodyPr/>
        <a:lstStyle/>
        <a:p>
          <a:endParaRPr lang="sv-SE"/>
        </a:p>
      </dgm:t>
    </dgm:pt>
    <dgm:pt modelId="{2CED4AC7-67D7-4B91-9BE7-33AB23B3DC85}" type="sibTrans" cxnId="{4D6F434A-B47F-44F2-B87B-9123A16C0AFE}">
      <dgm:prSet/>
      <dgm:spPr/>
      <dgm:t>
        <a:bodyPr/>
        <a:lstStyle/>
        <a:p>
          <a:endParaRPr lang="sv-SE"/>
        </a:p>
      </dgm:t>
    </dgm:pt>
    <dgm:pt modelId="{7A60E1AB-0D89-4F3A-82D9-409936516C3D}">
      <dgm:prSet phldrT="[Text]"/>
      <dgm:spPr>
        <a:solidFill>
          <a:srgbClr val="00B0F0"/>
        </a:solidFill>
      </dgm:spPr>
      <dgm:t>
        <a:bodyPr/>
        <a:lstStyle/>
        <a:p>
          <a:pPr>
            <a:buFont typeface="Arial" panose="020B0604020202020204" pitchFamily="34" charset="0"/>
            <a:buChar char="•"/>
          </a:pPr>
          <a:r>
            <a:rPr lang="sv-SE" dirty="0"/>
            <a:t>Checklista </a:t>
          </a:r>
          <a:r>
            <a:rPr lang="sv-SE" dirty="0" err="1"/>
            <a:t>säkerhetspush</a:t>
          </a:r>
          <a:endParaRPr lang="sv-SE" dirty="0"/>
        </a:p>
      </dgm:t>
    </dgm:pt>
    <dgm:pt modelId="{03AD9543-8968-43C2-956F-43AB02D347C3}" type="parTrans" cxnId="{EED68850-5971-4DFF-AE75-81044B1F13EE}">
      <dgm:prSet/>
      <dgm:spPr/>
      <dgm:t>
        <a:bodyPr/>
        <a:lstStyle/>
        <a:p>
          <a:endParaRPr lang="sv-SE"/>
        </a:p>
      </dgm:t>
    </dgm:pt>
    <dgm:pt modelId="{7B23EA02-0E5E-4753-89B2-37CBED15DF3D}" type="sibTrans" cxnId="{EED68850-5971-4DFF-AE75-81044B1F13EE}">
      <dgm:prSet/>
      <dgm:spPr/>
      <dgm:t>
        <a:bodyPr/>
        <a:lstStyle/>
        <a:p>
          <a:endParaRPr lang="sv-SE"/>
        </a:p>
      </dgm:t>
    </dgm:pt>
    <dgm:pt modelId="{B7B3A44D-8864-4256-811F-F1B3D1BC2AA6}">
      <dgm:prSet phldrT="[Text]"/>
      <dgm:spPr>
        <a:solidFill>
          <a:srgbClr val="00B0F0"/>
        </a:solidFill>
      </dgm:spPr>
      <dgm:t>
        <a:bodyPr/>
        <a:lstStyle/>
        <a:p>
          <a:r>
            <a:rPr lang="sv-SE" dirty="0"/>
            <a:t>Pressmeddelande </a:t>
          </a:r>
        </a:p>
      </dgm:t>
    </dgm:pt>
    <dgm:pt modelId="{D8AA2613-0751-43A8-A2DA-92C002F72381}" type="parTrans" cxnId="{9F62225E-DA3D-420D-AEAB-92C6BD6D4495}">
      <dgm:prSet/>
      <dgm:spPr/>
      <dgm:t>
        <a:bodyPr/>
        <a:lstStyle/>
        <a:p>
          <a:endParaRPr lang="sv-SE"/>
        </a:p>
      </dgm:t>
    </dgm:pt>
    <dgm:pt modelId="{2D818794-2D12-4749-8226-C0BB42893376}" type="sibTrans" cxnId="{9F62225E-DA3D-420D-AEAB-92C6BD6D4495}">
      <dgm:prSet/>
      <dgm:spPr/>
      <dgm:t>
        <a:bodyPr/>
        <a:lstStyle/>
        <a:p>
          <a:endParaRPr lang="sv-SE"/>
        </a:p>
      </dgm:t>
    </dgm:pt>
    <dgm:pt modelId="{51A1A178-537F-4476-8F35-5A3E1F561D74}">
      <dgm:prSet phldrT="[Text]"/>
      <dgm:spPr>
        <a:solidFill>
          <a:srgbClr val="00B0F0"/>
        </a:solidFill>
      </dgm:spPr>
      <dgm:t>
        <a:bodyPr/>
        <a:lstStyle/>
        <a:p>
          <a:r>
            <a:rPr lang="sv-SE" dirty="0"/>
            <a:t> Förslag inbjudningsbrev</a:t>
          </a:r>
        </a:p>
      </dgm:t>
    </dgm:pt>
    <dgm:pt modelId="{5434C5B3-EFC9-4391-B3F7-0E14771F9AFD}" type="parTrans" cxnId="{C25D124F-96C2-4002-A579-F607B2A69567}">
      <dgm:prSet/>
      <dgm:spPr/>
      <dgm:t>
        <a:bodyPr/>
        <a:lstStyle/>
        <a:p>
          <a:endParaRPr lang="sv-SE"/>
        </a:p>
      </dgm:t>
    </dgm:pt>
    <dgm:pt modelId="{FFA385BF-E1A3-4FFE-9944-2E7438188F34}" type="sibTrans" cxnId="{C25D124F-96C2-4002-A579-F607B2A69567}">
      <dgm:prSet/>
      <dgm:spPr/>
      <dgm:t>
        <a:bodyPr/>
        <a:lstStyle/>
        <a:p>
          <a:endParaRPr lang="sv-SE"/>
        </a:p>
      </dgm:t>
    </dgm:pt>
    <dgm:pt modelId="{AB236749-1C7B-4699-BE04-BFF100BCE61A}">
      <dgm:prSet phldrT="[Text]"/>
      <dgm:spPr>
        <a:solidFill>
          <a:srgbClr val="00B0F0"/>
        </a:solidFill>
      </dgm:spPr>
      <dgm:t>
        <a:bodyPr/>
        <a:lstStyle/>
        <a:p>
          <a:r>
            <a:rPr lang="sv-SE" dirty="0"/>
            <a:t> Infobild (PPT)</a:t>
          </a:r>
        </a:p>
      </dgm:t>
    </dgm:pt>
    <dgm:pt modelId="{602B6FCC-C79E-4907-BD96-FDCE0CA133B2}" type="parTrans" cxnId="{AF8B0262-47B5-4F41-8A28-0506EDDB879C}">
      <dgm:prSet/>
      <dgm:spPr/>
      <dgm:t>
        <a:bodyPr/>
        <a:lstStyle/>
        <a:p>
          <a:endParaRPr lang="sv-SE"/>
        </a:p>
      </dgm:t>
    </dgm:pt>
    <dgm:pt modelId="{7E33880C-1B6E-4A64-B134-D4A2EFE76767}" type="sibTrans" cxnId="{AF8B0262-47B5-4F41-8A28-0506EDDB879C}">
      <dgm:prSet/>
      <dgm:spPr/>
      <dgm:t>
        <a:bodyPr/>
        <a:lstStyle/>
        <a:p>
          <a:endParaRPr lang="sv-SE"/>
        </a:p>
      </dgm:t>
    </dgm:pt>
    <dgm:pt modelId="{55268F2D-AD04-4BDB-B3DD-2BBFF1A1C84D}">
      <dgm:prSet phldrT="[Text]"/>
      <dgm:spPr>
        <a:solidFill>
          <a:srgbClr val="00B0F0"/>
        </a:solidFill>
      </dgm:spPr>
      <dgm:t>
        <a:bodyPr/>
        <a:lstStyle/>
        <a:p>
          <a:pPr>
            <a:buFont typeface="Arial" panose="020B0604020202020204" pitchFamily="34" charset="0"/>
            <a:buChar char="•"/>
          </a:pPr>
          <a:r>
            <a:rPr lang="sv-SE" dirty="0"/>
            <a:t>Copytexter			</a:t>
          </a:r>
        </a:p>
      </dgm:t>
    </dgm:pt>
    <dgm:pt modelId="{0B48CAE7-5E48-4690-8152-28777D5C2902}" type="parTrans" cxnId="{F50535FE-F9D8-42A6-B601-6251B549F797}">
      <dgm:prSet/>
      <dgm:spPr/>
      <dgm:t>
        <a:bodyPr/>
        <a:lstStyle/>
        <a:p>
          <a:endParaRPr lang="sv-SE"/>
        </a:p>
      </dgm:t>
    </dgm:pt>
    <dgm:pt modelId="{53524DE6-47B8-4737-A91C-DEE15B737B6B}" type="sibTrans" cxnId="{F50535FE-F9D8-42A6-B601-6251B549F797}">
      <dgm:prSet/>
      <dgm:spPr/>
      <dgm:t>
        <a:bodyPr/>
        <a:lstStyle/>
        <a:p>
          <a:endParaRPr lang="sv-SE"/>
        </a:p>
      </dgm:t>
    </dgm:pt>
    <dgm:pt modelId="{F9F1A68C-5DA8-4213-8CBA-1A247FBCD163}">
      <dgm:prSet phldrT="[Text]"/>
      <dgm:spPr>
        <a:solidFill>
          <a:srgbClr val="00B0F0"/>
        </a:solidFill>
      </dgm:spPr>
      <dgm:t>
        <a:bodyPr/>
        <a:lstStyle/>
        <a:p>
          <a:r>
            <a:rPr lang="sv-SE" dirty="0"/>
            <a:t>Info- vilka projekt genomför</a:t>
          </a:r>
        </a:p>
      </dgm:t>
    </dgm:pt>
    <dgm:pt modelId="{81EEF90F-7E46-438A-AD42-1EA6D0D42202}" type="parTrans" cxnId="{5C07FD8D-8B1A-4826-B673-BF583F192A73}">
      <dgm:prSet/>
      <dgm:spPr/>
    </dgm:pt>
    <dgm:pt modelId="{785963F5-653B-451F-8062-B288EE12D2B4}" type="sibTrans" cxnId="{5C07FD8D-8B1A-4826-B673-BF583F192A73}">
      <dgm:prSet/>
      <dgm:spPr/>
    </dgm:pt>
    <dgm:pt modelId="{4692D014-A4BB-4654-A12F-D5645B63F620}" type="pres">
      <dgm:prSet presAssocID="{B0E711BA-6A65-4A82-B0D2-0C18928883AD}" presName="linear" presStyleCnt="0">
        <dgm:presLayoutVars>
          <dgm:dir/>
          <dgm:resizeHandles val="exact"/>
        </dgm:presLayoutVars>
      </dgm:prSet>
      <dgm:spPr/>
    </dgm:pt>
    <dgm:pt modelId="{6FD3D190-967C-456E-9414-3ABA16F0A0BC}" type="pres">
      <dgm:prSet presAssocID="{DC96CC85-0C2C-4C45-BD3B-51BD52179B87}" presName="comp" presStyleCnt="0"/>
      <dgm:spPr/>
    </dgm:pt>
    <dgm:pt modelId="{6CD0252B-607E-4978-A8CA-019E2C2C401C}" type="pres">
      <dgm:prSet presAssocID="{DC96CC85-0C2C-4C45-BD3B-51BD52179B87}" presName="box" presStyleLbl="node1" presStyleIdx="0" presStyleCnt="4" custLinFactNeighborY="-2473"/>
      <dgm:spPr/>
    </dgm:pt>
    <dgm:pt modelId="{2455932B-1117-47C9-B8CB-532045D8273F}" type="pres">
      <dgm:prSet presAssocID="{DC96CC85-0C2C-4C45-BD3B-51BD52179B87}" presName="img" presStyleLbl="fgImgPlace1" presStyleIdx="0" presStyleCnt="4" custScaleX="99955"/>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Affärsperson som pekar på surfplatta i möte"/>
        </a:ext>
      </dgm:extLst>
    </dgm:pt>
    <dgm:pt modelId="{35FFA799-4153-47B5-AAFD-5BA4A970ADE9}" type="pres">
      <dgm:prSet presAssocID="{DC96CC85-0C2C-4C45-BD3B-51BD52179B87}" presName="text" presStyleLbl="node1" presStyleIdx="0" presStyleCnt="4">
        <dgm:presLayoutVars>
          <dgm:bulletEnabled val="1"/>
        </dgm:presLayoutVars>
      </dgm:prSet>
      <dgm:spPr/>
    </dgm:pt>
    <dgm:pt modelId="{DE27A94B-6FCD-4733-A891-C3C6D07C05C9}" type="pres">
      <dgm:prSet presAssocID="{A62F41B5-0DA8-488C-8DDF-169437788BDB}" presName="spacer" presStyleCnt="0"/>
      <dgm:spPr/>
    </dgm:pt>
    <dgm:pt modelId="{842C2E9B-FE7C-48CA-8CF5-CAF29CC897B4}" type="pres">
      <dgm:prSet presAssocID="{15717445-9610-4372-94B3-49AEA3708FE3}" presName="comp" presStyleCnt="0"/>
      <dgm:spPr/>
    </dgm:pt>
    <dgm:pt modelId="{39863215-76E9-4BB9-81B9-1E2AD3E29298}" type="pres">
      <dgm:prSet presAssocID="{15717445-9610-4372-94B3-49AEA3708FE3}" presName="box" presStyleLbl="node1" presStyleIdx="1" presStyleCnt="4"/>
      <dgm:spPr/>
    </dgm:pt>
    <dgm:pt modelId="{E6266DE0-F808-494C-896F-842BE17A0E54}" type="pres">
      <dgm:prSet presAssocID="{15717445-9610-4372-94B3-49AEA3708FE3}"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Person som arbetar på ett bord"/>
        </a:ext>
      </dgm:extLst>
    </dgm:pt>
    <dgm:pt modelId="{76C9E44F-6E33-45D3-B142-639B2AE6122A}" type="pres">
      <dgm:prSet presAssocID="{15717445-9610-4372-94B3-49AEA3708FE3}" presName="text" presStyleLbl="node1" presStyleIdx="1" presStyleCnt="4">
        <dgm:presLayoutVars>
          <dgm:bulletEnabled val="1"/>
        </dgm:presLayoutVars>
      </dgm:prSet>
      <dgm:spPr/>
    </dgm:pt>
    <dgm:pt modelId="{C4111A03-8CC5-4C38-BAF2-2246B52B1168}" type="pres">
      <dgm:prSet presAssocID="{82409CFC-C16F-4F3A-8CBA-3DF738F0AF06}" presName="spacer" presStyleCnt="0"/>
      <dgm:spPr/>
    </dgm:pt>
    <dgm:pt modelId="{624BE390-E177-4650-914D-FB8102EF9785}" type="pres">
      <dgm:prSet presAssocID="{263CC24B-0AF6-4140-BA9D-D58258717BB9}" presName="comp" presStyleCnt="0"/>
      <dgm:spPr/>
    </dgm:pt>
    <dgm:pt modelId="{0E29C2CB-2A67-4A0A-B8CA-6867367258AE}" type="pres">
      <dgm:prSet presAssocID="{263CC24B-0AF6-4140-BA9D-D58258717BB9}" presName="box" presStyleLbl="node1" presStyleIdx="2" presStyleCnt="4"/>
      <dgm:spPr/>
    </dgm:pt>
    <dgm:pt modelId="{A787E93F-6D85-41AB-87BD-A6245D09CD48}" type="pres">
      <dgm:prSet presAssocID="{263CC24B-0AF6-4140-BA9D-D58258717BB9}"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Hand som håller en bit av ett vitt pussel på blå bakgrund"/>
        </a:ext>
      </dgm:extLst>
    </dgm:pt>
    <dgm:pt modelId="{E59BAECB-DF67-4F8E-A292-5D771C9BDDCE}" type="pres">
      <dgm:prSet presAssocID="{263CC24B-0AF6-4140-BA9D-D58258717BB9}" presName="text" presStyleLbl="node1" presStyleIdx="2" presStyleCnt="4">
        <dgm:presLayoutVars>
          <dgm:bulletEnabled val="1"/>
        </dgm:presLayoutVars>
      </dgm:prSet>
      <dgm:spPr/>
    </dgm:pt>
    <dgm:pt modelId="{17DD59DC-3989-44FD-B7C1-F36373A362F5}" type="pres">
      <dgm:prSet presAssocID="{FFF8E1A7-5B6D-42F8-999A-58A2704BBE4F}" presName="spacer" presStyleCnt="0"/>
      <dgm:spPr/>
    </dgm:pt>
    <dgm:pt modelId="{9F2DD772-1D0D-4EDC-AB7A-737952171AD0}" type="pres">
      <dgm:prSet presAssocID="{24C274D0-F9E9-4847-8C75-138356700514}" presName="comp" presStyleCnt="0"/>
      <dgm:spPr/>
    </dgm:pt>
    <dgm:pt modelId="{A739D921-F30B-4A43-9E86-AAB37B258D60}" type="pres">
      <dgm:prSet presAssocID="{24C274D0-F9E9-4847-8C75-138356700514}" presName="box" presStyleLbl="node1" presStyleIdx="3" presStyleCnt="4"/>
      <dgm:spPr/>
    </dgm:pt>
    <dgm:pt modelId="{C9D03EE5-9FAF-400E-9301-BFBA33EAA9C6}" type="pres">
      <dgm:prSet presAssocID="{24C274D0-F9E9-4847-8C75-138356700514}"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Tomma pratbubblor"/>
        </a:ext>
      </dgm:extLst>
    </dgm:pt>
    <dgm:pt modelId="{65C86DA1-58BB-4EA1-B416-2F9EA4A3C6EE}" type="pres">
      <dgm:prSet presAssocID="{24C274D0-F9E9-4847-8C75-138356700514}" presName="text" presStyleLbl="node1" presStyleIdx="3" presStyleCnt="4">
        <dgm:presLayoutVars>
          <dgm:bulletEnabled val="1"/>
        </dgm:presLayoutVars>
      </dgm:prSet>
      <dgm:spPr/>
    </dgm:pt>
  </dgm:ptLst>
  <dgm:cxnLst>
    <dgm:cxn modelId="{E99AB901-D830-4E08-961B-9AF15961005E}" type="presOf" srcId="{7A60E1AB-0D89-4F3A-82D9-409936516C3D}" destId="{65C86DA1-58BB-4EA1-B416-2F9EA4A3C6EE}" srcOrd="1" destOrd="1" presId="urn:microsoft.com/office/officeart/2005/8/layout/vList4"/>
    <dgm:cxn modelId="{19C7E202-7460-4392-9703-A39A79CCAE95}" type="presOf" srcId="{AB236749-1C7B-4699-BE04-BFF100BCE61A}" destId="{0E29C2CB-2A67-4A0A-B8CA-6867367258AE}" srcOrd="0" destOrd="3" presId="urn:microsoft.com/office/officeart/2005/8/layout/vList4"/>
    <dgm:cxn modelId="{6AC33603-A15D-4B55-A50B-005FAFBF7C69}" type="presOf" srcId="{59CAD989-0C95-4568-99C9-68C95665FE5E}" destId="{E59BAECB-DF67-4F8E-A292-5D771C9BDDCE}" srcOrd="1" destOrd="2" presId="urn:microsoft.com/office/officeart/2005/8/layout/vList4"/>
    <dgm:cxn modelId="{1C493609-B364-44AF-B0A8-B13C4E121F38}" srcId="{B0E711BA-6A65-4A82-B0D2-0C18928883AD}" destId="{15717445-9610-4372-94B3-49AEA3708FE3}" srcOrd="1" destOrd="0" parTransId="{11C19750-D414-4C8E-BF90-B340F87CF551}" sibTransId="{82409CFC-C16F-4F3A-8CBA-3DF738F0AF06}"/>
    <dgm:cxn modelId="{0A856609-91F4-4E63-AC2A-B820DA64BCC4}" type="presOf" srcId="{55268F2D-AD04-4BDB-B3DD-2BBFF1A1C84D}" destId="{65C86DA1-58BB-4EA1-B416-2F9EA4A3C6EE}" srcOrd="1" destOrd="2" presId="urn:microsoft.com/office/officeart/2005/8/layout/vList4"/>
    <dgm:cxn modelId="{6843BF16-952A-481C-8227-EDCEA7E4B13F}" type="presOf" srcId="{328F5C50-0C21-4188-8A56-BC8551FE78CB}" destId="{6CD0252B-607E-4978-A8CA-019E2C2C401C}" srcOrd="0" destOrd="1" presId="urn:microsoft.com/office/officeart/2005/8/layout/vList4"/>
    <dgm:cxn modelId="{7588B619-0670-404C-950C-1A3EE6EF5C14}" type="presOf" srcId="{55268F2D-AD04-4BDB-B3DD-2BBFF1A1C84D}" destId="{A739D921-F30B-4A43-9E86-AAB37B258D60}" srcOrd="0" destOrd="2" presId="urn:microsoft.com/office/officeart/2005/8/layout/vList4"/>
    <dgm:cxn modelId="{9A1CB31F-5E20-44A7-9F06-A831D0A1C28B}" type="presOf" srcId="{AB236749-1C7B-4699-BE04-BFF100BCE61A}" destId="{E59BAECB-DF67-4F8E-A292-5D771C9BDDCE}" srcOrd="1" destOrd="3" presId="urn:microsoft.com/office/officeart/2005/8/layout/vList4"/>
    <dgm:cxn modelId="{53148220-AC8E-445A-A468-87DBED2DA67A}" type="presOf" srcId="{15717445-9610-4372-94B3-49AEA3708FE3}" destId="{76C9E44F-6E33-45D3-B142-639B2AE6122A}" srcOrd="1" destOrd="0" presId="urn:microsoft.com/office/officeart/2005/8/layout/vList4"/>
    <dgm:cxn modelId="{2E6F7F2E-F378-451C-A756-58740E400280}" type="presOf" srcId="{B7B3A44D-8864-4256-811F-F1B3D1BC2AA6}" destId="{A739D921-F30B-4A43-9E86-AAB37B258D60}" srcOrd="0" destOrd="3" presId="urn:microsoft.com/office/officeart/2005/8/layout/vList4"/>
    <dgm:cxn modelId="{A7912135-03CA-4269-9E0C-A295D574CC13}" type="presOf" srcId="{263CC24B-0AF6-4140-BA9D-D58258717BB9}" destId="{E59BAECB-DF67-4F8E-A292-5D771C9BDDCE}" srcOrd="1" destOrd="0" presId="urn:microsoft.com/office/officeart/2005/8/layout/vList4"/>
    <dgm:cxn modelId="{8E99B13C-1E5D-4DD9-9D32-B49A0788EA96}" type="presOf" srcId="{DC96CC85-0C2C-4C45-BD3B-51BD52179B87}" destId="{35FFA799-4153-47B5-AAFD-5BA4A970ADE9}" srcOrd="1" destOrd="0" presId="urn:microsoft.com/office/officeart/2005/8/layout/vList4"/>
    <dgm:cxn modelId="{E140D65C-61AD-4EEA-B705-AF12C675C7FF}" srcId="{263CC24B-0AF6-4140-BA9D-D58258717BB9}" destId="{724FC9A1-5CAC-4AAA-90C1-687F12D9899E}" srcOrd="0" destOrd="0" parTransId="{7840DA3B-05FE-4570-B89C-B5F1E8AAB2FA}" sibTransId="{D05EDD70-44C2-46B1-A43F-35929E109C77}"/>
    <dgm:cxn modelId="{9F62225E-DA3D-420D-AEAB-92C6BD6D4495}" srcId="{24C274D0-F9E9-4847-8C75-138356700514}" destId="{B7B3A44D-8864-4256-811F-F1B3D1BC2AA6}" srcOrd="2" destOrd="0" parTransId="{D8AA2613-0751-43A8-A2DA-92C002F72381}" sibTransId="{2D818794-2D12-4749-8226-C0BB42893376}"/>
    <dgm:cxn modelId="{2BB8BC41-FFDA-42A4-B5B1-8B58F7A8C3ED}" type="presOf" srcId="{328F5C50-0C21-4188-8A56-BC8551FE78CB}" destId="{35FFA799-4153-47B5-AAFD-5BA4A970ADE9}" srcOrd="1" destOrd="1" presId="urn:microsoft.com/office/officeart/2005/8/layout/vList4"/>
    <dgm:cxn modelId="{FEFCE861-C582-4902-90B7-D6EF9424D23E}" type="presOf" srcId="{638D8795-C18B-45D7-8D33-F2960075C6F3}" destId="{76C9E44F-6E33-45D3-B142-639B2AE6122A}" srcOrd="1" destOrd="1" presId="urn:microsoft.com/office/officeart/2005/8/layout/vList4"/>
    <dgm:cxn modelId="{AF8B0262-47B5-4F41-8A28-0506EDDB879C}" srcId="{263CC24B-0AF6-4140-BA9D-D58258717BB9}" destId="{AB236749-1C7B-4699-BE04-BFF100BCE61A}" srcOrd="2" destOrd="0" parTransId="{602B6FCC-C79E-4907-BD96-FDCE0CA133B2}" sibTransId="{7E33880C-1B6E-4A64-B134-D4A2EFE76767}"/>
    <dgm:cxn modelId="{E6422A67-CB17-4D17-9E55-20A3BDEEC010}" srcId="{B0E711BA-6A65-4A82-B0D2-0C18928883AD}" destId="{DC96CC85-0C2C-4C45-BD3B-51BD52179B87}" srcOrd="0" destOrd="0" parTransId="{EC33B83A-7172-49CC-95AE-9065950B280C}" sibTransId="{A62F41B5-0DA8-488C-8DDF-169437788BDB}"/>
    <dgm:cxn modelId="{4D6F434A-B47F-44F2-B87B-9123A16C0AFE}" srcId="{B0E711BA-6A65-4A82-B0D2-0C18928883AD}" destId="{24C274D0-F9E9-4847-8C75-138356700514}" srcOrd="3" destOrd="0" parTransId="{63E118C4-4DCD-4BE8-A5A1-CE2B9ADA977A}" sibTransId="{2CED4AC7-67D7-4B91-9BE7-33AB23B3DC85}"/>
    <dgm:cxn modelId="{8B101D6C-66CE-43A2-B2F8-75499C004202}" srcId="{DC96CC85-0C2C-4C45-BD3B-51BD52179B87}" destId="{328F5C50-0C21-4188-8A56-BC8551FE78CB}" srcOrd="0" destOrd="0" parTransId="{4EB630AE-34EE-4DF3-8FBA-D9DD8793F97D}" sibTransId="{CB2D617F-27DE-47A2-9BB7-FE81389EA246}"/>
    <dgm:cxn modelId="{C25D124F-96C2-4002-A579-F607B2A69567}" srcId="{15717445-9610-4372-94B3-49AEA3708FE3}" destId="{51A1A178-537F-4476-8F35-5A3E1F561D74}" srcOrd="1" destOrd="0" parTransId="{5434C5B3-EFC9-4391-B3F7-0E14771F9AFD}" sibTransId="{FFA385BF-E1A3-4FFE-9944-2E7438188F34}"/>
    <dgm:cxn modelId="{15F9FB4F-839B-41A6-975D-9BA2A61F39E4}" type="presOf" srcId="{24C274D0-F9E9-4847-8C75-138356700514}" destId="{A739D921-F30B-4A43-9E86-AAB37B258D60}" srcOrd="0" destOrd="0" presId="urn:microsoft.com/office/officeart/2005/8/layout/vList4"/>
    <dgm:cxn modelId="{EED68850-5971-4DFF-AE75-81044B1F13EE}" srcId="{24C274D0-F9E9-4847-8C75-138356700514}" destId="{7A60E1AB-0D89-4F3A-82D9-409936516C3D}" srcOrd="0" destOrd="0" parTransId="{03AD9543-8968-43C2-956F-43AB02D347C3}" sibTransId="{7B23EA02-0E5E-4753-89B2-37CBED15DF3D}"/>
    <dgm:cxn modelId="{290E5C59-288C-49AA-B86F-F91FF991DC7F}" type="presOf" srcId="{030F1460-5D75-4352-B542-9EF2E3C37CE9}" destId="{6CD0252B-607E-4978-A8CA-019E2C2C401C}" srcOrd="0" destOrd="2" presId="urn:microsoft.com/office/officeart/2005/8/layout/vList4"/>
    <dgm:cxn modelId="{A186E57A-0103-4ACB-82C7-8801F23E395C}" srcId="{15717445-9610-4372-94B3-49AEA3708FE3}" destId="{638D8795-C18B-45D7-8D33-F2960075C6F3}" srcOrd="0" destOrd="0" parTransId="{06EFB4CF-00AA-467A-B668-DBD31279BC47}" sibTransId="{025B1C5D-349F-4603-92B0-E4C6A23A6055}"/>
    <dgm:cxn modelId="{88581C7B-EC30-4B3D-9B84-0471EC63E684}" type="presOf" srcId="{7A60E1AB-0D89-4F3A-82D9-409936516C3D}" destId="{A739D921-F30B-4A43-9E86-AAB37B258D60}" srcOrd="0" destOrd="1" presId="urn:microsoft.com/office/officeart/2005/8/layout/vList4"/>
    <dgm:cxn modelId="{A519F27D-E30A-45B0-B7B5-9E57B3742E87}" type="presOf" srcId="{B7B3A44D-8864-4256-811F-F1B3D1BC2AA6}" destId="{65C86DA1-58BB-4EA1-B416-2F9EA4A3C6EE}" srcOrd="1" destOrd="3" presId="urn:microsoft.com/office/officeart/2005/8/layout/vList4"/>
    <dgm:cxn modelId="{5C07FD8D-8B1A-4826-B673-BF583F192A73}" srcId="{DC96CC85-0C2C-4C45-BD3B-51BD52179B87}" destId="{F9F1A68C-5DA8-4213-8CBA-1A247FBCD163}" srcOrd="2" destOrd="0" parTransId="{81EEF90F-7E46-438A-AD42-1EA6D0D42202}" sibTransId="{785963F5-653B-451F-8062-B288EE12D2B4}"/>
    <dgm:cxn modelId="{6DA06A8E-7C62-4FAD-A347-1EF6C23A53DB}" srcId="{B0E711BA-6A65-4A82-B0D2-0C18928883AD}" destId="{263CC24B-0AF6-4140-BA9D-D58258717BB9}" srcOrd="2" destOrd="0" parTransId="{F22B8810-0B8E-44B9-9D2A-211C59B3EBDD}" sibTransId="{FFF8E1A7-5B6D-42F8-999A-58A2704BBE4F}"/>
    <dgm:cxn modelId="{956DD89F-015D-4295-B6AA-50E251B1F0D6}" type="presOf" srcId="{766EFE93-5242-4819-B1C8-C3CBDEE7639E}" destId="{39863215-76E9-4BB9-81B9-1E2AD3E29298}" srcOrd="0" destOrd="3" presId="urn:microsoft.com/office/officeart/2005/8/layout/vList4"/>
    <dgm:cxn modelId="{32BAA7A1-6F3A-412D-AA2E-3BF7C3238F83}" type="presOf" srcId="{724FC9A1-5CAC-4AAA-90C1-687F12D9899E}" destId="{0E29C2CB-2A67-4A0A-B8CA-6867367258AE}" srcOrd="0" destOrd="1" presId="urn:microsoft.com/office/officeart/2005/8/layout/vList4"/>
    <dgm:cxn modelId="{CF9557A8-2366-4B4E-AA1B-C218B93A4D98}" type="presOf" srcId="{263CC24B-0AF6-4140-BA9D-D58258717BB9}" destId="{0E29C2CB-2A67-4A0A-B8CA-6867367258AE}" srcOrd="0" destOrd="0" presId="urn:microsoft.com/office/officeart/2005/8/layout/vList4"/>
    <dgm:cxn modelId="{131EA0AC-42DA-4E26-BA13-D3BE167D733E}" type="presOf" srcId="{B0E711BA-6A65-4A82-B0D2-0C18928883AD}" destId="{4692D014-A4BB-4654-A12F-D5645B63F620}" srcOrd="0" destOrd="0" presId="urn:microsoft.com/office/officeart/2005/8/layout/vList4"/>
    <dgm:cxn modelId="{F58828AD-FA7E-4AB0-A4E8-62680578AF5D}" type="presOf" srcId="{DC96CC85-0C2C-4C45-BD3B-51BD52179B87}" destId="{6CD0252B-607E-4978-A8CA-019E2C2C401C}" srcOrd="0" destOrd="0" presId="urn:microsoft.com/office/officeart/2005/8/layout/vList4"/>
    <dgm:cxn modelId="{2F65BBAF-7556-438A-9CC9-ED0B72F3BF1E}" type="presOf" srcId="{51A1A178-537F-4476-8F35-5A3E1F561D74}" destId="{39863215-76E9-4BB9-81B9-1E2AD3E29298}" srcOrd="0" destOrd="2" presId="urn:microsoft.com/office/officeart/2005/8/layout/vList4"/>
    <dgm:cxn modelId="{610867C1-E3DB-40F2-8323-29F29CEB8D97}" srcId="{15717445-9610-4372-94B3-49AEA3708FE3}" destId="{766EFE93-5242-4819-B1C8-C3CBDEE7639E}" srcOrd="2" destOrd="0" parTransId="{71F8946F-EAB7-446F-94F7-4C69A2F70579}" sibTransId="{A7761757-F31B-449D-8D67-293696E71862}"/>
    <dgm:cxn modelId="{2672A3CA-9565-4219-87D4-FFF6F7EECA83}" type="presOf" srcId="{59CAD989-0C95-4568-99C9-68C95665FE5E}" destId="{0E29C2CB-2A67-4A0A-B8CA-6867367258AE}" srcOrd="0" destOrd="2" presId="urn:microsoft.com/office/officeart/2005/8/layout/vList4"/>
    <dgm:cxn modelId="{BBA237CC-E778-4D7E-993C-C9F391695A1E}" srcId="{263CC24B-0AF6-4140-BA9D-D58258717BB9}" destId="{59CAD989-0C95-4568-99C9-68C95665FE5E}" srcOrd="1" destOrd="0" parTransId="{10ECD5AD-B056-4825-B2E4-CCAEA189DBC4}" sibTransId="{5BE5DA7C-7DAF-4457-9FDA-4094490F5603}"/>
    <dgm:cxn modelId="{070B18CD-D6AC-4A44-BBB8-92CD85CF5161}" type="presOf" srcId="{F9F1A68C-5DA8-4213-8CBA-1A247FBCD163}" destId="{6CD0252B-607E-4978-A8CA-019E2C2C401C}" srcOrd="0" destOrd="3" presId="urn:microsoft.com/office/officeart/2005/8/layout/vList4"/>
    <dgm:cxn modelId="{634EAECE-7504-440D-926B-021611FB8FE9}" type="presOf" srcId="{724FC9A1-5CAC-4AAA-90C1-687F12D9899E}" destId="{E59BAECB-DF67-4F8E-A292-5D771C9BDDCE}" srcOrd="1" destOrd="1" presId="urn:microsoft.com/office/officeart/2005/8/layout/vList4"/>
    <dgm:cxn modelId="{2A052FD9-CF46-4FF4-BDC8-670E5BBDC1FF}" type="presOf" srcId="{030F1460-5D75-4352-B542-9EF2E3C37CE9}" destId="{35FFA799-4153-47B5-AAFD-5BA4A970ADE9}" srcOrd="1" destOrd="2" presId="urn:microsoft.com/office/officeart/2005/8/layout/vList4"/>
    <dgm:cxn modelId="{A39B31DB-33DD-440B-8404-3CE69B4F5AA2}" type="presOf" srcId="{15717445-9610-4372-94B3-49AEA3708FE3}" destId="{39863215-76E9-4BB9-81B9-1E2AD3E29298}" srcOrd="0" destOrd="0" presId="urn:microsoft.com/office/officeart/2005/8/layout/vList4"/>
    <dgm:cxn modelId="{12272BE7-FA69-43FA-B828-B17B1A89143C}" type="presOf" srcId="{638D8795-C18B-45D7-8D33-F2960075C6F3}" destId="{39863215-76E9-4BB9-81B9-1E2AD3E29298}" srcOrd="0" destOrd="1" presId="urn:microsoft.com/office/officeart/2005/8/layout/vList4"/>
    <dgm:cxn modelId="{EDDEF3E7-E3E4-4383-860D-AEC55C15423B}" type="presOf" srcId="{51A1A178-537F-4476-8F35-5A3E1F561D74}" destId="{76C9E44F-6E33-45D3-B142-639B2AE6122A}" srcOrd="1" destOrd="2" presId="urn:microsoft.com/office/officeart/2005/8/layout/vList4"/>
    <dgm:cxn modelId="{A7129DE9-6E63-4D5B-A78A-3945C7D0628F}" type="presOf" srcId="{F9F1A68C-5DA8-4213-8CBA-1A247FBCD163}" destId="{35FFA799-4153-47B5-AAFD-5BA4A970ADE9}" srcOrd="1" destOrd="3" presId="urn:microsoft.com/office/officeart/2005/8/layout/vList4"/>
    <dgm:cxn modelId="{686EF7E9-8724-4BE5-8355-8FEB6AE4A0BA}" srcId="{DC96CC85-0C2C-4C45-BD3B-51BD52179B87}" destId="{030F1460-5D75-4352-B542-9EF2E3C37CE9}" srcOrd="1" destOrd="0" parTransId="{D07B724E-6145-4145-BE06-90F752807227}" sibTransId="{2A0D5DBC-BD6D-414F-8539-D7EBB2F950E7}"/>
    <dgm:cxn modelId="{489B3AF3-1655-4162-AEA9-CF46380A48DF}" type="presOf" srcId="{24C274D0-F9E9-4847-8C75-138356700514}" destId="{65C86DA1-58BB-4EA1-B416-2F9EA4A3C6EE}" srcOrd="1" destOrd="0" presId="urn:microsoft.com/office/officeart/2005/8/layout/vList4"/>
    <dgm:cxn modelId="{D6E7DEF4-9F73-44BE-B1A2-675AA083CFC2}" type="presOf" srcId="{766EFE93-5242-4819-B1C8-C3CBDEE7639E}" destId="{76C9E44F-6E33-45D3-B142-639B2AE6122A}" srcOrd="1" destOrd="3" presId="urn:microsoft.com/office/officeart/2005/8/layout/vList4"/>
    <dgm:cxn modelId="{F50535FE-F9D8-42A6-B601-6251B549F797}" srcId="{24C274D0-F9E9-4847-8C75-138356700514}" destId="{55268F2D-AD04-4BDB-B3DD-2BBFF1A1C84D}" srcOrd="1" destOrd="0" parTransId="{0B48CAE7-5E48-4690-8152-28777D5C2902}" sibTransId="{53524DE6-47B8-4737-A91C-DEE15B737B6B}"/>
    <dgm:cxn modelId="{15E33922-01AB-44F0-B9C4-FE6EA9C235E2}" type="presParOf" srcId="{4692D014-A4BB-4654-A12F-D5645B63F620}" destId="{6FD3D190-967C-456E-9414-3ABA16F0A0BC}" srcOrd="0" destOrd="0" presId="urn:microsoft.com/office/officeart/2005/8/layout/vList4"/>
    <dgm:cxn modelId="{64F66828-D6BF-4243-8A12-0EAFE8DCD24E}" type="presParOf" srcId="{6FD3D190-967C-456E-9414-3ABA16F0A0BC}" destId="{6CD0252B-607E-4978-A8CA-019E2C2C401C}" srcOrd="0" destOrd="0" presId="urn:microsoft.com/office/officeart/2005/8/layout/vList4"/>
    <dgm:cxn modelId="{B34FE3E8-710F-4400-8CDC-3A522CC10537}" type="presParOf" srcId="{6FD3D190-967C-456E-9414-3ABA16F0A0BC}" destId="{2455932B-1117-47C9-B8CB-532045D8273F}" srcOrd="1" destOrd="0" presId="urn:microsoft.com/office/officeart/2005/8/layout/vList4"/>
    <dgm:cxn modelId="{8CF1E2D9-7A73-441E-8D1A-5B3CD21F63FC}" type="presParOf" srcId="{6FD3D190-967C-456E-9414-3ABA16F0A0BC}" destId="{35FFA799-4153-47B5-AAFD-5BA4A970ADE9}" srcOrd="2" destOrd="0" presId="urn:microsoft.com/office/officeart/2005/8/layout/vList4"/>
    <dgm:cxn modelId="{7C47D249-94A9-427D-97CF-ACE1AD9242FD}" type="presParOf" srcId="{4692D014-A4BB-4654-A12F-D5645B63F620}" destId="{DE27A94B-6FCD-4733-A891-C3C6D07C05C9}" srcOrd="1" destOrd="0" presId="urn:microsoft.com/office/officeart/2005/8/layout/vList4"/>
    <dgm:cxn modelId="{9D0FA48D-9839-4238-8C54-1FBECF9A8018}" type="presParOf" srcId="{4692D014-A4BB-4654-A12F-D5645B63F620}" destId="{842C2E9B-FE7C-48CA-8CF5-CAF29CC897B4}" srcOrd="2" destOrd="0" presId="urn:microsoft.com/office/officeart/2005/8/layout/vList4"/>
    <dgm:cxn modelId="{CC80A458-86C6-4CE1-8A8C-4C6FEA5BB423}" type="presParOf" srcId="{842C2E9B-FE7C-48CA-8CF5-CAF29CC897B4}" destId="{39863215-76E9-4BB9-81B9-1E2AD3E29298}" srcOrd="0" destOrd="0" presId="urn:microsoft.com/office/officeart/2005/8/layout/vList4"/>
    <dgm:cxn modelId="{C5D85456-4B79-4834-B942-68110A9F1C96}" type="presParOf" srcId="{842C2E9B-FE7C-48CA-8CF5-CAF29CC897B4}" destId="{E6266DE0-F808-494C-896F-842BE17A0E54}" srcOrd="1" destOrd="0" presId="urn:microsoft.com/office/officeart/2005/8/layout/vList4"/>
    <dgm:cxn modelId="{265F0AE7-2080-4872-8B4E-F8918C182834}" type="presParOf" srcId="{842C2E9B-FE7C-48CA-8CF5-CAF29CC897B4}" destId="{76C9E44F-6E33-45D3-B142-639B2AE6122A}" srcOrd="2" destOrd="0" presId="urn:microsoft.com/office/officeart/2005/8/layout/vList4"/>
    <dgm:cxn modelId="{A49F2CC5-B2A6-419B-A804-06B99758AA42}" type="presParOf" srcId="{4692D014-A4BB-4654-A12F-D5645B63F620}" destId="{C4111A03-8CC5-4C38-BAF2-2246B52B1168}" srcOrd="3" destOrd="0" presId="urn:microsoft.com/office/officeart/2005/8/layout/vList4"/>
    <dgm:cxn modelId="{C73D083A-4EA8-4EB6-8505-A81AFA6AB244}" type="presParOf" srcId="{4692D014-A4BB-4654-A12F-D5645B63F620}" destId="{624BE390-E177-4650-914D-FB8102EF9785}" srcOrd="4" destOrd="0" presId="urn:microsoft.com/office/officeart/2005/8/layout/vList4"/>
    <dgm:cxn modelId="{AE3D1DF2-5148-43AC-8A71-12D4014EA6C9}" type="presParOf" srcId="{624BE390-E177-4650-914D-FB8102EF9785}" destId="{0E29C2CB-2A67-4A0A-B8CA-6867367258AE}" srcOrd="0" destOrd="0" presId="urn:microsoft.com/office/officeart/2005/8/layout/vList4"/>
    <dgm:cxn modelId="{2F0D7D8A-FF23-4EF7-BD56-72D404913028}" type="presParOf" srcId="{624BE390-E177-4650-914D-FB8102EF9785}" destId="{A787E93F-6D85-41AB-87BD-A6245D09CD48}" srcOrd="1" destOrd="0" presId="urn:microsoft.com/office/officeart/2005/8/layout/vList4"/>
    <dgm:cxn modelId="{797DFC2D-6E5D-435F-9116-85B60CAEB5EF}" type="presParOf" srcId="{624BE390-E177-4650-914D-FB8102EF9785}" destId="{E59BAECB-DF67-4F8E-A292-5D771C9BDDCE}" srcOrd="2" destOrd="0" presId="urn:microsoft.com/office/officeart/2005/8/layout/vList4"/>
    <dgm:cxn modelId="{BCC559DA-0B38-4C83-B0F7-2CD9E940ADE0}" type="presParOf" srcId="{4692D014-A4BB-4654-A12F-D5645B63F620}" destId="{17DD59DC-3989-44FD-B7C1-F36373A362F5}" srcOrd="5" destOrd="0" presId="urn:microsoft.com/office/officeart/2005/8/layout/vList4"/>
    <dgm:cxn modelId="{7C9F9974-4AA9-4FF2-A4A3-81274CEEE86D}" type="presParOf" srcId="{4692D014-A4BB-4654-A12F-D5645B63F620}" destId="{9F2DD772-1D0D-4EDC-AB7A-737952171AD0}" srcOrd="6" destOrd="0" presId="urn:microsoft.com/office/officeart/2005/8/layout/vList4"/>
    <dgm:cxn modelId="{4ADB8F00-C274-4EF1-81E7-0AD1E0F73475}" type="presParOf" srcId="{9F2DD772-1D0D-4EDC-AB7A-737952171AD0}" destId="{A739D921-F30B-4A43-9E86-AAB37B258D60}" srcOrd="0" destOrd="0" presId="urn:microsoft.com/office/officeart/2005/8/layout/vList4"/>
    <dgm:cxn modelId="{CEED316C-A01B-4314-A9A7-EB41F8EEF256}" type="presParOf" srcId="{9F2DD772-1D0D-4EDC-AB7A-737952171AD0}" destId="{C9D03EE5-9FAF-400E-9301-BFBA33EAA9C6}" srcOrd="1" destOrd="0" presId="urn:microsoft.com/office/officeart/2005/8/layout/vList4"/>
    <dgm:cxn modelId="{0D0DEE34-F7BC-40F1-AC8F-6156FA2BC58E}" type="presParOf" srcId="{9F2DD772-1D0D-4EDC-AB7A-737952171AD0}" destId="{65C86DA1-58BB-4EA1-B416-2F9EA4A3C6EE}"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4F69A5-58B3-47F6-A3A5-DF9A5C60FA49}" type="doc">
      <dgm:prSet loTypeId="urn:microsoft.com/office/officeart/2005/8/layout/pyramid1" loCatId="pyramid" qsTypeId="urn:microsoft.com/office/officeart/2005/8/quickstyle/simple1" qsCatId="simple" csTypeId="urn:microsoft.com/office/officeart/2005/8/colors/accent1_2" csCatId="accent1" phldr="1"/>
      <dgm:spPr/>
    </dgm:pt>
    <dgm:pt modelId="{74530D78-1DDB-4F1E-8670-C5864F5CF4A8}">
      <dgm:prSet phldrT="[Text]" custT="1"/>
      <dgm:spPr/>
      <dgm:t>
        <a:bodyPr/>
        <a:lstStyle/>
        <a:p>
          <a:endParaRPr lang="sv-SE" sz="2800" dirty="0"/>
        </a:p>
        <a:p>
          <a:r>
            <a:rPr lang="sv-SE" sz="1600" dirty="0">
              <a:solidFill>
                <a:schemeClr val="bg1"/>
              </a:solidFill>
            </a:rPr>
            <a:t>Standard</a:t>
          </a:r>
          <a:endParaRPr lang="sv-SE" sz="1400" dirty="0">
            <a:solidFill>
              <a:schemeClr val="bg1"/>
            </a:solidFill>
          </a:endParaRPr>
        </a:p>
      </dgm:t>
    </dgm:pt>
    <dgm:pt modelId="{9E8791BF-F810-4235-A530-922F2BD84683}" type="parTrans" cxnId="{9C956726-A7B8-48AF-B8DA-A396F3BD6B47}">
      <dgm:prSet/>
      <dgm:spPr/>
      <dgm:t>
        <a:bodyPr/>
        <a:lstStyle/>
        <a:p>
          <a:endParaRPr lang="sv-SE"/>
        </a:p>
      </dgm:t>
    </dgm:pt>
    <dgm:pt modelId="{8B856975-773B-4C55-B087-FE2A29796E6B}" type="sibTrans" cxnId="{9C956726-A7B8-48AF-B8DA-A396F3BD6B47}">
      <dgm:prSet/>
      <dgm:spPr/>
      <dgm:t>
        <a:bodyPr/>
        <a:lstStyle/>
        <a:p>
          <a:endParaRPr lang="sv-SE"/>
        </a:p>
      </dgm:t>
    </dgm:pt>
    <dgm:pt modelId="{455D2860-A287-4436-8C4D-671B57283BD6}">
      <dgm:prSet phldrT="[Text]" custT="1"/>
      <dgm:spPr/>
      <dgm:t>
        <a:bodyPr/>
        <a:lstStyle/>
        <a:p>
          <a:r>
            <a:rPr lang="sv-SE" sz="1600" dirty="0">
              <a:solidFill>
                <a:schemeClr val="bg1"/>
              </a:solidFill>
            </a:rPr>
            <a:t>Guider</a:t>
          </a:r>
          <a:endParaRPr lang="sv-SE" sz="2000" dirty="0">
            <a:solidFill>
              <a:schemeClr val="bg1"/>
            </a:solidFill>
          </a:endParaRPr>
        </a:p>
      </dgm:t>
    </dgm:pt>
    <dgm:pt modelId="{7D0F9CC2-6EEA-45E3-93A1-E3EA7414AEF3}" type="parTrans" cxnId="{FFECF144-683A-4A34-95C4-76E6820A8D35}">
      <dgm:prSet/>
      <dgm:spPr/>
      <dgm:t>
        <a:bodyPr/>
        <a:lstStyle/>
        <a:p>
          <a:endParaRPr lang="sv-SE"/>
        </a:p>
      </dgm:t>
    </dgm:pt>
    <dgm:pt modelId="{D2C8E981-BF62-4F24-A8CB-1002E376DDD5}" type="sibTrans" cxnId="{FFECF144-683A-4A34-95C4-76E6820A8D35}">
      <dgm:prSet/>
      <dgm:spPr/>
      <dgm:t>
        <a:bodyPr/>
        <a:lstStyle/>
        <a:p>
          <a:endParaRPr lang="sv-SE"/>
        </a:p>
      </dgm:t>
    </dgm:pt>
    <dgm:pt modelId="{156FD969-13E8-4A59-A857-79DE6B2FD3E9}">
      <dgm:prSet phldrT="[Text]" custT="1"/>
      <dgm:spPr/>
      <dgm:t>
        <a:bodyPr/>
        <a:lstStyle/>
        <a:p>
          <a:r>
            <a:rPr lang="sv-SE" sz="1600" dirty="0">
              <a:solidFill>
                <a:schemeClr val="bg1"/>
              </a:solidFill>
            </a:rPr>
            <a:t>Planscher el. motsv</a:t>
          </a:r>
          <a:r>
            <a:rPr lang="sv-SE" sz="2000" dirty="0"/>
            <a:t>.</a:t>
          </a:r>
        </a:p>
      </dgm:t>
    </dgm:pt>
    <dgm:pt modelId="{B95277B8-3988-4AE2-8D91-7A525B2F9780}" type="parTrans" cxnId="{EC551738-068E-46FD-B096-52807830BA98}">
      <dgm:prSet/>
      <dgm:spPr/>
      <dgm:t>
        <a:bodyPr/>
        <a:lstStyle/>
        <a:p>
          <a:endParaRPr lang="sv-SE"/>
        </a:p>
      </dgm:t>
    </dgm:pt>
    <dgm:pt modelId="{100C4B95-EBD5-4BE9-A35C-EE49491BE3EB}" type="sibTrans" cxnId="{EC551738-068E-46FD-B096-52807830BA98}">
      <dgm:prSet/>
      <dgm:spPr/>
      <dgm:t>
        <a:bodyPr/>
        <a:lstStyle/>
        <a:p>
          <a:endParaRPr lang="sv-SE"/>
        </a:p>
      </dgm:t>
    </dgm:pt>
    <dgm:pt modelId="{52DF6BEA-1AF2-4931-A4C8-6B26F8E26AFC}" type="pres">
      <dgm:prSet presAssocID="{814F69A5-58B3-47F6-A3A5-DF9A5C60FA49}" presName="Name0" presStyleCnt="0">
        <dgm:presLayoutVars>
          <dgm:dir/>
          <dgm:animLvl val="lvl"/>
          <dgm:resizeHandles val="exact"/>
        </dgm:presLayoutVars>
      </dgm:prSet>
      <dgm:spPr/>
    </dgm:pt>
    <dgm:pt modelId="{78EBCDD6-221A-44A9-A2F6-96B63D8FD030}" type="pres">
      <dgm:prSet presAssocID="{74530D78-1DDB-4F1E-8670-C5864F5CF4A8}" presName="Name8" presStyleCnt="0"/>
      <dgm:spPr/>
    </dgm:pt>
    <dgm:pt modelId="{C1D1955E-E685-49A6-B0B5-096A07A2E02E}" type="pres">
      <dgm:prSet presAssocID="{74530D78-1DDB-4F1E-8670-C5864F5CF4A8}" presName="level" presStyleLbl="node1" presStyleIdx="0" presStyleCnt="3">
        <dgm:presLayoutVars>
          <dgm:chMax val="1"/>
          <dgm:bulletEnabled val="1"/>
        </dgm:presLayoutVars>
      </dgm:prSet>
      <dgm:spPr/>
    </dgm:pt>
    <dgm:pt modelId="{CA369448-925E-4608-B8DB-A48951783D6A}" type="pres">
      <dgm:prSet presAssocID="{74530D78-1DDB-4F1E-8670-C5864F5CF4A8}" presName="levelTx" presStyleLbl="revTx" presStyleIdx="0" presStyleCnt="0">
        <dgm:presLayoutVars>
          <dgm:chMax val="1"/>
          <dgm:bulletEnabled val="1"/>
        </dgm:presLayoutVars>
      </dgm:prSet>
      <dgm:spPr/>
    </dgm:pt>
    <dgm:pt modelId="{1D7F80B0-30D6-4B09-BE51-6951241EAF34}" type="pres">
      <dgm:prSet presAssocID="{455D2860-A287-4436-8C4D-671B57283BD6}" presName="Name8" presStyleCnt="0"/>
      <dgm:spPr/>
    </dgm:pt>
    <dgm:pt modelId="{595FAD26-6878-47AB-9277-C7140B76D65C}" type="pres">
      <dgm:prSet presAssocID="{455D2860-A287-4436-8C4D-671B57283BD6}" presName="level" presStyleLbl="node1" presStyleIdx="1" presStyleCnt="3">
        <dgm:presLayoutVars>
          <dgm:chMax val="1"/>
          <dgm:bulletEnabled val="1"/>
        </dgm:presLayoutVars>
      </dgm:prSet>
      <dgm:spPr/>
    </dgm:pt>
    <dgm:pt modelId="{8BB9F379-C99A-4398-B3DF-EE62CA8F10C3}" type="pres">
      <dgm:prSet presAssocID="{455D2860-A287-4436-8C4D-671B57283BD6}" presName="levelTx" presStyleLbl="revTx" presStyleIdx="0" presStyleCnt="0">
        <dgm:presLayoutVars>
          <dgm:chMax val="1"/>
          <dgm:bulletEnabled val="1"/>
        </dgm:presLayoutVars>
      </dgm:prSet>
      <dgm:spPr/>
    </dgm:pt>
    <dgm:pt modelId="{41496A1C-CEC9-49F7-A5D6-53B319248387}" type="pres">
      <dgm:prSet presAssocID="{156FD969-13E8-4A59-A857-79DE6B2FD3E9}" presName="Name8" presStyleCnt="0"/>
      <dgm:spPr/>
    </dgm:pt>
    <dgm:pt modelId="{ED159DB6-ADA0-4218-BAC4-30B948BA44D7}" type="pres">
      <dgm:prSet presAssocID="{156FD969-13E8-4A59-A857-79DE6B2FD3E9}" presName="level" presStyleLbl="node1" presStyleIdx="2" presStyleCnt="3">
        <dgm:presLayoutVars>
          <dgm:chMax val="1"/>
          <dgm:bulletEnabled val="1"/>
        </dgm:presLayoutVars>
      </dgm:prSet>
      <dgm:spPr/>
    </dgm:pt>
    <dgm:pt modelId="{9710E1BC-99F3-4480-A46B-074F5903B88D}" type="pres">
      <dgm:prSet presAssocID="{156FD969-13E8-4A59-A857-79DE6B2FD3E9}" presName="levelTx" presStyleLbl="revTx" presStyleIdx="0" presStyleCnt="0">
        <dgm:presLayoutVars>
          <dgm:chMax val="1"/>
          <dgm:bulletEnabled val="1"/>
        </dgm:presLayoutVars>
      </dgm:prSet>
      <dgm:spPr/>
    </dgm:pt>
  </dgm:ptLst>
  <dgm:cxnLst>
    <dgm:cxn modelId="{C5E63C12-25CC-45CE-83F1-2425F6E8675C}" type="presOf" srcId="{74530D78-1DDB-4F1E-8670-C5864F5CF4A8}" destId="{CA369448-925E-4608-B8DB-A48951783D6A}" srcOrd="1" destOrd="0" presId="urn:microsoft.com/office/officeart/2005/8/layout/pyramid1"/>
    <dgm:cxn modelId="{1A5DBC13-A6A4-4779-BB68-F8EC5E50AD7B}" type="presOf" srcId="{156FD969-13E8-4A59-A857-79DE6B2FD3E9}" destId="{ED159DB6-ADA0-4218-BAC4-30B948BA44D7}" srcOrd="0" destOrd="0" presId="urn:microsoft.com/office/officeart/2005/8/layout/pyramid1"/>
    <dgm:cxn modelId="{9C956726-A7B8-48AF-B8DA-A396F3BD6B47}" srcId="{814F69A5-58B3-47F6-A3A5-DF9A5C60FA49}" destId="{74530D78-1DDB-4F1E-8670-C5864F5CF4A8}" srcOrd="0" destOrd="0" parTransId="{9E8791BF-F810-4235-A530-922F2BD84683}" sibTransId="{8B856975-773B-4C55-B087-FE2A29796E6B}"/>
    <dgm:cxn modelId="{EC551738-068E-46FD-B096-52807830BA98}" srcId="{814F69A5-58B3-47F6-A3A5-DF9A5C60FA49}" destId="{156FD969-13E8-4A59-A857-79DE6B2FD3E9}" srcOrd="2" destOrd="0" parTransId="{B95277B8-3988-4AE2-8D91-7A525B2F9780}" sibTransId="{100C4B95-EBD5-4BE9-A35C-EE49491BE3EB}"/>
    <dgm:cxn modelId="{FFECF144-683A-4A34-95C4-76E6820A8D35}" srcId="{814F69A5-58B3-47F6-A3A5-DF9A5C60FA49}" destId="{455D2860-A287-4436-8C4D-671B57283BD6}" srcOrd="1" destOrd="0" parTransId="{7D0F9CC2-6EEA-45E3-93A1-E3EA7414AEF3}" sibTransId="{D2C8E981-BF62-4F24-A8CB-1002E376DDD5}"/>
    <dgm:cxn modelId="{57253554-E0A1-4CE6-B305-D70358213BCF}" type="presOf" srcId="{455D2860-A287-4436-8C4D-671B57283BD6}" destId="{8BB9F379-C99A-4398-B3DF-EE62CA8F10C3}" srcOrd="1" destOrd="0" presId="urn:microsoft.com/office/officeart/2005/8/layout/pyramid1"/>
    <dgm:cxn modelId="{2ED24579-786D-48DE-845D-3E16A07FD857}" type="presOf" srcId="{156FD969-13E8-4A59-A857-79DE6B2FD3E9}" destId="{9710E1BC-99F3-4480-A46B-074F5903B88D}" srcOrd="1" destOrd="0" presId="urn:microsoft.com/office/officeart/2005/8/layout/pyramid1"/>
    <dgm:cxn modelId="{FA025BC2-857B-46AD-AE69-E4BFCCF98AEE}" type="presOf" srcId="{455D2860-A287-4436-8C4D-671B57283BD6}" destId="{595FAD26-6878-47AB-9277-C7140B76D65C}" srcOrd="0" destOrd="0" presId="urn:microsoft.com/office/officeart/2005/8/layout/pyramid1"/>
    <dgm:cxn modelId="{B511DBC8-9C5D-4CD5-BCF6-CFCB1C25B207}" type="presOf" srcId="{74530D78-1DDB-4F1E-8670-C5864F5CF4A8}" destId="{C1D1955E-E685-49A6-B0B5-096A07A2E02E}" srcOrd="0" destOrd="0" presId="urn:microsoft.com/office/officeart/2005/8/layout/pyramid1"/>
    <dgm:cxn modelId="{673F25D1-54C2-4D6F-9FFE-DCEEE98C143C}" type="presOf" srcId="{814F69A5-58B3-47F6-A3A5-DF9A5C60FA49}" destId="{52DF6BEA-1AF2-4931-A4C8-6B26F8E26AFC}" srcOrd="0" destOrd="0" presId="urn:microsoft.com/office/officeart/2005/8/layout/pyramid1"/>
    <dgm:cxn modelId="{8514DA9B-5B88-4A46-B505-94C1CAB49771}" type="presParOf" srcId="{52DF6BEA-1AF2-4931-A4C8-6B26F8E26AFC}" destId="{78EBCDD6-221A-44A9-A2F6-96B63D8FD030}" srcOrd="0" destOrd="0" presId="urn:microsoft.com/office/officeart/2005/8/layout/pyramid1"/>
    <dgm:cxn modelId="{D736AE8F-95F0-47E7-AC65-B40B3EA6E082}" type="presParOf" srcId="{78EBCDD6-221A-44A9-A2F6-96B63D8FD030}" destId="{C1D1955E-E685-49A6-B0B5-096A07A2E02E}" srcOrd="0" destOrd="0" presId="urn:microsoft.com/office/officeart/2005/8/layout/pyramid1"/>
    <dgm:cxn modelId="{9FF450BC-6086-43E3-841A-7241C793C3A8}" type="presParOf" srcId="{78EBCDD6-221A-44A9-A2F6-96B63D8FD030}" destId="{CA369448-925E-4608-B8DB-A48951783D6A}" srcOrd="1" destOrd="0" presId="urn:microsoft.com/office/officeart/2005/8/layout/pyramid1"/>
    <dgm:cxn modelId="{776A91DD-8C47-4A03-B540-1D3BD868428B}" type="presParOf" srcId="{52DF6BEA-1AF2-4931-A4C8-6B26F8E26AFC}" destId="{1D7F80B0-30D6-4B09-BE51-6951241EAF34}" srcOrd="1" destOrd="0" presId="urn:microsoft.com/office/officeart/2005/8/layout/pyramid1"/>
    <dgm:cxn modelId="{82F9C52B-B3BF-42ED-A485-E04FBA01EFF3}" type="presParOf" srcId="{1D7F80B0-30D6-4B09-BE51-6951241EAF34}" destId="{595FAD26-6878-47AB-9277-C7140B76D65C}" srcOrd="0" destOrd="0" presId="urn:microsoft.com/office/officeart/2005/8/layout/pyramid1"/>
    <dgm:cxn modelId="{5DDE22A3-8FA5-4CF2-8D38-6033FA6D84C1}" type="presParOf" srcId="{1D7F80B0-30D6-4B09-BE51-6951241EAF34}" destId="{8BB9F379-C99A-4398-B3DF-EE62CA8F10C3}" srcOrd="1" destOrd="0" presId="urn:microsoft.com/office/officeart/2005/8/layout/pyramid1"/>
    <dgm:cxn modelId="{5902D1FD-E326-4BF2-BC45-F4CF7EFC11E1}" type="presParOf" srcId="{52DF6BEA-1AF2-4931-A4C8-6B26F8E26AFC}" destId="{41496A1C-CEC9-49F7-A5D6-53B319248387}" srcOrd="2" destOrd="0" presId="urn:microsoft.com/office/officeart/2005/8/layout/pyramid1"/>
    <dgm:cxn modelId="{6D7BE5AB-2550-4BFB-B27A-897C0878AB09}" type="presParOf" srcId="{41496A1C-CEC9-49F7-A5D6-53B319248387}" destId="{ED159DB6-ADA0-4218-BAC4-30B948BA44D7}" srcOrd="0" destOrd="0" presId="urn:microsoft.com/office/officeart/2005/8/layout/pyramid1"/>
    <dgm:cxn modelId="{1EB3B551-2B8E-4561-9BB2-0279AE49BBA9}" type="presParOf" srcId="{41496A1C-CEC9-49F7-A5D6-53B319248387}" destId="{9710E1BC-99F3-4480-A46B-074F5903B88D}" srcOrd="1" destOrd="0" presId="urn:microsoft.com/office/officeart/2005/8/layout/pyramid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4F69A5-58B3-47F6-A3A5-DF9A5C60FA49}" type="doc">
      <dgm:prSet loTypeId="urn:microsoft.com/office/officeart/2005/8/layout/pyramid1" loCatId="pyramid" qsTypeId="urn:microsoft.com/office/officeart/2005/8/quickstyle/simple1" qsCatId="simple" csTypeId="urn:microsoft.com/office/officeart/2005/8/colors/accent1_2" csCatId="accent1" phldr="1"/>
      <dgm:spPr/>
    </dgm:pt>
    <dgm:pt modelId="{74530D78-1DDB-4F1E-8670-C5864F5CF4A8}">
      <dgm:prSet phldrT="[Text]" custT="1"/>
      <dgm:spPr/>
      <dgm:t>
        <a:bodyPr/>
        <a:lstStyle/>
        <a:p>
          <a:endParaRPr lang="sv-SE" sz="2800" dirty="0"/>
        </a:p>
        <a:p>
          <a:r>
            <a:rPr lang="sv-SE" sz="2000" dirty="0"/>
            <a:t>Standard</a:t>
          </a:r>
          <a:endParaRPr lang="sv-SE" sz="1800" dirty="0"/>
        </a:p>
      </dgm:t>
    </dgm:pt>
    <dgm:pt modelId="{9E8791BF-F810-4235-A530-922F2BD84683}" type="parTrans" cxnId="{9C956726-A7B8-48AF-B8DA-A396F3BD6B47}">
      <dgm:prSet/>
      <dgm:spPr/>
      <dgm:t>
        <a:bodyPr/>
        <a:lstStyle/>
        <a:p>
          <a:endParaRPr lang="sv-SE"/>
        </a:p>
      </dgm:t>
    </dgm:pt>
    <dgm:pt modelId="{8B856975-773B-4C55-B087-FE2A29796E6B}" type="sibTrans" cxnId="{9C956726-A7B8-48AF-B8DA-A396F3BD6B47}">
      <dgm:prSet/>
      <dgm:spPr/>
      <dgm:t>
        <a:bodyPr/>
        <a:lstStyle/>
        <a:p>
          <a:endParaRPr lang="sv-SE"/>
        </a:p>
      </dgm:t>
    </dgm:pt>
    <dgm:pt modelId="{455D2860-A287-4436-8C4D-671B57283BD6}">
      <dgm:prSet phldrT="[Text]" custT="1"/>
      <dgm:spPr/>
      <dgm:t>
        <a:bodyPr/>
        <a:lstStyle/>
        <a:p>
          <a:r>
            <a:rPr lang="sv-SE" sz="2000" dirty="0"/>
            <a:t>Guide</a:t>
          </a:r>
        </a:p>
      </dgm:t>
    </dgm:pt>
    <dgm:pt modelId="{7D0F9CC2-6EEA-45E3-93A1-E3EA7414AEF3}" type="parTrans" cxnId="{FFECF144-683A-4A34-95C4-76E6820A8D35}">
      <dgm:prSet/>
      <dgm:spPr/>
      <dgm:t>
        <a:bodyPr/>
        <a:lstStyle/>
        <a:p>
          <a:endParaRPr lang="sv-SE"/>
        </a:p>
      </dgm:t>
    </dgm:pt>
    <dgm:pt modelId="{D2C8E981-BF62-4F24-A8CB-1002E376DDD5}" type="sibTrans" cxnId="{FFECF144-683A-4A34-95C4-76E6820A8D35}">
      <dgm:prSet/>
      <dgm:spPr/>
      <dgm:t>
        <a:bodyPr/>
        <a:lstStyle/>
        <a:p>
          <a:endParaRPr lang="sv-SE"/>
        </a:p>
      </dgm:t>
    </dgm:pt>
    <dgm:pt modelId="{156FD969-13E8-4A59-A857-79DE6B2FD3E9}">
      <dgm:prSet phldrT="[Text]" custT="1"/>
      <dgm:spPr/>
      <dgm:t>
        <a:bodyPr/>
        <a:lstStyle/>
        <a:p>
          <a:r>
            <a:rPr lang="sv-SE" sz="2000" dirty="0"/>
            <a:t>Mall &amp; checklista</a:t>
          </a:r>
        </a:p>
      </dgm:t>
    </dgm:pt>
    <dgm:pt modelId="{B95277B8-3988-4AE2-8D91-7A525B2F9780}" type="parTrans" cxnId="{EC551738-068E-46FD-B096-52807830BA98}">
      <dgm:prSet/>
      <dgm:spPr/>
      <dgm:t>
        <a:bodyPr/>
        <a:lstStyle/>
        <a:p>
          <a:endParaRPr lang="sv-SE"/>
        </a:p>
      </dgm:t>
    </dgm:pt>
    <dgm:pt modelId="{100C4B95-EBD5-4BE9-A35C-EE49491BE3EB}" type="sibTrans" cxnId="{EC551738-068E-46FD-B096-52807830BA98}">
      <dgm:prSet/>
      <dgm:spPr/>
      <dgm:t>
        <a:bodyPr/>
        <a:lstStyle/>
        <a:p>
          <a:endParaRPr lang="sv-SE"/>
        </a:p>
      </dgm:t>
    </dgm:pt>
    <dgm:pt modelId="{52DF6BEA-1AF2-4931-A4C8-6B26F8E26AFC}" type="pres">
      <dgm:prSet presAssocID="{814F69A5-58B3-47F6-A3A5-DF9A5C60FA49}" presName="Name0" presStyleCnt="0">
        <dgm:presLayoutVars>
          <dgm:dir/>
          <dgm:animLvl val="lvl"/>
          <dgm:resizeHandles val="exact"/>
        </dgm:presLayoutVars>
      </dgm:prSet>
      <dgm:spPr/>
    </dgm:pt>
    <dgm:pt modelId="{78EBCDD6-221A-44A9-A2F6-96B63D8FD030}" type="pres">
      <dgm:prSet presAssocID="{74530D78-1DDB-4F1E-8670-C5864F5CF4A8}" presName="Name8" presStyleCnt="0"/>
      <dgm:spPr/>
    </dgm:pt>
    <dgm:pt modelId="{C1D1955E-E685-49A6-B0B5-096A07A2E02E}" type="pres">
      <dgm:prSet presAssocID="{74530D78-1DDB-4F1E-8670-C5864F5CF4A8}" presName="level" presStyleLbl="node1" presStyleIdx="0" presStyleCnt="3">
        <dgm:presLayoutVars>
          <dgm:chMax val="1"/>
          <dgm:bulletEnabled val="1"/>
        </dgm:presLayoutVars>
      </dgm:prSet>
      <dgm:spPr/>
    </dgm:pt>
    <dgm:pt modelId="{CA369448-925E-4608-B8DB-A48951783D6A}" type="pres">
      <dgm:prSet presAssocID="{74530D78-1DDB-4F1E-8670-C5864F5CF4A8}" presName="levelTx" presStyleLbl="revTx" presStyleIdx="0" presStyleCnt="0">
        <dgm:presLayoutVars>
          <dgm:chMax val="1"/>
          <dgm:bulletEnabled val="1"/>
        </dgm:presLayoutVars>
      </dgm:prSet>
      <dgm:spPr/>
    </dgm:pt>
    <dgm:pt modelId="{1D7F80B0-30D6-4B09-BE51-6951241EAF34}" type="pres">
      <dgm:prSet presAssocID="{455D2860-A287-4436-8C4D-671B57283BD6}" presName="Name8" presStyleCnt="0"/>
      <dgm:spPr/>
    </dgm:pt>
    <dgm:pt modelId="{595FAD26-6878-47AB-9277-C7140B76D65C}" type="pres">
      <dgm:prSet presAssocID="{455D2860-A287-4436-8C4D-671B57283BD6}" presName="level" presStyleLbl="node1" presStyleIdx="1" presStyleCnt="3">
        <dgm:presLayoutVars>
          <dgm:chMax val="1"/>
          <dgm:bulletEnabled val="1"/>
        </dgm:presLayoutVars>
      </dgm:prSet>
      <dgm:spPr/>
    </dgm:pt>
    <dgm:pt modelId="{8BB9F379-C99A-4398-B3DF-EE62CA8F10C3}" type="pres">
      <dgm:prSet presAssocID="{455D2860-A287-4436-8C4D-671B57283BD6}" presName="levelTx" presStyleLbl="revTx" presStyleIdx="0" presStyleCnt="0">
        <dgm:presLayoutVars>
          <dgm:chMax val="1"/>
          <dgm:bulletEnabled val="1"/>
        </dgm:presLayoutVars>
      </dgm:prSet>
      <dgm:spPr/>
    </dgm:pt>
    <dgm:pt modelId="{41496A1C-CEC9-49F7-A5D6-53B319248387}" type="pres">
      <dgm:prSet presAssocID="{156FD969-13E8-4A59-A857-79DE6B2FD3E9}" presName="Name8" presStyleCnt="0"/>
      <dgm:spPr/>
    </dgm:pt>
    <dgm:pt modelId="{ED159DB6-ADA0-4218-BAC4-30B948BA44D7}" type="pres">
      <dgm:prSet presAssocID="{156FD969-13E8-4A59-A857-79DE6B2FD3E9}" presName="level" presStyleLbl="node1" presStyleIdx="2" presStyleCnt="3">
        <dgm:presLayoutVars>
          <dgm:chMax val="1"/>
          <dgm:bulletEnabled val="1"/>
        </dgm:presLayoutVars>
      </dgm:prSet>
      <dgm:spPr/>
    </dgm:pt>
    <dgm:pt modelId="{9710E1BC-99F3-4480-A46B-074F5903B88D}" type="pres">
      <dgm:prSet presAssocID="{156FD969-13E8-4A59-A857-79DE6B2FD3E9}" presName="levelTx" presStyleLbl="revTx" presStyleIdx="0" presStyleCnt="0">
        <dgm:presLayoutVars>
          <dgm:chMax val="1"/>
          <dgm:bulletEnabled val="1"/>
        </dgm:presLayoutVars>
      </dgm:prSet>
      <dgm:spPr/>
    </dgm:pt>
  </dgm:ptLst>
  <dgm:cxnLst>
    <dgm:cxn modelId="{C5E63C12-25CC-45CE-83F1-2425F6E8675C}" type="presOf" srcId="{74530D78-1DDB-4F1E-8670-C5864F5CF4A8}" destId="{CA369448-925E-4608-B8DB-A48951783D6A}" srcOrd="1" destOrd="0" presId="urn:microsoft.com/office/officeart/2005/8/layout/pyramid1"/>
    <dgm:cxn modelId="{1A5DBC13-A6A4-4779-BB68-F8EC5E50AD7B}" type="presOf" srcId="{156FD969-13E8-4A59-A857-79DE6B2FD3E9}" destId="{ED159DB6-ADA0-4218-BAC4-30B948BA44D7}" srcOrd="0" destOrd="0" presId="urn:microsoft.com/office/officeart/2005/8/layout/pyramid1"/>
    <dgm:cxn modelId="{9C956726-A7B8-48AF-B8DA-A396F3BD6B47}" srcId="{814F69A5-58B3-47F6-A3A5-DF9A5C60FA49}" destId="{74530D78-1DDB-4F1E-8670-C5864F5CF4A8}" srcOrd="0" destOrd="0" parTransId="{9E8791BF-F810-4235-A530-922F2BD84683}" sibTransId="{8B856975-773B-4C55-B087-FE2A29796E6B}"/>
    <dgm:cxn modelId="{EC551738-068E-46FD-B096-52807830BA98}" srcId="{814F69A5-58B3-47F6-A3A5-DF9A5C60FA49}" destId="{156FD969-13E8-4A59-A857-79DE6B2FD3E9}" srcOrd="2" destOrd="0" parTransId="{B95277B8-3988-4AE2-8D91-7A525B2F9780}" sibTransId="{100C4B95-EBD5-4BE9-A35C-EE49491BE3EB}"/>
    <dgm:cxn modelId="{FFECF144-683A-4A34-95C4-76E6820A8D35}" srcId="{814F69A5-58B3-47F6-A3A5-DF9A5C60FA49}" destId="{455D2860-A287-4436-8C4D-671B57283BD6}" srcOrd="1" destOrd="0" parTransId="{7D0F9CC2-6EEA-45E3-93A1-E3EA7414AEF3}" sibTransId="{D2C8E981-BF62-4F24-A8CB-1002E376DDD5}"/>
    <dgm:cxn modelId="{57253554-E0A1-4CE6-B305-D70358213BCF}" type="presOf" srcId="{455D2860-A287-4436-8C4D-671B57283BD6}" destId="{8BB9F379-C99A-4398-B3DF-EE62CA8F10C3}" srcOrd="1" destOrd="0" presId="urn:microsoft.com/office/officeart/2005/8/layout/pyramid1"/>
    <dgm:cxn modelId="{2ED24579-786D-48DE-845D-3E16A07FD857}" type="presOf" srcId="{156FD969-13E8-4A59-A857-79DE6B2FD3E9}" destId="{9710E1BC-99F3-4480-A46B-074F5903B88D}" srcOrd="1" destOrd="0" presId="urn:microsoft.com/office/officeart/2005/8/layout/pyramid1"/>
    <dgm:cxn modelId="{FA025BC2-857B-46AD-AE69-E4BFCCF98AEE}" type="presOf" srcId="{455D2860-A287-4436-8C4D-671B57283BD6}" destId="{595FAD26-6878-47AB-9277-C7140B76D65C}" srcOrd="0" destOrd="0" presId="urn:microsoft.com/office/officeart/2005/8/layout/pyramid1"/>
    <dgm:cxn modelId="{B511DBC8-9C5D-4CD5-BCF6-CFCB1C25B207}" type="presOf" srcId="{74530D78-1DDB-4F1E-8670-C5864F5CF4A8}" destId="{C1D1955E-E685-49A6-B0B5-096A07A2E02E}" srcOrd="0" destOrd="0" presId="urn:microsoft.com/office/officeart/2005/8/layout/pyramid1"/>
    <dgm:cxn modelId="{673F25D1-54C2-4D6F-9FFE-DCEEE98C143C}" type="presOf" srcId="{814F69A5-58B3-47F6-A3A5-DF9A5C60FA49}" destId="{52DF6BEA-1AF2-4931-A4C8-6B26F8E26AFC}" srcOrd="0" destOrd="0" presId="urn:microsoft.com/office/officeart/2005/8/layout/pyramid1"/>
    <dgm:cxn modelId="{8514DA9B-5B88-4A46-B505-94C1CAB49771}" type="presParOf" srcId="{52DF6BEA-1AF2-4931-A4C8-6B26F8E26AFC}" destId="{78EBCDD6-221A-44A9-A2F6-96B63D8FD030}" srcOrd="0" destOrd="0" presId="urn:microsoft.com/office/officeart/2005/8/layout/pyramid1"/>
    <dgm:cxn modelId="{D736AE8F-95F0-47E7-AC65-B40B3EA6E082}" type="presParOf" srcId="{78EBCDD6-221A-44A9-A2F6-96B63D8FD030}" destId="{C1D1955E-E685-49A6-B0B5-096A07A2E02E}" srcOrd="0" destOrd="0" presId="urn:microsoft.com/office/officeart/2005/8/layout/pyramid1"/>
    <dgm:cxn modelId="{9FF450BC-6086-43E3-841A-7241C793C3A8}" type="presParOf" srcId="{78EBCDD6-221A-44A9-A2F6-96B63D8FD030}" destId="{CA369448-925E-4608-B8DB-A48951783D6A}" srcOrd="1" destOrd="0" presId="urn:microsoft.com/office/officeart/2005/8/layout/pyramid1"/>
    <dgm:cxn modelId="{776A91DD-8C47-4A03-B540-1D3BD868428B}" type="presParOf" srcId="{52DF6BEA-1AF2-4931-A4C8-6B26F8E26AFC}" destId="{1D7F80B0-30D6-4B09-BE51-6951241EAF34}" srcOrd="1" destOrd="0" presId="urn:microsoft.com/office/officeart/2005/8/layout/pyramid1"/>
    <dgm:cxn modelId="{82F9C52B-B3BF-42ED-A485-E04FBA01EFF3}" type="presParOf" srcId="{1D7F80B0-30D6-4B09-BE51-6951241EAF34}" destId="{595FAD26-6878-47AB-9277-C7140B76D65C}" srcOrd="0" destOrd="0" presId="urn:microsoft.com/office/officeart/2005/8/layout/pyramid1"/>
    <dgm:cxn modelId="{5DDE22A3-8FA5-4CF2-8D38-6033FA6D84C1}" type="presParOf" srcId="{1D7F80B0-30D6-4B09-BE51-6951241EAF34}" destId="{8BB9F379-C99A-4398-B3DF-EE62CA8F10C3}" srcOrd="1" destOrd="0" presId="urn:microsoft.com/office/officeart/2005/8/layout/pyramid1"/>
    <dgm:cxn modelId="{5902D1FD-E326-4BF2-BC45-F4CF7EFC11E1}" type="presParOf" srcId="{52DF6BEA-1AF2-4931-A4C8-6B26F8E26AFC}" destId="{41496A1C-CEC9-49F7-A5D6-53B319248387}" srcOrd="2" destOrd="0" presId="urn:microsoft.com/office/officeart/2005/8/layout/pyramid1"/>
    <dgm:cxn modelId="{6D7BE5AB-2550-4BFB-B27A-897C0878AB09}" type="presParOf" srcId="{41496A1C-CEC9-49F7-A5D6-53B319248387}" destId="{ED159DB6-ADA0-4218-BAC4-30B948BA44D7}" srcOrd="0" destOrd="0" presId="urn:microsoft.com/office/officeart/2005/8/layout/pyramid1"/>
    <dgm:cxn modelId="{1EB3B551-2B8E-4561-9BB2-0279AE49BBA9}" type="presParOf" srcId="{41496A1C-CEC9-49F7-A5D6-53B319248387}" destId="{9710E1BC-99F3-4480-A46B-074F5903B88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0252B-607E-4978-A8CA-019E2C2C401C}">
      <dsp:nvSpPr>
        <dsp:cNvPr id="0" name=""/>
        <dsp:cNvSpPr/>
      </dsp:nvSpPr>
      <dsp:spPr>
        <a:xfrm>
          <a:off x="0" y="0"/>
          <a:ext cx="9415784" cy="125941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sv-SE" sz="1900" kern="1200" dirty="0"/>
            <a:t>För samtliga</a:t>
          </a:r>
        </a:p>
        <a:p>
          <a:pPr marL="114300" lvl="1" indent="-114300" algn="l" defTabSz="666750">
            <a:lnSpc>
              <a:spcPct val="90000"/>
            </a:lnSpc>
            <a:spcBef>
              <a:spcPct val="0"/>
            </a:spcBef>
            <a:spcAft>
              <a:spcPct val="15000"/>
            </a:spcAft>
            <a:buChar char="•"/>
          </a:pPr>
          <a:r>
            <a:rPr lang="sv-SE" sz="1500" kern="1200" dirty="0"/>
            <a:t>PPT-presentation </a:t>
          </a:r>
          <a:r>
            <a:rPr lang="sv-SE" sz="1500" i="1" kern="1200" dirty="0"/>
            <a:t>”Allmän presentation om Håll Nollans </a:t>
          </a:r>
          <a:r>
            <a:rPr lang="sv-SE" sz="1500" i="1" kern="1200" dirty="0" err="1"/>
            <a:t>säkerhetspush</a:t>
          </a:r>
          <a:r>
            <a:rPr lang="sv-SE" sz="1500" i="1" kern="1200" dirty="0"/>
            <a:t>”</a:t>
          </a:r>
          <a:endParaRPr lang="sv-SE" sz="1500" kern="1200" dirty="0"/>
        </a:p>
        <a:p>
          <a:pPr marL="114300" lvl="1" indent="-114300" algn="l" defTabSz="666750">
            <a:lnSpc>
              <a:spcPct val="90000"/>
            </a:lnSpc>
            <a:spcBef>
              <a:spcPct val="0"/>
            </a:spcBef>
            <a:spcAft>
              <a:spcPct val="15000"/>
            </a:spcAft>
            <a:buChar char="•"/>
          </a:pPr>
          <a:r>
            <a:rPr lang="sv-SE" sz="1500" kern="1200" dirty="0"/>
            <a:t>Inspelat infomöte</a:t>
          </a:r>
        </a:p>
        <a:p>
          <a:pPr marL="114300" lvl="1" indent="-114300" algn="l" defTabSz="666750">
            <a:lnSpc>
              <a:spcPct val="90000"/>
            </a:lnSpc>
            <a:spcBef>
              <a:spcPct val="0"/>
            </a:spcBef>
            <a:spcAft>
              <a:spcPct val="15000"/>
            </a:spcAft>
            <a:buChar char="•"/>
          </a:pPr>
          <a:r>
            <a:rPr lang="sv-SE" sz="1500" kern="1200" dirty="0"/>
            <a:t>Info- vilka projekt genomför</a:t>
          </a:r>
        </a:p>
      </dsp:txBody>
      <dsp:txXfrm>
        <a:off x="2009098" y="0"/>
        <a:ext cx="7406685" cy="1259416"/>
      </dsp:txXfrm>
    </dsp:sp>
    <dsp:sp modelId="{2455932B-1117-47C9-B8CB-532045D8273F}">
      <dsp:nvSpPr>
        <dsp:cNvPr id="0" name=""/>
        <dsp:cNvSpPr/>
      </dsp:nvSpPr>
      <dsp:spPr>
        <a:xfrm>
          <a:off x="126365" y="125941"/>
          <a:ext cx="1882309" cy="100753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63215-76E9-4BB9-81B9-1E2AD3E29298}">
      <dsp:nvSpPr>
        <dsp:cNvPr id="0" name=""/>
        <dsp:cNvSpPr/>
      </dsp:nvSpPr>
      <dsp:spPr>
        <a:xfrm>
          <a:off x="0" y="1385358"/>
          <a:ext cx="9415784" cy="125941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sv-SE" sz="1900" kern="1200" dirty="0"/>
            <a:t>För dig som är övergripande ansvarig på de projekt HN samordnar </a:t>
          </a:r>
        </a:p>
        <a:p>
          <a:pPr marL="114300" lvl="1" indent="-114300" algn="l" defTabSz="666750">
            <a:lnSpc>
              <a:spcPct val="90000"/>
            </a:lnSpc>
            <a:spcBef>
              <a:spcPct val="0"/>
            </a:spcBef>
            <a:spcAft>
              <a:spcPct val="15000"/>
            </a:spcAft>
            <a:buFont typeface="Arial" panose="020B0604020202020204" pitchFamily="34" charset="0"/>
            <a:buChar char="•"/>
          </a:pPr>
          <a:r>
            <a:rPr lang="sv-SE" sz="1500" kern="1200" dirty="0"/>
            <a:t> Checklista </a:t>
          </a:r>
          <a:r>
            <a:rPr lang="sv-SE" sz="1500" kern="1200" dirty="0" err="1"/>
            <a:t>säkerhetspush</a:t>
          </a:r>
          <a:r>
            <a:rPr lang="sv-SE" sz="1500" kern="1200" dirty="0"/>
            <a:t>		</a:t>
          </a:r>
          <a:endParaRPr lang="sv-SE" sz="1500" i="1" kern="1200" dirty="0"/>
        </a:p>
        <a:p>
          <a:pPr marL="114300" lvl="1" indent="-114300" algn="l" defTabSz="666750">
            <a:lnSpc>
              <a:spcPct val="90000"/>
            </a:lnSpc>
            <a:spcBef>
              <a:spcPct val="0"/>
            </a:spcBef>
            <a:spcAft>
              <a:spcPct val="15000"/>
            </a:spcAft>
            <a:buChar char="•"/>
          </a:pPr>
          <a:r>
            <a:rPr lang="sv-SE" sz="1500" kern="1200" dirty="0"/>
            <a:t> Förslag inbjudningsbrev</a:t>
          </a:r>
        </a:p>
        <a:p>
          <a:pPr marL="114300" lvl="1" indent="-114300" algn="l" defTabSz="666750">
            <a:lnSpc>
              <a:spcPct val="90000"/>
            </a:lnSpc>
            <a:spcBef>
              <a:spcPct val="0"/>
            </a:spcBef>
            <a:spcAft>
              <a:spcPct val="15000"/>
            </a:spcAft>
            <a:buChar char="•"/>
          </a:pPr>
          <a:r>
            <a:rPr lang="sv-SE" sz="1500" kern="1200" dirty="0"/>
            <a:t> Stöd för tal (</a:t>
          </a:r>
          <a:r>
            <a:rPr lang="sv-SE" sz="1500" kern="1200" dirty="0">
              <a:solidFill>
                <a:srgbClr val="FF0000"/>
              </a:solidFill>
            </a:rPr>
            <a:t>inom kort)</a:t>
          </a:r>
        </a:p>
      </dsp:txBody>
      <dsp:txXfrm>
        <a:off x="2009098" y="1385358"/>
        <a:ext cx="7406685" cy="1259416"/>
      </dsp:txXfrm>
    </dsp:sp>
    <dsp:sp modelId="{E6266DE0-F808-494C-896F-842BE17A0E54}">
      <dsp:nvSpPr>
        <dsp:cNvPr id="0" name=""/>
        <dsp:cNvSpPr/>
      </dsp:nvSpPr>
      <dsp:spPr>
        <a:xfrm>
          <a:off x="125941" y="1511300"/>
          <a:ext cx="1883156" cy="100753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29C2CB-2A67-4A0A-B8CA-6867367258AE}">
      <dsp:nvSpPr>
        <dsp:cNvPr id="0" name=""/>
        <dsp:cNvSpPr/>
      </dsp:nvSpPr>
      <dsp:spPr>
        <a:xfrm>
          <a:off x="0" y="2770716"/>
          <a:ext cx="9415784" cy="125941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sv-SE" sz="1900" kern="1200" dirty="0"/>
            <a:t>För dig som är ansvarig på ett projekt som genomför </a:t>
          </a:r>
          <a:r>
            <a:rPr lang="sv-SE" sz="1900" kern="1200" dirty="0" err="1"/>
            <a:t>säkerhetspushen</a:t>
          </a:r>
          <a:endParaRPr lang="sv-SE" sz="1900" kern="1200" dirty="0"/>
        </a:p>
        <a:p>
          <a:pPr marL="114300" lvl="1" indent="-114300" algn="l" defTabSz="666750">
            <a:lnSpc>
              <a:spcPct val="90000"/>
            </a:lnSpc>
            <a:spcBef>
              <a:spcPct val="0"/>
            </a:spcBef>
            <a:spcAft>
              <a:spcPct val="15000"/>
            </a:spcAft>
            <a:buChar char="•"/>
          </a:pPr>
          <a:r>
            <a:rPr lang="sv-SE" sz="1500" kern="1200" dirty="0"/>
            <a:t>Checklista </a:t>
          </a:r>
          <a:r>
            <a:rPr lang="sv-SE" sz="1500" kern="1200" dirty="0" err="1"/>
            <a:t>säkerhetspush</a:t>
          </a:r>
          <a:endParaRPr lang="sv-SE" sz="1500" kern="1200" dirty="0"/>
        </a:p>
        <a:p>
          <a:pPr marL="114300" lvl="1" indent="-114300" algn="l" defTabSz="666750">
            <a:lnSpc>
              <a:spcPct val="90000"/>
            </a:lnSpc>
            <a:spcBef>
              <a:spcPct val="0"/>
            </a:spcBef>
            <a:spcAft>
              <a:spcPct val="15000"/>
            </a:spcAft>
            <a:buChar char="•"/>
          </a:pPr>
          <a:r>
            <a:rPr lang="sv-SE" sz="1500" kern="1200" dirty="0"/>
            <a:t> Infoplansch  </a:t>
          </a:r>
        </a:p>
        <a:p>
          <a:pPr marL="114300" lvl="1" indent="-114300" algn="l" defTabSz="666750">
            <a:lnSpc>
              <a:spcPct val="90000"/>
            </a:lnSpc>
            <a:spcBef>
              <a:spcPct val="0"/>
            </a:spcBef>
            <a:spcAft>
              <a:spcPct val="15000"/>
            </a:spcAft>
            <a:buChar char="•"/>
          </a:pPr>
          <a:r>
            <a:rPr lang="sv-SE" sz="1500" kern="1200" dirty="0"/>
            <a:t> Infobild (PPT)</a:t>
          </a:r>
        </a:p>
      </dsp:txBody>
      <dsp:txXfrm>
        <a:off x="2009098" y="2770716"/>
        <a:ext cx="7406685" cy="1259416"/>
      </dsp:txXfrm>
    </dsp:sp>
    <dsp:sp modelId="{A787E93F-6D85-41AB-87BD-A6245D09CD48}">
      <dsp:nvSpPr>
        <dsp:cNvPr id="0" name=""/>
        <dsp:cNvSpPr/>
      </dsp:nvSpPr>
      <dsp:spPr>
        <a:xfrm>
          <a:off x="125941" y="2896658"/>
          <a:ext cx="1883156" cy="100753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39D921-F30B-4A43-9E86-AAB37B258D60}">
      <dsp:nvSpPr>
        <dsp:cNvPr id="0" name=""/>
        <dsp:cNvSpPr/>
      </dsp:nvSpPr>
      <dsp:spPr>
        <a:xfrm>
          <a:off x="0" y="4156075"/>
          <a:ext cx="9415784" cy="125941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sv-SE" sz="1900" kern="1200" dirty="0"/>
            <a:t>För dig stödja kommunikationen</a:t>
          </a:r>
        </a:p>
        <a:p>
          <a:pPr marL="114300" lvl="1" indent="-114300" algn="l" defTabSz="666750">
            <a:lnSpc>
              <a:spcPct val="90000"/>
            </a:lnSpc>
            <a:spcBef>
              <a:spcPct val="0"/>
            </a:spcBef>
            <a:spcAft>
              <a:spcPct val="15000"/>
            </a:spcAft>
            <a:buFont typeface="Arial" panose="020B0604020202020204" pitchFamily="34" charset="0"/>
            <a:buChar char="•"/>
          </a:pPr>
          <a:r>
            <a:rPr lang="sv-SE" sz="1500" kern="1200" dirty="0"/>
            <a:t>Checklista </a:t>
          </a:r>
          <a:r>
            <a:rPr lang="sv-SE" sz="1500" kern="1200" dirty="0" err="1"/>
            <a:t>säkerhetspush</a:t>
          </a:r>
          <a:endParaRPr lang="sv-SE" sz="1500" kern="1200" dirty="0"/>
        </a:p>
        <a:p>
          <a:pPr marL="114300" lvl="1" indent="-114300" algn="l" defTabSz="666750">
            <a:lnSpc>
              <a:spcPct val="90000"/>
            </a:lnSpc>
            <a:spcBef>
              <a:spcPct val="0"/>
            </a:spcBef>
            <a:spcAft>
              <a:spcPct val="15000"/>
            </a:spcAft>
            <a:buFont typeface="Arial" panose="020B0604020202020204" pitchFamily="34" charset="0"/>
            <a:buChar char="•"/>
          </a:pPr>
          <a:r>
            <a:rPr lang="sv-SE" sz="1500" kern="1200" dirty="0"/>
            <a:t>Copytexter			</a:t>
          </a:r>
        </a:p>
        <a:p>
          <a:pPr marL="114300" lvl="1" indent="-114300" algn="l" defTabSz="666750">
            <a:lnSpc>
              <a:spcPct val="90000"/>
            </a:lnSpc>
            <a:spcBef>
              <a:spcPct val="0"/>
            </a:spcBef>
            <a:spcAft>
              <a:spcPct val="15000"/>
            </a:spcAft>
            <a:buChar char="•"/>
          </a:pPr>
          <a:r>
            <a:rPr lang="sv-SE" sz="1500" kern="1200" dirty="0"/>
            <a:t>Pressmeddelande </a:t>
          </a:r>
        </a:p>
      </dsp:txBody>
      <dsp:txXfrm>
        <a:off x="2009098" y="4156075"/>
        <a:ext cx="7406685" cy="1259416"/>
      </dsp:txXfrm>
    </dsp:sp>
    <dsp:sp modelId="{C9D03EE5-9FAF-400E-9301-BFBA33EAA9C6}">
      <dsp:nvSpPr>
        <dsp:cNvPr id="0" name=""/>
        <dsp:cNvSpPr/>
      </dsp:nvSpPr>
      <dsp:spPr>
        <a:xfrm>
          <a:off x="125941" y="4282016"/>
          <a:ext cx="1883156" cy="100753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1955E-E685-49A6-B0B5-096A07A2E02E}">
      <dsp:nvSpPr>
        <dsp:cNvPr id="0" name=""/>
        <dsp:cNvSpPr/>
      </dsp:nvSpPr>
      <dsp:spPr>
        <a:xfrm>
          <a:off x="1260086" y="0"/>
          <a:ext cx="1260086" cy="736600"/>
        </a:xfrm>
        <a:prstGeom prst="trapezoid">
          <a:avLst>
            <a:gd name="adj" fmla="val 855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sv-SE" sz="2800" kern="1200" dirty="0"/>
        </a:p>
        <a:p>
          <a:pPr marL="0" lvl="0" indent="0" algn="ctr" defTabSz="1244600">
            <a:lnSpc>
              <a:spcPct val="90000"/>
            </a:lnSpc>
            <a:spcBef>
              <a:spcPct val="0"/>
            </a:spcBef>
            <a:spcAft>
              <a:spcPct val="35000"/>
            </a:spcAft>
            <a:buNone/>
          </a:pPr>
          <a:r>
            <a:rPr lang="sv-SE" sz="1600" kern="1200" dirty="0">
              <a:solidFill>
                <a:schemeClr val="bg1"/>
              </a:solidFill>
            </a:rPr>
            <a:t>Standard</a:t>
          </a:r>
          <a:endParaRPr lang="sv-SE" sz="1400" kern="1200" dirty="0">
            <a:solidFill>
              <a:schemeClr val="bg1"/>
            </a:solidFill>
          </a:endParaRPr>
        </a:p>
      </dsp:txBody>
      <dsp:txXfrm>
        <a:off x="1260086" y="0"/>
        <a:ext cx="1260086" cy="736600"/>
      </dsp:txXfrm>
    </dsp:sp>
    <dsp:sp modelId="{595FAD26-6878-47AB-9277-C7140B76D65C}">
      <dsp:nvSpPr>
        <dsp:cNvPr id="0" name=""/>
        <dsp:cNvSpPr/>
      </dsp:nvSpPr>
      <dsp:spPr>
        <a:xfrm>
          <a:off x="630043" y="736600"/>
          <a:ext cx="2520173" cy="736600"/>
        </a:xfrm>
        <a:prstGeom prst="trapezoid">
          <a:avLst>
            <a:gd name="adj" fmla="val 855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kern="1200" dirty="0">
              <a:solidFill>
                <a:schemeClr val="bg1"/>
              </a:solidFill>
            </a:rPr>
            <a:t>Guider</a:t>
          </a:r>
          <a:endParaRPr lang="sv-SE" sz="2000" kern="1200" dirty="0">
            <a:solidFill>
              <a:schemeClr val="bg1"/>
            </a:solidFill>
          </a:endParaRPr>
        </a:p>
      </dsp:txBody>
      <dsp:txXfrm>
        <a:off x="1071073" y="736600"/>
        <a:ext cx="1638112" cy="736600"/>
      </dsp:txXfrm>
    </dsp:sp>
    <dsp:sp modelId="{ED159DB6-ADA0-4218-BAC4-30B948BA44D7}">
      <dsp:nvSpPr>
        <dsp:cNvPr id="0" name=""/>
        <dsp:cNvSpPr/>
      </dsp:nvSpPr>
      <dsp:spPr>
        <a:xfrm>
          <a:off x="0" y="1473200"/>
          <a:ext cx="3780260" cy="736600"/>
        </a:xfrm>
        <a:prstGeom prst="trapezoid">
          <a:avLst>
            <a:gd name="adj" fmla="val 855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kern="1200" dirty="0">
              <a:solidFill>
                <a:schemeClr val="bg1"/>
              </a:solidFill>
            </a:rPr>
            <a:t>Planscher el. motsv</a:t>
          </a:r>
          <a:r>
            <a:rPr lang="sv-SE" sz="2000" kern="1200" dirty="0"/>
            <a:t>.</a:t>
          </a:r>
        </a:p>
      </dsp:txBody>
      <dsp:txXfrm>
        <a:off x="661545" y="1473200"/>
        <a:ext cx="2457169" cy="736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1955E-E685-49A6-B0B5-096A07A2E02E}">
      <dsp:nvSpPr>
        <dsp:cNvPr id="0" name=""/>
        <dsp:cNvSpPr/>
      </dsp:nvSpPr>
      <dsp:spPr>
        <a:xfrm>
          <a:off x="1876034" y="0"/>
          <a:ext cx="1876034" cy="1088932"/>
        </a:xfrm>
        <a:prstGeom prst="trapezoid">
          <a:avLst>
            <a:gd name="adj" fmla="val 861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sv-SE" sz="2800" kern="1200" dirty="0"/>
        </a:p>
        <a:p>
          <a:pPr marL="0" lvl="0" indent="0" algn="ctr" defTabSz="1244600">
            <a:lnSpc>
              <a:spcPct val="90000"/>
            </a:lnSpc>
            <a:spcBef>
              <a:spcPct val="0"/>
            </a:spcBef>
            <a:spcAft>
              <a:spcPct val="35000"/>
            </a:spcAft>
            <a:buNone/>
          </a:pPr>
          <a:r>
            <a:rPr lang="sv-SE" sz="2000" kern="1200" dirty="0"/>
            <a:t>Standard</a:t>
          </a:r>
          <a:endParaRPr lang="sv-SE" sz="1800" kern="1200" dirty="0"/>
        </a:p>
      </dsp:txBody>
      <dsp:txXfrm>
        <a:off x="1876034" y="0"/>
        <a:ext cx="1876034" cy="1088932"/>
      </dsp:txXfrm>
    </dsp:sp>
    <dsp:sp modelId="{595FAD26-6878-47AB-9277-C7140B76D65C}">
      <dsp:nvSpPr>
        <dsp:cNvPr id="0" name=""/>
        <dsp:cNvSpPr/>
      </dsp:nvSpPr>
      <dsp:spPr>
        <a:xfrm>
          <a:off x="938017" y="1088931"/>
          <a:ext cx="3752069" cy="1088932"/>
        </a:xfrm>
        <a:prstGeom prst="trapezoid">
          <a:avLst>
            <a:gd name="adj" fmla="val 861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dirty="0"/>
            <a:t>Guide</a:t>
          </a:r>
        </a:p>
      </dsp:txBody>
      <dsp:txXfrm>
        <a:off x="1594629" y="1088931"/>
        <a:ext cx="2438845" cy="1088932"/>
      </dsp:txXfrm>
    </dsp:sp>
    <dsp:sp modelId="{ED159DB6-ADA0-4218-BAC4-30B948BA44D7}">
      <dsp:nvSpPr>
        <dsp:cNvPr id="0" name=""/>
        <dsp:cNvSpPr/>
      </dsp:nvSpPr>
      <dsp:spPr>
        <a:xfrm>
          <a:off x="0" y="2177863"/>
          <a:ext cx="5628104" cy="1088932"/>
        </a:xfrm>
        <a:prstGeom prst="trapezoid">
          <a:avLst>
            <a:gd name="adj" fmla="val 861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dirty="0"/>
            <a:t>Mall &amp; checklista</a:t>
          </a:r>
        </a:p>
      </dsp:txBody>
      <dsp:txXfrm>
        <a:off x="984918" y="2177863"/>
        <a:ext cx="3658267" cy="1088932"/>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16A8D-42B6-496A-98EB-004E64E4F85F}" type="datetimeFigureOut">
              <a:rPr lang="sv-SE" smtClean="0"/>
              <a:t>2020-08-11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CAD7D-A74F-4EC9-B1B1-56891F9CE6CE}" type="slidenum">
              <a:rPr lang="sv-SE" smtClean="0"/>
              <a:t>‹#›</a:t>
            </a:fld>
            <a:endParaRPr lang="sv-SE"/>
          </a:p>
        </p:txBody>
      </p:sp>
    </p:spTree>
    <p:extLst>
      <p:ext uri="{BB962C8B-B14F-4D97-AF65-F5344CB8AC3E}">
        <p14:creationId xmlns:p14="http://schemas.microsoft.com/office/powerpoint/2010/main" val="39784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96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a:t>Paola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23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629839" rtl="0" eaLnBrk="1" fontAlgn="auto" latinLnBrk="0" hangingPunct="1">
              <a:lnSpc>
                <a:spcPct val="100000"/>
              </a:lnSpc>
              <a:spcBef>
                <a:spcPts val="0"/>
              </a:spcBef>
              <a:spcAft>
                <a:spcPts val="0"/>
              </a:spcAft>
              <a:buClrTx/>
              <a:buSzTx/>
              <a:buFontTx/>
              <a:buNone/>
              <a:tabLst/>
              <a:defRPr/>
            </a:pPr>
            <a:fld id="{9B6C5E16-DA82-7E4F-9195-082CC8A04096}" type="slidenum">
              <a:rPr kumimoji="0" lang="sv-SE"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29839" rtl="0" eaLnBrk="1" fontAlgn="auto" latinLnBrk="0" hangingPunct="1">
                <a:lnSpc>
                  <a:spcPct val="100000"/>
                </a:lnSpc>
                <a:spcBef>
                  <a:spcPts val="0"/>
                </a:spcBef>
                <a:spcAft>
                  <a:spcPts val="0"/>
                </a:spcAft>
                <a:buClrTx/>
                <a:buSzTx/>
                <a:buFontTx/>
                <a:buNone/>
                <a:tabLst/>
                <a:defRPr/>
              </a:pPr>
              <a:t>21</a:t>
            </a:fld>
            <a:endParaRPr kumimoji="0" lang="sv-SE"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495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178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07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951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CCF180-1520-4D0A-8DCF-6F32B943FED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96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CCF180-1520-4D0A-8DCF-6F32B943FED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29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092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mycket på plats som vi har testat och ändrat litegrann. Vi vet vilka vår är och vad vi ska jobba med (även om vi ny gör en översyn)</a:t>
            </a:r>
          </a:p>
          <a:p>
            <a:r>
              <a:rPr lang="sv-SE" dirty="0"/>
              <a:t>Men vadet är på ”</a:t>
            </a:r>
            <a:r>
              <a:rPr lang="sv-SE" dirty="0" err="1"/>
              <a:t>Macronicvå</a:t>
            </a:r>
            <a:r>
              <a:rPr lang="sv-SE" dirty="0"/>
              <a:t>” och verksamhetsplanen på aktivitetsnivå</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14960-677D-1A49-8A2B-82CC3FE7A1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806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14960-677D-1A49-8A2B-82CC3FE7A1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7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14960-677D-1A49-8A2B-82CC3FE7A1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824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14960-677D-1A49-8A2B-82CC3FE7A1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042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35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686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942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546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17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8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129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652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28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478">
              <a:defRPr/>
            </a:pPr>
            <a:endParaRPr lang="sv-SE" b="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897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Paola</a:t>
            </a:r>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C5E16-DA82-7E4F-9195-082CC8A04096}"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86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Paola </a:t>
            </a:r>
          </a:p>
          <a:p>
            <a:r>
              <a:rPr lang="sv-SE" dirty="0"/>
              <a:t>Vi bygger vidare på Trafikverkets upplägg  och vill göra det än mer tydligt att vi gör skillnad tillsammans. Därför vill vi att fler än Byggherrens och entreprenörens  linjechefer ska delta aktivt. Vi skulle också vilja att man bjuder in företag att delta som bidragit, men som inte arbetar på arbetsplatsen (</a:t>
            </a:r>
            <a:r>
              <a:rPr lang="sv-SE" dirty="0" err="1"/>
              <a:t>t.ex</a:t>
            </a:r>
            <a:r>
              <a:rPr lang="sv-SE" dirty="0"/>
              <a:t> någon från maskinuthyrningsföretaget, någon som arbetat med trafiksäkerhetsanordningar ) </a:t>
            </a:r>
          </a:p>
          <a:p>
            <a:endParaRPr lang="sv-SE" dirty="0"/>
          </a:p>
          <a:p>
            <a:endParaRPr lang="sv-SE" dirty="0"/>
          </a:p>
          <a:p>
            <a:r>
              <a:rPr lang="sv-SE" dirty="0"/>
              <a:t>Vi skulle vilja att säkerhetskvarten ska ge de som deltar energi och känna sig stärkta att  göra mer av det som man göra bra (därför är den tysta minuten borttagen)</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ED6F0-9E5E-4D6A-B868-DEC0E2E2E7B5}"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35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966C56-7C6A-4E62-BAB1-CBC32498F37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7D5768E2-4114-422E-BA58-0066F585C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88977B9-38C2-44CF-8BF8-9A0050EEB41E}"/>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5" name="Platshållare för sidfot 4">
            <a:extLst>
              <a:ext uri="{FF2B5EF4-FFF2-40B4-BE49-F238E27FC236}">
                <a16:creationId xmlns:a16="http://schemas.microsoft.com/office/drawing/2014/main" id="{4AF95572-467A-4B6A-B2B5-EAE2BE73CF6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E8A4EBC-4B23-4471-B023-11A4DBAE1666}"/>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226308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FFC743-5B26-4FAA-9CC1-5124F256A15B}"/>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38F8F10-F4CA-41F5-A431-8DAF15F1E4EB}"/>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C925810-7F7F-47B5-B41E-9CAB04D54202}"/>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5" name="Platshållare för sidfot 4">
            <a:extLst>
              <a:ext uri="{FF2B5EF4-FFF2-40B4-BE49-F238E27FC236}">
                <a16:creationId xmlns:a16="http://schemas.microsoft.com/office/drawing/2014/main" id="{50F569AB-BBE1-4E17-8F53-9774A025CED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25353AC-95DF-4FC6-A79D-114DD6018E94}"/>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348913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0CFF5C7-E981-40F8-8552-F92FB0D35C6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27D47DA-7BFD-4D75-BAF7-EA77AE3CD29C}"/>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F25D2A4-0F47-4822-88A4-AF21B2038518}"/>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5" name="Platshållare för sidfot 4">
            <a:extLst>
              <a:ext uri="{FF2B5EF4-FFF2-40B4-BE49-F238E27FC236}">
                <a16:creationId xmlns:a16="http://schemas.microsoft.com/office/drawing/2014/main" id="{378CC16E-0248-4E65-9FDD-32330A872C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2D4A5FF-0FD7-4DFB-AAE6-329E78218B21}"/>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75565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BFE4054B-F576-4669-B6E8-B2104B44E1EB}" type="datetimeFigureOut">
              <a:rPr lang="sv-SE" smtClean="0"/>
              <a:t>2020-08-11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1157502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FE4054B-F576-4669-B6E8-B2104B44E1EB}" type="datetimeFigureOut">
              <a:rPr lang="sv-SE" smtClean="0"/>
              <a:t>2020-08-11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3724042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BFE4054B-F576-4669-B6E8-B2104B44E1EB}" type="datetimeFigureOut">
              <a:rPr lang="sv-SE" smtClean="0"/>
              <a:t>2020-08-11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737380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BFE4054B-F576-4669-B6E8-B2104B44E1EB}" type="datetimeFigureOut">
              <a:rPr lang="sv-SE" smtClean="0"/>
              <a:t>2020-08-11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1873103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BFE4054B-F576-4669-B6E8-B2104B44E1EB}" type="datetimeFigureOut">
              <a:rPr lang="sv-SE" smtClean="0"/>
              <a:t>2020-08-11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131617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BFE4054B-F576-4669-B6E8-B2104B44E1EB}" type="datetimeFigureOut">
              <a:rPr lang="sv-SE" smtClean="0"/>
              <a:t>2020-08-11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2502878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FE4054B-F576-4669-B6E8-B2104B44E1EB}" type="datetimeFigureOut">
              <a:rPr lang="sv-SE" smtClean="0"/>
              <a:t>2020-08-11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2242514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FE4054B-F576-4669-B6E8-B2104B44E1EB}" type="datetimeFigureOut">
              <a:rPr lang="sv-SE" smtClean="0"/>
              <a:t>2020-08-11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586329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E9EF97-148A-4D8B-A7A8-CD8BB3BA2D3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738E0AC-BDDB-4414-A8E6-EDFAF69BB627}"/>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6C46FC7-B81D-4384-9607-1ECAB449344C}"/>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5" name="Platshållare för sidfot 4">
            <a:extLst>
              <a:ext uri="{FF2B5EF4-FFF2-40B4-BE49-F238E27FC236}">
                <a16:creationId xmlns:a16="http://schemas.microsoft.com/office/drawing/2014/main" id="{E6FB9316-F049-4AAC-A06C-3E81A1483EF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F9DB54A-38C5-47D3-832C-D68CE2FD90AF}"/>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2968964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FE4054B-F576-4669-B6E8-B2104B44E1EB}" type="datetimeFigureOut">
              <a:rPr lang="sv-SE" smtClean="0"/>
              <a:t>2020-08-11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3548872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FE4054B-F576-4669-B6E8-B2104B44E1EB}" type="datetimeFigureOut">
              <a:rPr lang="sv-SE" smtClean="0"/>
              <a:t>2020-08-11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3082865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FE4054B-F576-4669-B6E8-B2104B44E1EB}" type="datetimeFigureOut">
              <a:rPr lang="sv-SE" smtClean="0"/>
              <a:t>2020-08-11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1713679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nehål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fld id="{A630EA75-3519-411D-BDE0-87B1B8C9C1E7}" type="slidenum">
              <a:rPr lang="sv-SE" smtClean="0"/>
              <a:t>‹#›</a:t>
            </a:fld>
            <a:endParaRPr lang="sv-SE"/>
          </a:p>
        </p:txBody>
      </p:sp>
      <p:sp>
        <p:nvSpPr>
          <p:cNvPr id="7" name="Content Placeholder 2"/>
          <p:cNvSpPr>
            <a:spLocks noGrp="1"/>
          </p:cNvSpPr>
          <p:nvPr>
            <p:ph idx="1"/>
          </p:nvPr>
        </p:nvSpPr>
        <p:spPr>
          <a:xfrm>
            <a:off x="838200" y="1206878"/>
            <a:ext cx="10515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288685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ämförande utan underrub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1135717"/>
            <a:ext cx="5157787"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172200" y="1135717"/>
            <a:ext cx="5183188"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9" name="Slide Number Placeholder 8"/>
          <p:cNvSpPr>
            <a:spLocks noGrp="1"/>
          </p:cNvSpPr>
          <p:nvPr>
            <p:ph type="sldNum" sz="quarter" idx="12"/>
          </p:nvPr>
        </p:nvSpPr>
        <p:spPr/>
        <p:txBody>
          <a:bodyPr/>
          <a:lstStyle/>
          <a:p>
            <a:fld id="{A630EA75-3519-411D-BDE0-87B1B8C9C1E7}" type="slidenum">
              <a:rPr lang="sv-SE" smtClean="0"/>
              <a:t>‹#›</a:t>
            </a:fld>
            <a:endParaRPr lang="sv-SE"/>
          </a:p>
        </p:txBody>
      </p:sp>
      <p:sp>
        <p:nvSpPr>
          <p:cNvPr id="10"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3041276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5" name="Slide Number Placeholder 4"/>
          <p:cNvSpPr>
            <a:spLocks noGrp="1"/>
          </p:cNvSpPr>
          <p:nvPr>
            <p:ph type="sldNum" sz="quarter" idx="12"/>
          </p:nvPr>
        </p:nvSpPr>
        <p:spPr/>
        <p:txBody>
          <a:bodyPr/>
          <a:lstStyle/>
          <a:p>
            <a:fld id="{A630EA75-3519-411D-BDE0-87B1B8C9C1E7}" type="slidenum">
              <a:rPr lang="sv-SE" smtClean="0"/>
              <a:t>‹#›</a:t>
            </a:fld>
            <a:endParaRPr lang="sv-SE"/>
          </a:p>
        </p:txBody>
      </p:sp>
    </p:spTree>
    <p:extLst>
      <p:ext uri="{BB962C8B-B14F-4D97-AF65-F5344CB8AC3E}">
        <p14:creationId xmlns:p14="http://schemas.microsoft.com/office/powerpoint/2010/main" val="228086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BEB9A20-4BD7-4457-A419-8B2324200859}"/>
              </a:ext>
            </a:extLst>
          </p:cNvPr>
          <p:cNvSpPr>
            <a:spLocks noGrp="1"/>
          </p:cNvSpPr>
          <p:nvPr>
            <p:ph type="dt" sz="half" idx="10"/>
          </p:nvPr>
        </p:nvSpPr>
        <p:spPr/>
        <p:txBody>
          <a:bodyPr/>
          <a:lstStyle/>
          <a:p>
            <a:fld id="{21B418C1-5250-4CF0-88B8-669FD44F725B}" type="datetimeFigureOut">
              <a:rPr lang="sv-SE" smtClean="0"/>
              <a:t>2020-08-11</a:t>
            </a:fld>
            <a:endParaRPr lang="sv-SE"/>
          </a:p>
        </p:txBody>
      </p:sp>
      <p:sp>
        <p:nvSpPr>
          <p:cNvPr id="3" name="Platshållare för sidfot 2">
            <a:extLst>
              <a:ext uri="{FF2B5EF4-FFF2-40B4-BE49-F238E27FC236}">
                <a16:creationId xmlns:a16="http://schemas.microsoft.com/office/drawing/2014/main" id="{72A0B019-787B-40E7-BAF4-A51180C067C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B2FA664-D593-44C5-BA73-9BCB487D5D08}"/>
              </a:ext>
            </a:extLst>
          </p:cNvPr>
          <p:cNvSpPr>
            <a:spLocks noGrp="1"/>
          </p:cNvSpPr>
          <p:nvPr>
            <p:ph type="sldNum" sz="quarter" idx="12"/>
          </p:nvPr>
        </p:nvSpPr>
        <p:spPr/>
        <p:txBody>
          <a:bodyPr/>
          <a:lstStyle/>
          <a:p>
            <a:fld id="{05741DB9-D193-4EA4-A88E-10807136D02D}" type="slidenum">
              <a:rPr lang="sv-SE" smtClean="0"/>
              <a:t>‹#›</a:t>
            </a:fld>
            <a:endParaRPr lang="sv-SE"/>
          </a:p>
        </p:txBody>
      </p:sp>
    </p:spTree>
    <p:extLst>
      <p:ext uri="{BB962C8B-B14F-4D97-AF65-F5344CB8AC3E}">
        <p14:creationId xmlns:p14="http://schemas.microsoft.com/office/powerpoint/2010/main" val="1386920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ubrik med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4000"/>
            </a:lvl1pPr>
          </a:lstStyle>
          <a:p>
            <a:r>
              <a:rPr lang="sv-SE" dirty="0"/>
              <a:t>Klicka här för att ändra format</a:t>
            </a:r>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77F25B-5A4F-4FC7-9494-8E61E6C29C26}" type="datetime1">
              <a:rPr kumimoji="0" lang="sv-SE" sz="1800" b="0" i="0" u="none" strike="noStrike" kern="1200" cap="none" spc="0" normalizeH="0" baseline="0" noProof="0" smtClean="0">
                <a:ln>
                  <a:noFill/>
                </a:ln>
                <a:solidFill>
                  <a:srgbClr val="01AFE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2020-08-11</a:t>
            </a:fld>
            <a:endParaRPr kumimoji="0" lang="sv-SE" sz="1800" b="0" i="0" u="none" strike="noStrike" kern="1200" cap="none" spc="0" normalizeH="0" baseline="0" noProof="0" dirty="0">
              <a:ln>
                <a:noFill/>
              </a:ln>
              <a:solidFill>
                <a:srgbClr val="01AFEF"/>
              </a:solidFill>
              <a:effectLst/>
              <a:uLnTx/>
              <a:uFillTx/>
              <a:latin typeface="Arial" panose="020B0604020202020204"/>
              <a:ea typeface="+mn-ea"/>
              <a:cs typeface="+mn-cs"/>
            </a:endParaRPr>
          </a:p>
        </p:txBody>
      </p:sp>
      <p:sp>
        <p:nvSpPr>
          <p:cNvPr id="4" name="Platshållare för bild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4C7EF-319E-4F8A-85E2-AF24FDF3D0B4}" type="slidenum">
              <a:rPr kumimoji="0" lang="sv-SE" sz="1500" b="1" i="0" u="none" strike="noStrike" kern="1200" cap="none" spc="0" normalizeH="0" baseline="0" noProof="0" smtClean="0">
                <a:ln>
                  <a:noFill/>
                </a:ln>
                <a:solidFill>
                  <a:srgbClr val="01B0F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500" b="1" i="0" u="none" strike="noStrike" kern="1200" cap="none" spc="0" normalizeH="0" baseline="0" noProof="0" dirty="0">
              <a:ln>
                <a:noFill/>
              </a:ln>
              <a:solidFill>
                <a:srgbClr val="01B0F0"/>
              </a:solidFill>
              <a:effectLst/>
              <a:uLnTx/>
              <a:uFillTx/>
              <a:latin typeface="Arial" panose="020B0604020202020204"/>
              <a:ea typeface="+mn-ea"/>
              <a:cs typeface="+mn-cs"/>
            </a:endParaRPr>
          </a:p>
        </p:txBody>
      </p:sp>
      <p:sp>
        <p:nvSpPr>
          <p:cNvPr id="6" name="Platshållare för text 5"/>
          <p:cNvSpPr>
            <a:spLocks noGrp="1"/>
          </p:cNvSpPr>
          <p:nvPr>
            <p:ph type="body" sz="quarter" idx="12" hasCustomPrompt="1"/>
          </p:nvPr>
        </p:nvSpPr>
        <p:spPr>
          <a:xfrm>
            <a:off x="571500" y="1714500"/>
            <a:ext cx="11049000" cy="4357688"/>
          </a:xfrm>
        </p:spPr>
        <p:txBody>
          <a:bodyPr>
            <a:normAutofit/>
          </a:bodyPr>
          <a:lstStyle>
            <a:lvl1pPr>
              <a:defRPr sz="2400"/>
            </a:lvl1pPr>
            <a:lvl2pPr>
              <a:defRPr sz="2000"/>
            </a:lvl2pPr>
            <a:lvl3pPr marL="1143000" indent="-228600">
              <a:buFont typeface="Courier New" panose="02070309020205020404" pitchFamily="49" charset="0"/>
              <a:buChar char="o"/>
              <a:defRPr sz="1800"/>
            </a:lvl3pPr>
          </a:lstStyle>
          <a:p>
            <a:pPr lvl="0"/>
            <a:r>
              <a:rPr lang="sv-SE" dirty="0"/>
              <a:t>Punktlista</a:t>
            </a:r>
          </a:p>
          <a:p>
            <a:pPr lvl="1"/>
            <a:r>
              <a:rPr lang="sv-SE" sz="2000" dirty="0"/>
              <a:t>Punktlista</a:t>
            </a:r>
          </a:p>
          <a:p>
            <a:pPr lvl="2"/>
            <a:r>
              <a:rPr lang="sv-SE" sz="1800" dirty="0"/>
              <a:t>Punktlista</a:t>
            </a:r>
            <a:endParaRPr lang="sv-SE" dirty="0"/>
          </a:p>
        </p:txBody>
      </p:sp>
    </p:spTree>
    <p:extLst>
      <p:ext uri="{BB962C8B-B14F-4D97-AF65-F5344CB8AC3E}">
        <p14:creationId xmlns:p14="http://schemas.microsoft.com/office/powerpoint/2010/main" val="3676231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A3D2FC-CE53-4F6C-8E5A-B9FE8F05435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F40370-8E23-47D6-8B82-56856834BA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1A72FDA-9A50-49C0-8A2E-30D1BFF8DDDC}"/>
              </a:ext>
            </a:extLst>
          </p:cNvPr>
          <p:cNvSpPr>
            <a:spLocks noGrp="1"/>
          </p:cNvSpPr>
          <p:nvPr>
            <p:ph type="dt" sz="half" idx="10"/>
          </p:nvPr>
        </p:nvSpPr>
        <p:spPr/>
        <p:txBody>
          <a:bodyPr/>
          <a:lstStyle/>
          <a:p>
            <a:fld id="{3E2AC172-B326-4CE1-B968-DBE334CCA49A}" type="datetimeFigureOut">
              <a:rPr lang="sv-SE" smtClean="0"/>
              <a:t>2020-08-11</a:t>
            </a:fld>
            <a:endParaRPr lang="sv-SE"/>
          </a:p>
        </p:txBody>
      </p:sp>
      <p:sp>
        <p:nvSpPr>
          <p:cNvPr id="5" name="Platshållare för sidfot 4">
            <a:extLst>
              <a:ext uri="{FF2B5EF4-FFF2-40B4-BE49-F238E27FC236}">
                <a16:creationId xmlns:a16="http://schemas.microsoft.com/office/drawing/2014/main" id="{1F15BA0C-8639-4217-A2E3-FCA59E503FD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1103D06-990A-461C-B74F-BD56F94E9EAD}"/>
              </a:ext>
            </a:extLst>
          </p:cNvPr>
          <p:cNvSpPr>
            <a:spLocks noGrp="1"/>
          </p:cNvSpPr>
          <p:nvPr>
            <p:ph type="sldNum" sz="quarter" idx="12"/>
          </p:nvPr>
        </p:nvSpPr>
        <p:spPr/>
        <p:txBody>
          <a:bodyPr/>
          <a:lstStyle/>
          <a:p>
            <a:fld id="{C63C2641-87DD-4B13-A9C6-074F3946787A}" type="slidenum">
              <a:rPr lang="sv-SE" smtClean="0"/>
              <a:t>‹#›</a:t>
            </a:fld>
            <a:endParaRPr lang="sv-SE"/>
          </a:p>
        </p:txBody>
      </p:sp>
    </p:spTree>
    <p:extLst>
      <p:ext uri="{BB962C8B-B14F-4D97-AF65-F5344CB8AC3E}">
        <p14:creationId xmlns:p14="http://schemas.microsoft.com/office/powerpoint/2010/main" val="1969690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nehål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fld id="{AFB2F062-198B-E64C-B408-AB1E48124610}" type="slidenum">
              <a:rPr lang="en-US" smtClean="0"/>
              <a:pPr/>
              <a:t>‹#›</a:t>
            </a:fld>
            <a:endParaRPr lang="en-US" dirty="0"/>
          </a:p>
        </p:txBody>
      </p:sp>
      <p:sp>
        <p:nvSpPr>
          <p:cNvPr id="7" name="Content Placeholder 2"/>
          <p:cNvSpPr>
            <a:spLocks noGrp="1"/>
          </p:cNvSpPr>
          <p:nvPr>
            <p:ph idx="1"/>
          </p:nvPr>
        </p:nvSpPr>
        <p:spPr>
          <a:xfrm>
            <a:off x="838200" y="1206878"/>
            <a:ext cx="10515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69734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3B5B13-755C-415F-8317-D4F87DAF538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90FD3C8-B38E-4AE8-9D0B-80FB4214C5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1DC8C4C3-AE7E-420B-8B0A-FAF5D52D7F65}"/>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5" name="Platshållare för sidfot 4">
            <a:extLst>
              <a:ext uri="{FF2B5EF4-FFF2-40B4-BE49-F238E27FC236}">
                <a16:creationId xmlns:a16="http://schemas.microsoft.com/office/drawing/2014/main" id="{054CE2C6-C21A-4B01-93AA-94A19C35665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830D160-A415-4D7F-8203-05E710AA15CC}"/>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3232022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Jämförande med underrubrik">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135717"/>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839788" y="1959629"/>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135717"/>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172200" y="1959629"/>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9" name="Slide Number Placeholder 8"/>
          <p:cNvSpPr>
            <a:spLocks noGrp="1"/>
          </p:cNvSpPr>
          <p:nvPr>
            <p:ph type="sldNum" sz="quarter" idx="12"/>
          </p:nvPr>
        </p:nvSpPr>
        <p:spPr/>
        <p:txBody>
          <a:bodyPr/>
          <a:lstStyle/>
          <a:p>
            <a:fld id="{4464F786-6D21-7E46-AB12-1886CCC34198}" type="slidenum">
              <a:rPr lang="en-US" smtClean="0"/>
              <a:t>‹#›</a:t>
            </a:fld>
            <a:endParaRPr lang="en-US"/>
          </a:p>
        </p:txBody>
      </p:sp>
      <p:sp>
        <p:nvSpPr>
          <p:cNvPr id="10"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4249524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Jämförande utan underrub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1135717"/>
            <a:ext cx="5157787" cy="45085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172200" y="1135717"/>
            <a:ext cx="5183188" cy="45085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9" name="Slide Number Placeholder 8"/>
          <p:cNvSpPr>
            <a:spLocks noGrp="1"/>
          </p:cNvSpPr>
          <p:nvPr>
            <p:ph type="sldNum" sz="quarter" idx="12"/>
          </p:nvPr>
        </p:nvSpPr>
        <p:spPr/>
        <p:txBody>
          <a:bodyPr/>
          <a:lstStyle/>
          <a:p>
            <a:fld id="{4464F786-6D21-7E46-AB12-1886CCC34198}" type="slidenum">
              <a:rPr lang="en-US" smtClean="0"/>
              <a:t>‹#›</a:t>
            </a:fld>
            <a:endParaRPr lang="en-US"/>
          </a:p>
        </p:txBody>
      </p:sp>
      <p:sp>
        <p:nvSpPr>
          <p:cNvPr id="10"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3565023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5" name="Slide Number Placeholder 4"/>
          <p:cNvSpPr>
            <a:spLocks noGrp="1"/>
          </p:cNvSpPr>
          <p:nvPr>
            <p:ph type="sldNum" sz="quarter" idx="12"/>
          </p:nvPr>
        </p:nvSpPr>
        <p:spPr/>
        <p:txBody>
          <a:bodyPr/>
          <a:lstStyle/>
          <a:p>
            <a:fld id="{4464F786-6D21-7E46-AB12-1886CCC34198}" type="slidenum">
              <a:rPr lang="en-US" smtClean="0"/>
              <a:t>‹#›</a:t>
            </a:fld>
            <a:endParaRPr lang="en-US"/>
          </a:p>
        </p:txBody>
      </p:sp>
    </p:spTree>
    <p:extLst>
      <p:ext uri="{BB962C8B-B14F-4D97-AF65-F5344CB8AC3E}">
        <p14:creationId xmlns:p14="http://schemas.microsoft.com/office/powerpoint/2010/main" val="2213253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nehåll höger">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43323"/>
            <a:ext cx="6172200" cy="43618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7" name="Slide Number Placeholder 6"/>
          <p:cNvSpPr>
            <a:spLocks noGrp="1"/>
          </p:cNvSpPr>
          <p:nvPr>
            <p:ph type="sldNum" sz="quarter" idx="12"/>
          </p:nvPr>
        </p:nvSpPr>
        <p:spPr/>
        <p:txBody>
          <a:bodyPr/>
          <a:lstStyle/>
          <a:p>
            <a:fld id="{4464F786-6D21-7E46-AB12-1886CCC34198}" type="slidenum">
              <a:rPr lang="en-US" smtClean="0"/>
              <a:t>‹#›</a:t>
            </a:fld>
            <a:endParaRPr lang="en-US"/>
          </a:p>
        </p:txBody>
      </p:sp>
      <p:sp>
        <p:nvSpPr>
          <p:cNvPr id="8" name="Text Placeholder 3"/>
          <p:cNvSpPr>
            <a:spLocks noGrp="1"/>
          </p:cNvSpPr>
          <p:nvPr>
            <p:ph type="body" sz="half" idx="2"/>
          </p:nvPr>
        </p:nvSpPr>
        <p:spPr>
          <a:xfrm>
            <a:off x="839788" y="1399690"/>
            <a:ext cx="3932237" cy="3811588"/>
          </a:xfrm>
        </p:spPr>
        <p:txBody>
          <a:bodyPr anchor="ct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9"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993956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ld höger med cita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86867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1399690"/>
            <a:ext cx="3932237" cy="3811588"/>
          </a:xfrm>
        </p:spPr>
        <p:txBody>
          <a:bodyPr anchor="ct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7" name="Slide Number Placeholder 6"/>
          <p:cNvSpPr>
            <a:spLocks noGrp="1"/>
          </p:cNvSpPr>
          <p:nvPr>
            <p:ph type="sldNum" sz="quarter" idx="12"/>
          </p:nvPr>
        </p:nvSpPr>
        <p:spPr/>
        <p:txBody>
          <a:bodyPr/>
          <a:lstStyle/>
          <a:p>
            <a:fld id="{4464F786-6D21-7E46-AB12-1886CCC34198}" type="slidenum">
              <a:rPr lang="en-US" smtClean="0"/>
              <a:t>‹#›</a:t>
            </a:fld>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916289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ld vänster med cita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39788" y="1128157"/>
            <a:ext cx="6172200" cy="43546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7423151" y="1399690"/>
            <a:ext cx="3932237" cy="3811588"/>
          </a:xfrm>
        </p:spPr>
        <p:txBody>
          <a:bodyPr anchor="ct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7" name="Slide Number Placeholder 6"/>
          <p:cNvSpPr>
            <a:spLocks noGrp="1"/>
          </p:cNvSpPr>
          <p:nvPr>
            <p:ph type="sldNum" sz="quarter" idx="12"/>
          </p:nvPr>
        </p:nvSpPr>
        <p:spPr/>
        <p:txBody>
          <a:bodyPr/>
          <a:lstStyle/>
          <a:p>
            <a:fld id="{4464F786-6D21-7E46-AB12-1886CCC34198}" type="slidenum">
              <a:rPr lang="en-US" smtClean="0"/>
              <a:t>‹#›</a:t>
            </a:fld>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3338538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tor siffra med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Slide Number Placeholder 2"/>
          <p:cNvSpPr>
            <a:spLocks noGrp="1"/>
          </p:cNvSpPr>
          <p:nvPr>
            <p:ph type="sldNum" sz="quarter" idx="10"/>
          </p:nvPr>
        </p:nvSpPr>
        <p:spPr/>
        <p:txBody>
          <a:bodyPr/>
          <a:lstStyle/>
          <a:p>
            <a:fld id="{B0EBF7B1-A0A2-784E-99A7-64A0C6FE52DD}" type="slidenum">
              <a:rPr lang="en-US" smtClean="0"/>
              <a:pPr/>
              <a:t>‹#›</a:t>
            </a:fld>
            <a:endParaRPr lang="en-US" dirty="0"/>
          </a:p>
        </p:txBody>
      </p:sp>
      <p:sp>
        <p:nvSpPr>
          <p:cNvPr id="5" name="Rectangle 4"/>
          <p:cNvSpPr/>
          <p:nvPr/>
        </p:nvSpPr>
        <p:spPr>
          <a:xfrm>
            <a:off x="3478247" y="4587153"/>
            <a:ext cx="540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0" y="2018121"/>
            <a:ext cx="12192000" cy="2770188"/>
          </a:xfrm>
        </p:spPr>
        <p:txBody>
          <a:bodyPr>
            <a:noAutofit/>
          </a:bodyPr>
          <a:lstStyle>
            <a:lvl1pPr marL="0" indent="0" algn="ctr">
              <a:buNone/>
              <a:defRPr sz="20000" b="1"/>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6" name="Rectangle 5"/>
          <p:cNvSpPr/>
          <p:nvPr userDrawn="1"/>
        </p:nvSpPr>
        <p:spPr>
          <a:xfrm>
            <a:off x="3478247" y="4587153"/>
            <a:ext cx="540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248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tor siffra utan rubrik">
    <p:spTree>
      <p:nvGrpSpPr>
        <p:cNvPr id="1" name=""/>
        <p:cNvGrpSpPr/>
        <p:nvPr/>
      </p:nvGrpSpPr>
      <p:grpSpPr>
        <a:xfrm>
          <a:off x="0" y="0"/>
          <a:ext cx="0" cy="0"/>
          <a:chOff x="0" y="0"/>
          <a:chExt cx="0" cy="0"/>
        </a:xfrm>
      </p:grpSpPr>
      <p:sp>
        <p:nvSpPr>
          <p:cNvPr id="5" name="Rectangle 4"/>
          <p:cNvSpPr/>
          <p:nvPr/>
        </p:nvSpPr>
        <p:spPr>
          <a:xfrm>
            <a:off x="3478247" y="4587153"/>
            <a:ext cx="540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1" hasCustomPrompt="1"/>
          </p:nvPr>
        </p:nvSpPr>
        <p:spPr>
          <a:xfrm>
            <a:off x="0" y="2018121"/>
            <a:ext cx="12192000" cy="2770188"/>
          </a:xfrm>
        </p:spPr>
        <p:txBody>
          <a:bodyPr>
            <a:noAutofit/>
          </a:bodyPr>
          <a:lstStyle>
            <a:lvl1pPr marL="0" indent="0" algn="ctr">
              <a:buNone/>
              <a:defRPr sz="20000" b="1"/>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 name="Rectangle 3"/>
          <p:cNvSpPr/>
          <p:nvPr userDrawn="1"/>
        </p:nvSpPr>
        <p:spPr>
          <a:xfrm>
            <a:off x="3478247" y="4587153"/>
            <a:ext cx="540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986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Slide Number Placeholder 2"/>
          <p:cNvSpPr>
            <a:spLocks noGrp="1"/>
          </p:cNvSpPr>
          <p:nvPr>
            <p:ph type="sldNum" sz="quarter" idx="10"/>
          </p:nvPr>
        </p:nvSpPr>
        <p:spPr/>
        <p:txBody>
          <a:bodyPr/>
          <a:lstStyle/>
          <a:p>
            <a:fld id="{B0EBF7B1-A0A2-784E-99A7-64A0C6FE52DD}" type="slidenum">
              <a:rPr lang="en-US" smtClean="0"/>
              <a:pPr/>
              <a:t>‹#›</a:t>
            </a:fld>
            <a:endParaRPr lang="en-US" dirty="0"/>
          </a:p>
        </p:txBody>
      </p:sp>
      <p:sp>
        <p:nvSpPr>
          <p:cNvPr id="16" name="Text Placeholder 15"/>
          <p:cNvSpPr>
            <a:spLocks noGrp="1"/>
          </p:cNvSpPr>
          <p:nvPr>
            <p:ph type="body" sz="quarter" idx="11"/>
          </p:nvPr>
        </p:nvSpPr>
        <p:spPr>
          <a:xfrm>
            <a:off x="647370" y="2063325"/>
            <a:ext cx="2341858" cy="2340000"/>
          </a:xfrm>
          <a:prstGeom prst="ellipse">
            <a:avLst/>
          </a:prstGeom>
          <a:solidFill>
            <a:srgbClr val="01B0F0"/>
          </a:solidFill>
        </p:spPr>
        <p:txBody>
          <a:bodyPr anchor="ctr">
            <a:noAutofit/>
          </a:bodyPr>
          <a:lstStyle>
            <a:lvl1pPr marL="0" indent="0" algn="ctr">
              <a:buNone/>
              <a:defRPr sz="1500" b="1">
                <a:solidFill>
                  <a:schemeClr val="bg1"/>
                </a:solidFill>
              </a:defRPr>
            </a:lvl1pPr>
            <a:lvl2pPr marL="457200" indent="0" algn="ctr">
              <a:buNone/>
              <a:defRPr sz="1500" b="1">
                <a:solidFill>
                  <a:schemeClr val="bg1"/>
                </a:solidFill>
              </a:defRPr>
            </a:lvl2pPr>
            <a:lvl3pPr marL="914400" indent="0" algn="ctr">
              <a:buNone/>
              <a:defRPr sz="1500" b="1">
                <a:solidFill>
                  <a:schemeClr val="bg1"/>
                </a:solidFill>
              </a:defRPr>
            </a:lvl3pPr>
            <a:lvl4pPr marL="1371600" indent="0" algn="ctr">
              <a:buNone/>
              <a:defRPr sz="1500" b="1">
                <a:solidFill>
                  <a:schemeClr val="bg1"/>
                </a:solidFill>
              </a:defRPr>
            </a:lvl4pPr>
            <a:lvl5pPr marL="1828800" indent="0" algn="ctr">
              <a:buNone/>
              <a:defRPr sz="1500" b="1">
                <a:solidFill>
                  <a:schemeClr val="bg1"/>
                </a:solidFill>
              </a:defRPr>
            </a:lvl5pPr>
          </a:lstStyle>
          <a:p>
            <a:pPr lvl="0"/>
            <a:r>
              <a:rPr lang="sv-SE"/>
              <a:t>Redigera format för bakgrundstext</a:t>
            </a:r>
          </a:p>
        </p:txBody>
      </p:sp>
      <p:sp>
        <p:nvSpPr>
          <p:cNvPr id="17" name="Text Placeholder 15"/>
          <p:cNvSpPr>
            <a:spLocks noGrp="1"/>
          </p:cNvSpPr>
          <p:nvPr>
            <p:ph type="body" sz="quarter" idx="12"/>
          </p:nvPr>
        </p:nvSpPr>
        <p:spPr>
          <a:xfrm>
            <a:off x="3498552" y="2063325"/>
            <a:ext cx="2341858" cy="2340000"/>
          </a:xfrm>
          <a:prstGeom prst="ellipse">
            <a:avLst/>
          </a:prstGeom>
          <a:solidFill>
            <a:srgbClr val="01B0F0"/>
          </a:solidFill>
        </p:spPr>
        <p:txBody>
          <a:bodyPr anchor="ctr">
            <a:noAutofit/>
          </a:bodyPr>
          <a:lstStyle>
            <a:lvl1pPr marL="0" indent="0" algn="ctr">
              <a:buNone/>
              <a:defRPr sz="1500" b="1">
                <a:solidFill>
                  <a:schemeClr val="bg1"/>
                </a:solidFill>
              </a:defRPr>
            </a:lvl1pPr>
            <a:lvl2pPr marL="457200" indent="0" algn="ctr">
              <a:buNone/>
              <a:defRPr sz="1500" b="1">
                <a:solidFill>
                  <a:schemeClr val="bg1"/>
                </a:solidFill>
              </a:defRPr>
            </a:lvl2pPr>
            <a:lvl3pPr marL="914400" indent="0" algn="ctr">
              <a:buNone/>
              <a:defRPr sz="1500" b="1">
                <a:solidFill>
                  <a:schemeClr val="bg1"/>
                </a:solidFill>
              </a:defRPr>
            </a:lvl3pPr>
            <a:lvl4pPr marL="1371600" indent="0" algn="ctr">
              <a:buNone/>
              <a:defRPr sz="1500" b="1">
                <a:solidFill>
                  <a:schemeClr val="bg1"/>
                </a:solidFill>
              </a:defRPr>
            </a:lvl4pPr>
            <a:lvl5pPr marL="1828800" indent="0" algn="ctr">
              <a:buNone/>
              <a:defRPr sz="1500" b="1">
                <a:solidFill>
                  <a:schemeClr val="bg1"/>
                </a:solidFill>
              </a:defRPr>
            </a:lvl5pPr>
          </a:lstStyle>
          <a:p>
            <a:pPr lvl="0"/>
            <a:r>
              <a:rPr lang="sv-SE"/>
              <a:t>Redigera format för bakgrundstext</a:t>
            </a:r>
          </a:p>
        </p:txBody>
      </p:sp>
      <p:sp>
        <p:nvSpPr>
          <p:cNvPr id="18" name="Text Placeholder 15"/>
          <p:cNvSpPr>
            <a:spLocks noGrp="1"/>
          </p:cNvSpPr>
          <p:nvPr>
            <p:ph type="body" sz="quarter" idx="13"/>
          </p:nvPr>
        </p:nvSpPr>
        <p:spPr>
          <a:xfrm>
            <a:off x="6350663" y="2063325"/>
            <a:ext cx="2341858" cy="2340000"/>
          </a:xfrm>
          <a:prstGeom prst="ellipse">
            <a:avLst/>
          </a:prstGeom>
          <a:solidFill>
            <a:srgbClr val="01B0F0"/>
          </a:solidFill>
        </p:spPr>
        <p:txBody>
          <a:bodyPr anchor="ctr">
            <a:noAutofit/>
          </a:bodyPr>
          <a:lstStyle>
            <a:lvl1pPr marL="0" indent="0" algn="ctr">
              <a:buNone/>
              <a:defRPr sz="1500" b="1">
                <a:solidFill>
                  <a:schemeClr val="bg1"/>
                </a:solidFill>
              </a:defRPr>
            </a:lvl1pPr>
            <a:lvl2pPr marL="457200" indent="0" algn="ctr">
              <a:buNone/>
              <a:defRPr sz="1500" b="1">
                <a:solidFill>
                  <a:schemeClr val="bg1"/>
                </a:solidFill>
              </a:defRPr>
            </a:lvl2pPr>
            <a:lvl3pPr marL="914400" indent="0" algn="ctr">
              <a:buNone/>
              <a:defRPr sz="1500" b="1">
                <a:solidFill>
                  <a:schemeClr val="bg1"/>
                </a:solidFill>
              </a:defRPr>
            </a:lvl3pPr>
            <a:lvl4pPr marL="1371600" indent="0" algn="ctr">
              <a:buNone/>
              <a:defRPr sz="1500" b="1">
                <a:solidFill>
                  <a:schemeClr val="bg1"/>
                </a:solidFill>
              </a:defRPr>
            </a:lvl4pPr>
            <a:lvl5pPr marL="1828800" indent="0" algn="ctr">
              <a:buNone/>
              <a:defRPr sz="1500" b="1">
                <a:solidFill>
                  <a:schemeClr val="bg1"/>
                </a:solidFill>
              </a:defRPr>
            </a:lvl5pPr>
          </a:lstStyle>
          <a:p>
            <a:pPr lvl="0"/>
            <a:r>
              <a:rPr lang="sv-SE"/>
              <a:t>Redigera format för bakgrundstext</a:t>
            </a:r>
          </a:p>
        </p:txBody>
      </p:sp>
      <p:sp>
        <p:nvSpPr>
          <p:cNvPr id="19" name="Text Placeholder 15"/>
          <p:cNvSpPr>
            <a:spLocks noGrp="1"/>
          </p:cNvSpPr>
          <p:nvPr>
            <p:ph type="body" sz="quarter" idx="14"/>
          </p:nvPr>
        </p:nvSpPr>
        <p:spPr>
          <a:xfrm>
            <a:off x="9200915" y="2063325"/>
            <a:ext cx="2341858" cy="2340000"/>
          </a:xfrm>
          <a:prstGeom prst="ellipse">
            <a:avLst/>
          </a:prstGeom>
          <a:solidFill>
            <a:srgbClr val="01B0F0"/>
          </a:solidFill>
        </p:spPr>
        <p:txBody>
          <a:bodyPr anchor="ctr">
            <a:noAutofit/>
          </a:bodyPr>
          <a:lstStyle>
            <a:lvl1pPr marL="0" indent="0" algn="ctr">
              <a:buNone/>
              <a:defRPr sz="1500" b="1">
                <a:solidFill>
                  <a:schemeClr val="bg1"/>
                </a:solidFill>
              </a:defRPr>
            </a:lvl1pPr>
            <a:lvl2pPr marL="457200" indent="0" algn="ctr">
              <a:buNone/>
              <a:defRPr sz="1500" b="1">
                <a:solidFill>
                  <a:schemeClr val="bg1"/>
                </a:solidFill>
              </a:defRPr>
            </a:lvl2pPr>
            <a:lvl3pPr marL="914400" indent="0" algn="ctr">
              <a:buNone/>
              <a:defRPr sz="1500" b="1">
                <a:solidFill>
                  <a:schemeClr val="bg1"/>
                </a:solidFill>
              </a:defRPr>
            </a:lvl3pPr>
            <a:lvl4pPr marL="1371600" indent="0" algn="ctr">
              <a:buNone/>
              <a:defRPr sz="1500" b="1">
                <a:solidFill>
                  <a:schemeClr val="bg1"/>
                </a:solidFill>
              </a:defRPr>
            </a:lvl4pPr>
            <a:lvl5pPr marL="1828800" indent="0" algn="ctr">
              <a:buNone/>
              <a:defRPr sz="1500" b="1">
                <a:solidFill>
                  <a:schemeClr val="bg1"/>
                </a:solidFill>
              </a:defRPr>
            </a:lvl5pPr>
          </a:lstStyle>
          <a:p>
            <a:pPr lvl="0"/>
            <a:r>
              <a:rPr lang="sv-SE"/>
              <a:t>Redigera format för bakgrundstext</a:t>
            </a:r>
          </a:p>
        </p:txBody>
      </p:sp>
    </p:spTree>
    <p:extLst>
      <p:ext uri="{BB962C8B-B14F-4D97-AF65-F5344CB8AC3E}">
        <p14:creationId xmlns:p14="http://schemas.microsoft.com/office/powerpoint/2010/main" val="2339856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Utfallande bild">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nchor="t"/>
          <a:lstStyle>
            <a:lvl1pPr marL="0" indent="0" algn="ctr">
              <a:buNone/>
              <a:defRPr/>
            </a:lvl1pPr>
          </a:lstStyle>
          <a:p>
            <a:r>
              <a:rPr lang="en-US" dirty="0" err="1"/>
              <a:t>Utfallande</a:t>
            </a:r>
            <a:r>
              <a:rPr lang="en-US" dirty="0"/>
              <a:t> </a:t>
            </a:r>
            <a:r>
              <a:rPr lang="en-US" dirty="0" err="1"/>
              <a:t>bild</a:t>
            </a:r>
            <a:endParaRPr lang="en-US" dirty="0"/>
          </a:p>
        </p:txBody>
      </p:sp>
    </p:spTree>
    <p:extLst>
      <p:ext uri="{BB962C8B-B14F-4D97-AF65-F5344CB8AC3E}">
        <p14:creationId xmlns:p14="http://schemas.microsoft.com/office/powerpoint/2010/main" val="350924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55EFF-8456-495A-9F67-351F2577A60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73A522-AEC9-4C94-B3D8-60D1B8DF9600}"/>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4C8E976-D09E-4C64-B356-C406BBEB58D6}"/>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8A055F7-4EC1-4589-ACEC-0431E0393FCA}"/>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6" name="Platshållare för sidfot 5">
            <a:extLst>
              <a:ext uri="{FF2B5EF4-FFF2-40B4-BE49-F238E27FC236}">
                <a16:creationId xmlns:a16="http://schemas.microsoft.com/office/drawing/2014/main" id="{A9A9F9A3-49FF-4F72-859B-B08BFD36B94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D993DD9-F526-4483-8387-C65DE2EBDAB9}"/>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2545316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Avslut">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4676" y="1828549"/>
            <a:ext cx="3622650" cy="3200902"/>
          </a:xfrm>
          <a:prstGeom prst="rect">
            <a:avLst/>
          </a:prstGeom>
        </p:spPr>
      </p:pic>
    </p:spTree>
    <p:extLst>
      <p:ext uri="{BB962C8B-B14F-4D97-AF65-F5344CB8AC3E}">
        <p14:creationId xmlns:p14="http://schemas.microsoft.com/office/powerpoint/2010/main" val="2283028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BFE4054B-F576-4669-B6E8-B2104B44E1EB}" type="datetimeFigureOut">
              <a:rPr lang="sv-SE" smtClean="0"/>
              <a:t>2020-08-11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645E40-4A4C-4488-AED9-8ABDDF8B0B0E}" type="slidenum">
              <a:rPr lang="sv-SE" smtClean="0"/>
              <a:t>‹#›</a:t>
            </a:fld>
            <a:endParaRPr lang="sv-SE"/>
          </a:p>
        </p:txBody>
      </p:sp>
    </p:spTree>
    <p:extLst>
      <p:ext uri="{BB962C8B-B14F-4D97-AF65-F5344CB8AC3E}">
        <p14:creationId xmlns:p14="http://schemas.microsoft.com/office/powerpoint/2010/main" val="3494488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nnehål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fld id="{AFB2F062-198B-E64C-B408-AB1E48124610}" type="slidenum">
              <a:rPr lang="en-US" smtClean="0"/>
              <a:pPr/>
              <a:t>‹#›</a:t>
            </a:fld>
            <a:endParaRPr lang="en-US" dirty="0"/>
          </a:p>
        </p:txBody>
      </p:sp>
      <p:sp>
        <p:nvSpPr>
          <p:cNvPr id="7" name="Content Placeholder 2"/>
          <p:cNvSpPr>
            <a:spLocks noGrp="1"/>
          </p:cNvSpPr>
          <p:nvPr>
            <p:ph idx="1"/>
          </p:nvPr>
        </p:nvSpPr>
        <p:spPr>
          <a:xfrm>
            <a:off x="838200" y="1206878"/>
            <a:ext cx="10515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3501438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ämförande utan underrub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1135717"/>
            <a:ext cx="5157787"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172200" y="1135717"/>
            <a:ext cx="5183188"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9" name="Slide Number Placeholder 8"/>
          <p:cNvSpPr>
            <a:spLocks noGrp="1"/>
          </p:cNvSpPr>
          <p:nvPr>
            <p:ph type="sldNum" sz="quarter" idx="12"/>
          </p:nvPr>
        </p:nvSpPr>
        <p:spPr/>
        <p:txBody>
          <a:bodyPr/>
          <a:lstStyle/>
          <a:p>
            <a:fld id="{4464F786-6D21-7E46-AB12-1886CCC34198}" type="slidenum">
              <a:rPr lang="en-US" smtClean="0"/>
              <a:t>‹#›</a:t>
            </a:fld>
            <a:endParaRPr lang="en-US"/>
          </a:p>
        </p:txBody>
      </p:sp>
      <p:sp>
        <p:nvSpPr>
          <p:cNvPr id="10"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4178553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5" name="Slide Number Placeholder 4"/>
          <p:cNvSpPr>
            <a:spLocks noGrp="1"/>
          </p:cNvSpPr>
          <p:nvPr>
            <p:ph type="sldNum" sz="quarter" idx="12"/>
          </p:nvPr>
        </p:nvSpPr>
        <p:spPr/>
        <p:txBody>
          <a:bodyPr/>
          <a:lstStyle/>
          <a:p>
            <a:fld id="{4464F786-6D21-7E46-AB12-1886CCC34198}" type="slidenum">
              <a:rPr lang="en-US" smtClean="0"/>
              <a:t>‹#›</a:t>
            </a:fld>
            <a:endParaRPr lang="en-US"/>
          </a:p>
        </p:txBody>
      </p:sp>
    </p:spTree>
    <p:extLst>
      <p:ext uri="{BB962C8B-B14F-4D97-AF65-F5344CB8AC3E}">
        <p14:creationId xmlns:p14="http://schemas.microsoft.com/office/powerpoint/2010/main" val="1910125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nnehål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fld id="{AFB2F062-198B-E64C-B408-AB1E48124610}" type="slidenum">
              <a:rPr lang="en-US" smtClean="0"/>
              <a:pPr/>
              <a:t>‹#›</a:t>
            </a:fld>
            <a:endParaRPr lang="en-US" dirty="0"/>
          </a:p>
        </p:txBody>
      </p:sp>
      <p:sp>
        <p:nvSpPr>
          <p:cNvPr id="7" name="Content Placeholder 2"/>
          <p:cNvSpPr>
            <a:spLocks noGrp="1"/>
          </p:cNvSpPr>
          <p:nvPr>
            <p:ph idx="1"/>
          </p:nvPr>
        </p:nvSpPr>
        <p:spPr>
          <a:xfrm>
            <a:off x="838200" y="1206878"/>
            <a:ext cx="10515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2482893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Jämförande utan underrub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1135717"/>
            <a:ext cx="5157787"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172200" y="1135717"/>
            <a:ext cx="5183188"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9" name="Slide Number Placeholder 8"/>
          <p:cNvSpPr>
            <a:spLocks noGrp="1"/>
          </p:cNvSpPr>
          <p:nvPr>
            <p:ph type="sldNum" sz="quarter" idx="12"/>
          </p:nvPr>
        </p:nvSpPr>
        <p:spPr/>
        <p:txBody>
          <a:bodyPr/>
          <a:lstStyle/>
          <a:p>
            <a:fld id="{4464F786-6D21-7E46-AB12-1886CCC34198}" type="slidenum">
              <a:rPr lang="en-US" smtClean="0"/>
              <a:t>‹#›</a:t>
            </a:fld>
            <a:endParaRPr lang="en-US"/>
          </a:p>
        </p:txBody>
      </p:sp>
      <p:sp>
        <p:nvSpPr>
          <p:cNvPr id="10"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3259778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5" name="Slide Number Placeholder 4"/>
          <p:cNvSpPr>
            <a:spLocks noGrp="1"/>
          </p:cNvSpPr>
          <p:nvPr>
            <p:ph type="sldNum" sz="quarter" idx="12"/>
          </p:nvPr>
        </p:nvSpPr>
        <p:spPr/>
        <p:txBody>
          <a:bodyPr/>
          <a:lstStyle/>
          <a:p>
            <a:fld id="{4464F786-6D21-7E46-AB12-1886CCC34198}" type="slidenum">
              <a:rPr lang="en-US" smtClean="0"/>
              <a:t>‹#›</a:t>
            </a:fld>
            <a:endParaRPr lang="en-US"/>
          </a:p>
        </p:txBody>
      </p:sp>
    </p:spTree>
    <p:extLst>
      <p:ext uri="{BB962C8B-B14F-4D97-AF65-F5344CB8AC3E}">
        <p14:creationId xmlns:p14="http://schemas.microsoft.com/office/powerpoint/2010/main" val="1937832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nnehål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fld id="{AFB2F062-198B-E64C-B408-AB1E48124610}" type="slidenum">
              <a:rPr lang="en-US" smtClean="0"/>
              <a:pPr/>
              <a:t>‹#›</a:t>
            </a:fld>
            <a:endParaRPr lang="en-US" dirty="0"/>
          </a:p>
        </p:txBody>
      </p:sp>
      <p:sp>
        <p:nvSpPr>
          <p:cNvPr id="7" name="Content Placeholder 2"/>
          <p:cNvSpPr>
            <a:spLocks noGrp="1"/>
          </p:cNvSpPr>
          <p:nvPr>
            <p:ph idx="1"/>
          </p:nvPr>
        </p:nvSpPr>
        <p:spPr>
          <a:xfrm>
            <a:off x="838200" y="1206878"/>
            <a:ext cx="10515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3918808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Jämförande utan underrub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1135717"/>
            <a:ext cx="5157787"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172200" y="1135717"/>
            <a:ext cx="5183188"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9" name="Slide Number Placeholder 8"/>
          <p:cNvSpPr>
            <a:spLocks noGrp="1"/>
          </p:cNvSpPr>
          <p:nvPr>
            <p:ph type="sldNum" sz="quarter" idx="12"/>
          </p:nvPr>
        </p:nvSpPr>
        <p:spPr/>
        <p:txBody>
          <a:bodyPr/>
          <a:lstStyle/>
          <a:p>
            <a:fld id="{4464F786-6D21-7E46-AB12-1886CCC34198}" type="slidenum">
              <a:rPr lang="en-US" smtClean="0"/>
              <a:t>‹#›</a:t>
            </a:fld>
            <a:endParaRPr lang="en-US"/>
          </a:p>
        </p:txBody>
      </p:sp>
      <p:sp>
        <p:nvSpPr>
          <p:cNvPr id="10"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921502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39EF7B-F483-4B01-8DBB-CBEB4C59570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7367747-8568-4626-B587-F9005BEED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EED13679-DC33-413A-89D7-D10F0C7F60B8}"/>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4498836-23F3-481B-BD02-503B7FD4B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7D209650-212A-4F2B-BE45-FB02A67C0538}"/>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31888C4-EAB4-4093-B1C9-54002633981C}"/>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8" name="Platshållare för sidfot 7">
            <a:extLst>
              <a:ext uri="{FF2B5EF4-FFF2-40B4-BE49-F238E27FC236}">
                <a16:creationId xmlns:a16="http://schemas.microsoft.com/office/drawing/2014/main" id="{66CD4631-6896-4FCB-898C-A539306BC8A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B719215-0DD5-4A86-83D8-147F7F63009D}"/>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190291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5" name="Slide Number Placeholder 4"/>
          <p:cNvSpPr>
            <a:spLocks noGrp="1"/>
          </p:cNvSpPr>
          <p:nvPr>
            <p:ph type="sldNum" sz="quarter" idx="12"/>
          </p:nvPr>
        </p:nvSpPr>
        <p:spPr/>
        <p:txBody>
          <a:bodyPr/>
          <a:lstStyle/>
          <a:p>
            <a:fld id="{4464F786-6D21-7E46-AB12-1886CCC34198}" type="slidenum">
              <a:rPr lang="en-US" smtClean="0"/>
              <a:t>‹#›</a:t>
            </a:fld>
            <a:endParaRPr lang="en-US"/>
          </a:p>
        </p:txBody>
      </p:sp>
    </p:spTree>
    <p:extLst>
      <p:ext uri="{BB962C8B-B14F-4D97-AF65-F5344CB8AC3E}">
        <p14:creationId xmlns:p14="http://schemas.microsoft.com/office/powerpoint/2010/main" val="1211471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nnehål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fld id="{A630EA75-3519-411D-BDE0-87B1B8C9C1E7}" type="slidenum">
              <a:rPr lang="sv-SE" smtClean="0"/>
              <a:t>‹#›</a:t>
            </a:fld>
            <a:endParaRPr lang="sv-SE"/>
          </a:p>
        </p:txBody>
      </p:sp>
      <p:sp>
        <p:nvSpPr>
          <p:cNvPr id="7" name="Content Placeholder 2"/>
          <p:cNvSpPr>
            <a:spLocks noGrp="1"/>
          </p:cNvSpPr>
          <p:nvPr>
            <p:ph idx="1"/>
          </p:nvPr>
        </p:nvSpPr>
        <p:spPr>
          <a:xfrm>
            <a:off x="838200" y="1206878"/>
            <a:ext cx="10515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42236288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Jämförande utan underrub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1135717"/>
            <a:ext cx="5157787"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172200" y="1135717"/>
            <a:ext cx="5183188"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9" name="Slide Number Placeholder 8"/>
          <p:cNvSpPr>
            <a:spLocks noGrp="1"/>
          </p:cNvSpPr>
          <p:nvPr>
            <p:ph type="sldNum" sz="quarter" idx="12"/>
          </p:nvPr>
        </p:nvSpPr>
        <p:spPr/>
        <p:txBody>
          <a:bodyPr/>
          <a:lstStyle/>
          <a:p>
            <a:fld id="{A630EA75-3519-411D-BDE0-87B1B8C9C1E7}" type="slidenum">
              <a:rPr lang="sv-SE" smtClean="0"/>
              <a:t>‹#›</a:t>
            </a:fld>
            <a:endParaRPr lang="sv-SE"/>
          </a:p>
        </p:txBody>
      </p:sp>
      <p:sp>
        <p:nvSpPr>
          <p:cNvPr id="10" name="Title 1"/>
          <p:cNvSpPr>
            <a:spLocks noGrp="1"/>
          </p:cNvSpPr>
          <p:nvPr>
            <p:ph type="title"/>
          </p:nvPr>
        </p:nvSpPr>
        <p:spPr>
          <a:xfrm>
            <a:off x="269634" y="176015"/>
            <a:ext cx="10515600" cy="547200"/>
          </a:xfrm>
        </p:spPr>
        <p:txBody>
          <a:bodyPr/>
          <a:lstStyle/>
          <a:p>
            <a:r>
              <a:rPr lang="sv-SE"/>
              <a:t>Klicka här för att ändra format</a:t>
            </a:r>
            <a:endParaRPr lang="en-US"/>
          </a:p>
        </p:txBody>
      </p:sp>
    </p:spTree>
    <p:extLst>
      <p:ext uri="{BB962C8B-B14F-4D97-AF65-F5344CB8AC3E}">
        <p14:creationId xmlns:p14="http://schemas.microsoft.com/office/powerpoint/2010/main" val="1695192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5" name="Slide Number Placeholder 4"/>
          <p:cNvSpPr>
            <a:spLocks noGrp="1"/>
          </p:cNvSpPr>
          <p:nvPr>
            <p:ph type="sldNum" sz="quarter" idx="12"/>
          </p:nvPr>
        </p:nvSpPr>
        <p:spPr/>
        <p:txBody>
          <a:bodyPr/>
          <a:lstStyle/>
          <a:p>
            <a:fld id="{A630EA75-3519-411D-BDE0-87B1B8C9C1E7}" type="slidenum">
              <a:rPr lang="sv-SE" smtClean="0"/>
              <a:t>‹#›</a:t>
            </a:fld>
            <a:endParaRPr lang="sv-SE"/>
          </a:p>
        </p:txBody>
      </p:sp>
    </p:spTree>
    <p:extLst>
      <p:ext uri="{BB962C8B-B14F-4D97-AF65-F5344CB8AC3E}">
        <p14:creationId xmlns:p14="http://schemas.microsoft.com/office/powerpoint/2010/main" val="591054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612DFF-D1D7-4927-A35D-BA371E18F61B}"/>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146E5C8-F6B6-4340-92D0-EC882C5084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C04670F1-E8F0-4911-A99D-A040FCB2088E}"/>
              </a:ext>
            </a:extLst>
          </p:cNvPr>
          <p:cNvSpPr>
            <a:spLocks noGrp="1"/>
          </p:cNvSpPr>
          <p:nvPr>
            <p:ph type="dt" sz="half" idx="10"/>
          </p:nvPr>
        </p:nvSpPr>
        <p:spPr/>
        <p:txBody>
          <a:bodyPr/>
          <a:lstStyle/>
          <a:p>
            <a:fld id="{CA342784-6787-4871-AA8D-620777C441B9}" type="datetimeFigureOut">
              <a:rPr lang="sv-SE" smtClean="0"/>
              <a:t>2020-08-11</a:t>
            </a:fld>
            <a:endParaRPr lang="sv-SE"/>
          </a:p>
        </p:txBody>
      </p:sp>
      <p:sp>
        <p:nvSpPr>
          <p:cNvPr id="5" name="Platshållare för sidfot 4">
            <a:extLst>
              <a:ext uri="{FF2B5EF4-FFF2-40B4-BE49-F238E27FC236}">
                <a16:creationId xmlns:a16="http://schemas.microsoft.com/office/drawing/2014/main" id="{1791C640-5C2A-4D97-9406-0DC274FE41F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2438F24-EF4B-4413-91F0-588167E561C8}"/>
              </a:ext>
            </a:extLst>
          </p:cNvPr>
          <p:cNvSpPr>
            <a:spLocks noGrp="1"/>
          </p:cNvSpPr>
          <p:nvPr>
            <p:ph type="sldNum" sz="quarter" idx="12"/>
          </p:nvPr>
        </p:nvSpPr>
        <p:spPr/>
        <p:txBody>
          <a:bodyPr/>
          <a:lstStyle/>
          <a:p>
            <a:fld id="{0086B911-1428-4C07-979A-814BAEB967B8}" type="slidenum">
              <a:rPr lang="sv-SE" smtClean="0"/>
              <a:t>‹#›</a:t>
            </a:fld>
            <a:endParaRPr lang="sv-SE"/>
          </a:p>
        </p:txBody>
      </p:sp>
    </p:spTree>
    <p:extLst>
      <p:ext uri="{BB962C8B-B14F-4D97-AF65-F5344CB8AC3E}">
        <p14:creationId xmlns:p14="http://schemas.microsoft.com/office/powerpoint/2010/main" val="1895019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BEB9A20-4BD7-4457-A419-8B2324200859}"/>
              </a:ext>
            </a:extLst>
          </p:cNvPr>
          <p:cNvSpPr>
            <a:spLocks noGrp="1"/>
          </p:cNvSpPr>
          <p:nvPr>
            <p:ph type="dt" sz="half" idx="10"/>
          </p:nvPr>
        </p:nvSpPr>
        <p:spPr/>
        <p:txBody>
          <a:bodyPr/>
          <a:lstStyle/>
          <a:p>
            <a:fld id="{21B418C1-5250-4CF0-88B8-669FD44F725B}" type="datetimeFigureOut">
              <a:rPr lang="sv-SE" smtClean="0"/>
              <a:t>2020-08-11</a:t>
            </a:fld>
            <a:endParaRPr lang="sv-SE"/>
          </a:p>
        </p:txBody>
      </p:sp>
      <p:sp>
        <p:nvSpPr>
          <p:cNvPr id="3" name="Platshållare för sidfot 2">
            <a:extLst>
              <a:ext uri="{FF2B5EF4-FFF2-40B4-BE49-F238E27FC236}">
                <a16:creationId xmlns:a16="http://schemas.microsoft.com/office/drawing/2014/main" id="{72A0B019-787B-40E7-BAF4-A51180C067C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B2FA664-D593-44C5-BA73-9BCB487D5D08}"/>
              </a:ext>
            </a:extLst>
          </p:cNvPr>
          <p:cNvSpPr>
            <a:spLocks noGrp="1"/>
          </p:cNvSpPr>
          <p:nvPr>
            <p:ph type="sldNum" sz="quarter" idx="12"/>
          </p:nvPr>
        </p:nvSpPr>
        <p:spPr/>
        <p:txBody>
          <a:bodyPr/>
          <a:lstStyle/>
          <a:p>
            <a:fld id="{05741DB9-D193-4EA4-A88E-10807136D02D}" type="slidenum">
              <a:rPr lang="sv-SE" smtClean="0"/>
              <a:t>‹#›</a:t>
            </a:fld>
            <a:endParaRPr lang="sv-SE"/>
          </a:p>
        </p:txBody>
      </p:sp>
    </p:spTree>
    <p:extLst>
      <p:ext uri="{BB962C8B-B14F-4D97-AF65-F5344CB8AC3E}">
        <p14:creationId xmlns:p14="http://schemas.microsoft.com/office/powerpoint/2010/main" val="411097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A3D2FC-CE53-4F6C-8E5A-B9FE8F05435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F40370-8E23-47D6-8B82-56856834BA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1A72FDA-9A50-49C0-8A2E-30D1BFF8DDDC}"/>
              </a:ext>
            </a:extLst>
          </p:cNvPr>
          <p:cNvSpPr>
            <a:spLocks noGrp="1"/>
          </p:cNvSpPr>
          <p:nvPr>
            <p:ph type="dt" sz="half" idx="10"/>
          </p:nvPr>
        </p:nvSpPr>
        <p:spPr/>
        <p:txBody>
          <a:bodyPr/>
          <a:lstStyle/>
          <a:p>
            <a:fld id="{3E2AC172-B326-4CE1-B968-DBE334CCA49A}" type="datetimeFigureOut">
              <a:rPr lang="sv-SE" smtClean="0"/>
              <a:t>2020-08-11</a:t>
            </a:fld>
            <a:endParaRPr lang="sv-SE"/>
          </a:p>
        </p:txBody>
      </p:sp>
      <p:sp>
        <p:nvSpPr>
          <p:cNvPr id="5" name="Platshållare för sidfot 4">
            <a:extLst>
              <a:ext uri="{FF2B5EF4-FFF2-40B4-BE49-F238E27FC236}">
                <a16:creationId xmlns:a16="http://schemas.microsoft.com/office/drawing/2014/main" id="{1F15BA0C-8639-4217-A2E3-FCA59E503FD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1103D06-990A-461C-B74F-BD56F94E9EAD}"/>
              </a:ext>
            </a:extLst>
          </p:cNvPr>
          <p:cNvSpPr>
            <a:spLocks noGrp="1"/>
          </p:cNvSpPr>
          <p:nvPr>
            <p:ph type="sldNum" sz="quarter" idx="12"/>
          </p:nvPr>
        </p:nvSpPr>
        <p:spPr/>
        <p:txBody>
          <a:bodyPr/>
          <a:lstStyle/>
          <a:p>
            <a:fld id="{C63C2641-87DD-4B13-A9C6-074F3946787A}" type="slidenum">
              <a:rPr lang="sv-SE" smtClean="0"/>
              <a:t>‹#›</a:t>
            </a:fld>
            <a:endParaRPr lang="sv-SE"/>
          </a:p>
        </p:txBody>
      </p:sp>
    </p:spTree>
    <p:extLst>
      <p:ext uri="{BB962C8B-B14F-4D97-AF65-F5344CB8AC3E}">
        <p14:creationId xmlns:p14="http://schemas.microsoft.com/office/powerpoint/2010/main" val="4143510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BF4502DF-7B4E-4373-A99E-72D28C68646B}" type="datetimeFigureOut">
              <a:rPr lang="sv-SE" smtClean="0"/>
              <a:t>2020-08-11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652662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F4502DF-7B4E-4373-A99E-72D28C68646B}" type="datetimeFigureOut">
              <a:rPr lang="sv-SE" smtClean="0"/>
              <a:t>2020-08-11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1817912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BF4502DF-7B4E-4373-A99E-72D28C68646B}" type="datetimeFigureOut">
              <a:rPr lang="sv-SE" smtClean="0"/>
              <a:t>2020-08-11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107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D8EC01-8289-45E0-84E2-C0A1F5A7285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151DD93-C30C-4B4B-99BA-B40A44C64A98}"/>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4" name="Platshållare för sidfot 3">
            <a:extLst>
              <a:ext uri="{FF2B5EF4-FFF2-40B4-BE49-F238E27FC236}">
                <a16:creationId xmlns:a16="http://schemas.microsoft.com/office/drawing/2014/main" id="{B3585F61-AA46-4289-8747-1716AA7ACDD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115A5BE-DCE1-42E0-A4CF-A929FCD41D1C}"/>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8710526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BF4502DF-7B4E-4373-A99E-72D28C68646B}" type="datetimeFigureOut">
              <a:rPr lang="sv-SE" smtClean="0"/>
              <a:t>2020-08-11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1501042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BF4502DF-7B4E-4373-A99E-72D28C68646B}" type="datetimeFigureOut">
              <a:rPr lang="sv-SE" smtClean="0"/>
              <a:t>2020-08-11</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37434400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BF4502DF-7B4E-4373-A99E-72D28C68646B}" type="datetimeFigureOut">
              <a:rPr lang="sv-SE" smtClean="0"/>
              <a:t>2020-08-11</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3565551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502DF-7B4E-4373-A99E-72D28C68646B}" type="datetimeFigureOut">
              <a:rPr lang="sv-SE" smtClean="0"/>
              <a:t>2020-08-11</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2115487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F4502DF-7B4E-4373-A99E-72D28C68646B}" type="datetimeFigureOut">
              <a:rPr lang="sv-SE" smtClean="0"/>
              <a:t>2020-08-11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1432052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F4502DF-7B4E-4373-A99E-72D28C68646B}" type="datetimeFigureOut">
              <a:rPr lang="sv-SE" smtClean="0"/>
              <a:t>2020-08-11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951878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F4502DF-7B4E-4373-A99E-72D28C68646B}" type="datetimeFigureOut">
              <a:rPr lang="sv-SE" smtClean="0"/>
              <a:t>2020-08-11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2806606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F4502DF-7B4E-4373-A99E-72D28C68646B}" type="datetimeFigureOut">
              <a:rPr lang="sv-SE" smtClean="0"/>
              <a:t>2020-08-11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5CAE04F-F893-4FAB-8135-EF6A11A380DD}" type="slidenum">
              <a:rPr lang="sv-SE" smtClean="0"/>
              <a:t>‹#›</a:t>
            </a:fld>
            <a:endParaRPr lang="sv-SE"/>
          </a:p>
        </p:txBody>
      </p:sp>
    </p:spTree>
    <p:extLst>
      <p:ext uri="{BB962C8B-B14F-4D97-AF65-F5344CB8AC3E}">
        <p14:creationId xmlns:p14="http://schemas.microsoft.com/office/powerpoint/2010/main" val="375178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nnehål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fld id="{AFB2F062-198B-E64C-B408-AB1E48124610}" type="slidenum">
              <a:rPr lang="en-US" smtClean="0"/>
              <a:pPr/>
              <a:t>‹#›</a:t>
            </a:fld>
            <a:endParaRPr lang="en-US" dirty="0"/>
          </a:p>
        </p:txBody>
      </p:sp>
      <p:sp>
        <p:nvSpPr>
          <p:cNvPr id="7" name="Content Placeholder 2"/>
          <p:cNvSpPr>
            <a:spLocks noGrp="1"/>
          </p:cNvSpPr>
          <p:nvPr>
            <p:ph idx="1"/>
          </p:nvPr>
        </p:nvSpPr>
        <p:spPr>
          <a:xfrm>
            <a:off x="838200" y="1206878"/>
            <a:ext cx="10515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9385472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Jämförande med underrubrik">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135717"/>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1959629"/>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135717"/>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1959629"/>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Slide Number Placeholder 8"/>
          <p:cNvSpPr>
            <a:spLocks noGrp="1"/>
          </p:cNvSpPr>
          <p:nvPr>
            <p:ph type="sldNum" sz="quarter" idx="12"/>
          </p:nvPr>
        </p:nvSpPr>
        <p:spPr/>
        <p:txBody>
          <a:bodyPr/>
          <a:lstStyle/>
          <a:p>
            <a:fld id="{4464F786-6D21-7E46-AB12-1886CCC34198}" type="slidenum">
              <a:rPr lang="en-US" smtClean="0"/>
              <a:t>‹#›</a:t>
            </a:fld>
            <a:endParaRPr lang="en-US"/>
          </a:p>
        </p:txBody>
      </p:sp>
      <p:sp>
        <p:nvSpPr>
          <p:cNvPr id="10" name="Title 1"/>
          <p:cNvSpPr>
            <a:spLocks noGrp="1"/>
          </p:cNvSpPr>
          <p:nvPr>
            <p:ph type="title"/>
          </p:nvPr>
        </p:nvSpPr>
        <p:spPr>
          <a:xfrm>
            <a:off x="269634" y="176015"/>
            <a:ext cx="10515600" cy="547200"/>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2718696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97CD228-BCE7-47F4-9146-A3984DFB864D}"/>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3" name="Platshållare för sidfot 2">
            <a:extLst>
              <a:ext uri="{FF2B5EF4-FFF2-40B4-BE49-F238E27FC236}">
                <a16:creationId xmlns:a16="http://schemas.microsoft.com/office/drawing/2014/main" id="{18422734-2D05-41C9-BD83-B70217E0071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B19FDE08-E6AD-4256-8622-FE7C8D16D8B8}"/>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1222456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Jämförande utan underrub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1135717"/>
            <a:ext cx="5157787"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172200" y="1135717"/>
            <a:ext cx="5183188" cy="4508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9" name="Slide Number Placeholder 8"/>
          <p:cNvSpPr>
            <a:spLocks noGrp="1"/>
          </p:cNvSpPr>
          <p:nvPr>
            <p:ph type="sldNum" sz="quarter" idx="12"/>
          </p:nvPr>
        </p:nvSpPr>
        <p:spPr/>
        <p:txBody>
          <a:bodyPr/>
          <a:lstStyle/>
          <a:p>
            <a:fld id="{4464F786-6D21-7E46-AB12-1886CCC34198}" type="slidenum">
              <a:rPr lang="en-US" smtClean="0"/>
              <a:t>‹#›</a:t>
            </a:fld>
            <a:endParaRPr lang="en-US"/>
          </a:p>
        </p:txBody>
      </p:sp>
      <p:sp>
        <p:nvSpPr>
          <p:cNvPr id="10" name="Title 1"/>
          <p:cNvSpPr>
            <a:spLocks noGrp="1"/>
          </p:cNvSpPr>
          <p:nvPr>
            <p:ph type="title"/>
          </p:nvPr>
        </p:nvSpPr>
        <p:spPr>
          <a:xfrm>
            <a:off x="269634" y="176015"/>
            <a:ext cx="10515600" cy="547200"/>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2080771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5" name="Slide Number Placeholder 4"/>
          <p:cNvSpPr>
            <a:spLocks noGrp="1"/>
          </p:cNvSpPr>
          <p:nvPr>
            <p:ph type="sldNum" sz="quarter" idx="12"/>
          </p:nvPr>
        </p:nvSpPr>
        <p:spPr/>
        <p:txBody>
          <a:bodyPr/>
          <a:lstStyle/>
          <a:p>
            <a:fld id="{4464F786-6D21-7E46-AB12-1886CCC34198}" type="slidenum">
              <a:rPr lang="en-US" smtClean="0"/>
              <a:t>‹#›</a:t>
            </a:fld>
            <a:endParaRPr lang="en-US"/>
          </a:p>
        </p:txBody>
      </p:sp>
    </p:spTree>
    <p:extLst>
      <p:ext uri="{BB962C8B-B14F-4D97-AF65-F5344CB8AC3E}">
        <p14:creationId xmlns:p14="http://schemas.microsoft.com/office/powerpoint/2010/main" val="3544329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nnehåll höger">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43323"/>
            <a:ext cx="6172200" cy="43618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Slide Number Placeholder 6"/>
          <p:cNvSpPr>
            <a:spLocks noGrp="1"/>
          </p:cNvSpPr>
          <p:nvPr>
            <p:ph type="sldNum" sz="quarter" idx="12"/>
          </p:nvPr>
        </p:nvSpPr>
        <p:spPr/>
        <p:txBody>
          <a:bodyPr/>
          <a:lstStyle/>
          <a:p>
            <a:fld id="{4464F786-6D21-7E46-AB12-1886CCC34198}" type="slidenum">
              <a:rPr lang="en-US" smtClean="0"/>
              <a:t>‹#›</a:t>
            </a:fld>
            <a:endParaRPr lang="en-US"/>
          </a:p>
        </p:txBody>
      </p:sp>
      <p:sp>
        <p:nvSpPr>
          <p:cNvPr id="8" name="Text Placeholder 3"/>
          <p:cNvSpPr>
            <a:spLocks noGrp="1"/>
          </p:cNvSpPr>
          <p:nvPr>
            <p:ph type="body" sz="half" idx="2"/>
          </p:nvPr>
        </p:nvSpPr>
        <p:spPr>
          <a:xfrm>
            <a:off x="839788" y="1399690"/>
            <a:ext cx="3932237" cy="3811588"/>
          </a:xfrm>
        </p:spPr>
        <p:txBody>
          <a:bodyPr anchor="ct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Title 1"/>
          <p:cNvSpPr>
            <a:spLocks noGrp="1"/>
          </p:cNvSpPr>
          <p:nvPr>
            <p:ph type="title"/>
          </p:nvPr>
        </p:nvSpPr>
        <p:spPr>
          <a:xfrm>
            <a:off x="269634" y="176015"/>
            <a:ext cx="10515600" cy="547200"/>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17469470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ild höger med cita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86867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1399690"/>
            <a:ext cx="3932237" cy="3811588"/>
          </a:xfrm>
        </p:spPr>
        <p:txBody>
          <a:bodyPr anchor="ct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Slide Number Placeholder 6"/>
          <p:cNvSpPr>
            <a:spLocks noGrp="1"/>
          </p:cNvSpPr>
          <p:nvPr>
            <p:ph type="sldNum" sz="quarter" idx="12"/>
          </p:nvPr>
        </p:nvSpPr>
        <p:spPr/>
        <p:txBody>
          <a:bodyPr/>
          <a:lstStyle/>
          <a:p>
            <a:fld id="{4464F786-6D21-7E46-AB12-1886CCC34198}" type="slidenum">
              <a:rPr lang="en-US" smtClean="0"/>
              <a:t>‹#›</a:t>
            </a:fld>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409054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ild vänster med cita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39788" y="1128157"/>
            <a:ext cx="6172200" cy="43546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7423151" y="1399690"/>
            <a:ext cx="3932237" cy="3811588"/>
          </a:xfrm>
        </p:spPr>
        <p:txBody>
          <a:bodyPr anchor="ct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Slide Number Placeholder 6"/>
          <p:cNvSpPr>
            <a:spLocks noGrp="1"/>
          </p:cNvSpPr>
          <p:nvPr>
            <p:ph type="sldNum" sz="quarter" idx="12"/>
          </p:nvPr>
        </p:nvSpPr>
        <p:spPr/>
        <p:txBody>
          <a:bodyPr/>
          <a:lstStyle/>
          <a:p>
            <a:fld id="{4464F786-6D21-7E46-AB12-1886CCC34198}" type="slidenum">
              <a:rPr lang="en-US" smtClean="0"/>
              <a:t>‹#›</a:t>
            </a:fld>
            <a:endParaRPr lang="en-US"/>
          </a:p>
        </p:txBody>
      </p:sp>
      <p:sp>
        <p:nvSpPr>
          <p:cNvPr id="8" name="Title 1"/>
          <p:cNvSpPr>
            <a:spLocks noGrp="1"/>
          </p:cNvSpPr>
          <p:nvPr>
            <p:ph type="title"/>
          </p:nvPr>
        </p:nvSpPr>
        <p:spPr>
          <a:xfrm>
            <a:off x="269634" y="176015"/>
            <a:ext cx="10515600" cy="547200"/>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36801384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tor siffra med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Slide Number Placeholder 2"/>
          <p:cNvSpPr>
            <a:spLocks noGrp="1"/>
          </p:cNvSpPr>
          <p:nvPr>
            <p:ph type="sldNum" sz="quarter" idx="10"/>
          </p:nvPr>
        </p:nvSpPr>
        <p:spPr/>
        <p:txBody>
          <a:bodyPr/>
          <a:lstStyle/>
          <a:p>
            <a:fld id="{B0EBF7B1-A0A2-784E-99A7-64A0C6FE52DD}" type="slidenum">
              <a:rPr lang="en-US" smtClean="0"/>
              <a:pPr/>
              <a:t>‹#›</a:t>
            </a:fld>
            <a:endParaRPr lang="en-US" dirty="0"/>
          </a:p>
        </p:txBody>
      </p:sp>
      <p:sp>
        <p:nvSpPr>
          <p:cNvPr id="5" name="Rectangle 4"/>
          <p:cNvSpPr/>
          <p:nvPr/>
        </p:nvSpPr>
        <p:spPr>
          <a:xfrm>
            <a:off x="3478247" y="4587153"/>
            <a:ext cx="540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0" y="2018121"/>
            <a:ext cx="12192000" cy="2770188"/>
          </a:xfrm>
        </p:spPr>
        <p:txBody>
          <a:bodyPr>
            <a:noAutofit/>
          </a:bodyPr>
          <a:lstStyle>
            <a:lvl1pPr marL="0" indent="0" algn="ctr">
              <a:buNone/>
              <a:defRPr sz="20000" b="1"/>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6" name="Rectangle 5"/>
          <p:cNvSpPr/>
          <p:nvPr userDrawn="1"/>
        </p:nvSpPr>
        <p:spPr>
          <a:xfrm>
            <a:off x="3478247" y="4587153"/>
            <a:ext cx="540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4049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Stor siffra utan rubrik">
    <p:spTree>
      <p:nvGrpSpPr>
        <p:cNvPr id="1" name=""/>
        <p:cNvGrpSpPr/>
        <p:nvPr/>
      </p:nvGrpSpPr>
      <p:grpSpPr>
        <a:xfrm>
          <a:off x="0" y="0"/>
          <a:ext cx="0" cy="0"/>
          <a:chOff x="0" y="0"/>
          <a:chExt cx="0" cy="0"/>
        </a:xfrm>
      </p:grpSpPr>
      <p:sp>
        <p:nvSpPr>
          <p:cNvPr id="5" name="Rectangle 4"/>
          <p:cNvSpPr/>
          <p:nvPr/>
        </p:nvSpPr>
        <p:spPr>
          <a:xfrm>
            <a:off x="3478247" y="4587153"/>
            <a:ext cx="540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1" hasCustomPrompt="1"/>
          </p:nvPr>
        </p:nvSpPr>
        <p:spPr>
          <a:xfrm>
            <a:off x="0" y="2018121"/>
            <a:ext cx="12192000" cy="2770188"/>
          </a:xfrm>
        </p:spPr>
        <p:txBody>
          <a:bodyPr>
            <a:noAutofit/>
          </a:bodyPr>
          <a:lstStyle>
            <a:lvl1pPr marL="0" indent="0" algn="ctr">
              <a:buNone/>
              <a:defRPr sz="20000" b="1"/>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 name="Rectangle 3"/>
          <p:cNvSpPr/>
          <p:nvPr userDrawn="1"/>
        </p:nvSpPr>
        <p:spPr>
          <a:xfrm>
            <a:off x="3478247" y="4587153"/>
            <a:ext cx="540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5514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Slide Number Placeholder 2"/>
          <p:cNvSpPr>
            <a:spLocks noGrp="1"/>
          </p:cNvSpPr>
          <p:nvPr>
            <p:ph type="sldNum" sz="quarter" idx="10"/>
          </p:nvPr>
        </p:nvSpPr>
        <p:spPr/>
        <p:txBody>
          <a:bodyPr/>
          <a:lstStyle/>
          <a:p>
            <a:fld id="{B0EBF7B1-A0A2-784E-99A7-64A0C6FE52DD}" type="slidenum">
              <a:rPr lang="en-US" smtClean="0"/>
              <a:pPr/>
              <a:t>‹#›</a:t>
            </a:fld>
            <a:endParaRPr lang="en-US" dirty="0"/>
          </a:p>
        </p:txBody>
      </p:sp>
      <p:sp>
        <p:nvSpPr>
          <p:cNvPr id="16" name="Text Placeholder 15"/>
          <p:cNvSpPr>
            <a:spLocks noGrp="1"/>
          </p:cNvSpPr>
          <p:nvPr>
            <p:ph type="body" sz="quarter" idx="11"/>
          </p:nvPr>
        </p:nvSpPr>
        <p:spPr>
          <a:xfrm>
            <a:off x="647370" y="2063325"/>
            <a:ext cx="2341858" cy="2340000"/>
          </a:xfrm>
          <a:prstGeom prst="ellipse">
            <a:avLst/>
          </a:prstGeom>
          <a:solidFill>
            <a:srgbClr val="01B0F0"/>
          </a:solidFill>
        </p:spPr>
        <p:txBody>
          <a:bodyPr anchor="ctr">
            <a:noAutofit/>
          </a:bodyPr>
          <a:lstStyle>
            <a:lvl1pPr marL="0" indent="0" algn="ctr">
              <a:buNone/>
              <a:defRPr sz="1500" b="1">
                <a:solidFill>
                  <a:schemeClr val="bg1"/>
                </a:solidFill>
              </a:defRPr>
            </a:lvl1pPr>
            <a:lvl2pPr marL="457200" indent="0" algn="ctr">
              <a:buNone/>
              <a:defRPr sz="1500" b="1">
                <a:solidFill>
                  <a:schemeClr val="bg1"/>
                </a:solidFill>
              </a:defRPr>
            </a:lvl2pPr>
            <a:lvl3pPr marL="914400" indent="0" algn="ctr">
              <a:buNone/>
              <a:defRPr sz="1500" b="1">
                <a:solidFill>
                  <a:schemeClr val="bg1"/>
                </a:solidFill>
              </a:defRPr>
            </a:lvl3pPr>
            <a:lvl4pPr marL="1371600" indent="0" algn="ctr">
              <a:buNone/>
              <a:defRPr sz="1500" b="1">
                <a:solidFill>
                  <a:schemeClr val="bg1"/>
                </a:solidFill>
              </a:defRPr>
            </a:lvl4pPr>
            <a:lvl5pPr marL="1828800" indent="0" algn="ctr">
              <a:buNone/>
              <a:defRPr sz="1500" b="1">
                <a:solidFill>
                  <a:schemeClr val="bg1"/>
                </a:solidFill>
              </a:defRPr>
            </a:lvl5pPr>
          </a:lstStyle>
          <a:p>
            <a:pPr lvl="0"/>
            <a:r>
              <a:rPr lang="sv-SE"/>
              <a:t>Klicka här för att ändra format på bakgrundstexten</a:t>
            </a:r>
          </a:p>
        </p:txBody>
      </p:sp>
      <p:sp>
        <p:nvSpPr>
          <p:cNvPr id="17" name="Text Placeholder 15"/>
          <p:cNvSpPr>
            <a:spLocks noGrp="1"/>
          </p:cNvSpPr>
          <p:nvPr>
            <p:ph type="body" sz="quarter" idx="12"/>
          </p:nvPr>
        </p:nvSpPr>
        <p:spPr>
          <a:xfrm>
            <a:off x="3498552" y="2063325"/>
            <a:ext cx="2341858" cy="2340000"/>
          </a:xfrm>
          <a:prstGeom prst="ellipse">
            <a:avLst/>
          </a:prstGeom>
          <a:solidFill>
            <a:srgbClr val="01B0F0"/>
          </a:solidFill>
        </p:spPr>
        <p:txBody>
          <a:bodyPr anchor="ctr">
            <a:noAutofit/>
          </a:bodyPr>
          <a:lstStyle>
            <a:lvl1pPr marL="0" indent="0" algn="ctr">
              <a:buNone/>
              <a:defRPr sz="1500" b="1">
                <a:solidFill>
                  <a:schemeClr val="bg1"/>
                </a:solidFill>
              </a:defRPr>
            </a:lvl1pPr>
            <a:lvl2pPr marL="457200" indent="0" algn="ctr">
              <a:buNone/>
              <a:defRPr sz="1500" b="1">
                <a:solidFill>
                  <a:schemeClr val="bg1"/>
                </a:solidFill>
              </a:defRPr>
            </a:lvl2pPr>
            <a:lvl3pPr marL="914400" indent="0" algn="ctr">
              <a:buNone/>
              <a:defRPr sz="1500" b="1">
                <a:solidFill>
                  <a:schemeClr val="bg1"/>
                </a:solidFill>
              </a:defRPr>
            </a:lvl3pPr>
            <a:lvl4pPr marL="1371600" indent="0" algn="ctr">
              <a:buNone/>
              <a:defRPr sz="1500" b="1">
                <a:solidFill>
                  <a:schemeClr val="bg1"/>
                </a:solidFill>
              </a:defRPr>
            </a:lvl4pPr>
            <a:lvl5pPr marL="1828800" indent="0" algn="ctr">
              <a:buNone/>
              <a:defRPr sz="1500" b="1">
                <a:solidFill>
                  <a:schemeClr val="bg1"/>
                </a:solidFill>
              </a:defRPr>
            </a:lvl5pPr>
          </a:lstStyle>
          <a:p>
            <a:pPr lvl="0"/>
            <a:r>
              <a:rPr lang="sv-SE"/>
              <a:t>Klicka här för att ändra format på bakgrundstexten</a:t>
            </a:r>
          </a:p>
        </p:txBody>
      </p:sp>
      <p:sp>
        <p:nvSpPr>
          <p:cNvPr id="18" name="Text Placeholder 15"/>
          <p:cNvSpPr>
            <a:spLocks noGrp="1"/>
          </p:cNvSpPr>
          <p:nvPr>
            <p:ph type="body" sz="quarter" idx="13"/>
          </p:nvPr>
        </p:nvSpPr>
        <p:spPr>
          <a:xfrm>
            <a:off x="6350663" y="2063325"/>
            <a:ext cx="2341858" cy="2340000"/>
          </a:xfrm>
          <a:prstGeom prst="ellipse">
            <a:avLst/>
          </a:prstGeom>
          <a:solidFill>
            <a:srgbClr val="01B0F0"/>
          </a:solidFill>
        </p:spPr>
        <p:txBody>
          <a:bodyPr anchor="ctr">
            <a:noAutofit/>
          </a:bodyPr>
          <a:lstStyle>
            <a:lvl1pPr marL="0" indent="0" algn="ctr">
              <a:buNone/>
              <a:defRPr sz="1500" b="1">
                <a:solidFill>
                  <a:schemeClr val="bg1"/>
                </a:solidFill>
              </a:defRPr>
            </a:lvl1pPr>
            <a:lvl2pPr marL="457200" indent="0" algn="ctr">
              <a:buNone/>
              <a:defRPr sz="1500" b="1">
                <a:solidFill>
                  <a:schemeClr val="bg1"/>
                </a:solidFill>
              </a:defRPr>
            </a:lvl2pPr>
            <a:lvl3pPr marL="914400" indent="0" algn="ctr">
              <a:buNone/>
              <a:defRPr sz="1500" b="1">
                <a:solidFill>
                  <a:schemeClr val="bg1"/>
                </a:solidFill>
              </a:defRPr>
            </a:lvl3pPr>
            <a:lvl4pPr marL="1371600" indent="0" algn="ctr">
              <a:buNone/>
              <a:defRPr sz="1500" b="1">
                <a:solidFill>
                  <a:schemeClr val="bg1"/>
                </a:solidFill>
              </a:defRPr>
            </a:lvl4pPr>
            <a:lvl5pPr marL="1828800" indent="0" algn="ctr">
              <a:buNone/>
              <a:defRPr sz="1500" b="1">
                <a:solidFill>
                  <a:schemeClr val="bg1"/>
                </a:solidFill>
              </a:defRPr>
            </a:lvl5pPr>
          </a:lstStyle>
          <a:p>
            <a:pPr lvl="0"/>
            <a:r>
              <a:rPr lang="sv-SE"/>
              <a:t>Klicka här för att ändra format på bakgrundstexten</a:t>
            </a:r>
          </a:p>
        </p:txBody>
      </p:sp>
      <p:sp>
        <p:nvSpPr>
          <p:cNvPr id="19" name="Text Placeholder 15"/>
          <p:cNvSpPr>
            <a:spLocks noGrp="1"/>
          </p:cNvSpPr>
          <p:nvPr>
            <p:ph type="body" sz="quarter" idx="14"/>
          </p:nvPr>
        </p:nvSpPr>
        <p:spPr>
          <a:xfrm>
            <a:off x="9200915" y="2063325"/>
            <a:ext cx="2341858" cy="2340000"/>
          </a:xfrm>
          <a:prstGeom prst="ellipse">
            <a:avLst/>
          </a:prstGeom>
          <a:solidFill>
            <a:srgbClr val="01B0F0"/>
          </a:solidFill>
        </p:spPr>
        <p:txBody>
          <a:bodyPr anchor="ctr">
            <a:noAutofit/>
          </a:bodyPr>
          <a:lstStyle>
            <a:lvl1pPr marL="0" indent="0" algn="ctr">
              <a:buNone/>
              <a:defRPr sz="1500" b="1">
                <a:solidFill>
                  <a:schemeClr val="bg1"/>
                </a:solidFill>
              </a:defRPr>
            </a:lvl1pPr>
            <a:lvl2pPr marL="457200" indent="0" algn="ctr">
              <a:buNone/>
              <a:defRPr sz="1500" b="1">
                <a:solidFill>
                  <a:schemeClr val="bg1"/>
                </a:solidFill>
              </a:defRPr>
            </a:lvl2pPr>
            <a:lvl3pPr marL="914400" indent="0" algn="ctr">
              <a:buNone/>
              <a:defRPr sz="1500" b="1">
                <a:solidFill>
                  <a:schemeClr val="bg1"/>
                </a:solidFill>
              </a:defRPr>
            </a:lvl3pPr>
            <a:lvl4pPr marL="1371600" indent="0" algn="ctr">
              <a:buNone/>
              <a:defRPr sz="1500" b="1">
                <a:solidFill>
                  <a:schemeClr val="bg1"/>
                </a:solidFill>
              </a:defRPr>
            </a:lvl4pPr>
            <a:lvl5pPr marL="1828800" indent="0" algn="ctr">
              <a:buNone/>
              <a:defRPr sz="1500" b="1">
                <a:solidFill>
                  <a:schemeClr val="bg1"/>
                </a:solidFill>
              </a:defRPr>
            </a:lvl5pPr>
          </a:lstStyle>
          <a:p>
            <a:pPr lvl="0"/>
            <a:r>
              <a:rPr lang="sv-SE"/>
              <a:t>Klicka här för att ändra format på bakgrundstexten</a:t>
            </a:r>
          </a:p>
        </p:txBody>
      </p:sp>
    </p:spTree>
    <p:extLst>
      <p:ext uri="{BB962C8B-B14F-4D97-AF65-F5344CB8AC3E}">
        <p14:creationId xmlns:p14="http://schemas.microsoft.com/office/powerpoint/2010/main" val="33671676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Utfallande bild">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nchor="t"/>
          <a:lstStyle>
            <a:lvl1pPr marL="0" indent="0" algn="ctr">
              <a:buNone/>
              <a:defRPr/>
            </a:lvl1pPr>
          </a:lstStyle>
          <a:p>
            <a:r>
              <a:rPr lang="en-US" dirty="0" err="1"/>
              <a:t>Utfallande</a:t>
            </a:r>
            <a:r>
              <a:rPr lang="en-US" dirty="0"/>
              <a:t> </a:t>
            </a:r>
            <a:r>
              <a:rPr lang="en-US" dirty="0" err="1"/>
              <a:t>bild</a:t>
            </a:r>
            <a:endParaRPr lang="en-US" dirty="0"/>
          </a:p>
        </p:txBody>
      </p:sp>
    </p:spTree>
    <p:extLst>
      <p:ext uri="{BB962C8B-B14F-4D97-AF65-F5344CB8AC3E}">
        <p14:creationId xmlns:p14="http://schemas.microsoft.com/office/powerpoint/2010/main" val="17958244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Avslut">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4676" y="1828549"/>
            <a:ext cx="3622650" cy="3200902"/>
          </a:xfrm>
          <a:prstGeom prst="rect">
            <a:avLst/>
          </a:prstGeom>
        </p:spPr>
      </p:pic>
    </p:spTree>
    <p:extLst>
      <p:ext uri="{BB962C8B-B14F-4D97-AF65-F5344CB8AC3E}">
        <p14:creationId xmlns:p14="http://schemas.microsoft.com/office/powerpoint/2010/main" val="1714603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883153-A592-4DBC-9B6F-EC7894E6196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29DAE1A-0B06-473C-B80B-C31E12EB1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EA1A72F-243A-4682-B1A4-D7773C9C0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88EF18D9-828C-4F2A-973D-0068283DD53D}"/>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6" name="Platshållare för sidfot 5">
            <a:extLst>
              <a:ext uri="{FF2B5EF4-FFF2-40B4-BE49-F238E27FC236}">
                <a16:creationId xmlns:a16="http://schemas.microsoft.com/office/drawing/2014/main" id="{CDDD0229-F16B-451B-9847-1909AE0BBB4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E68E1E1-E3BB-4448-8854-9A2959C20F48}"/>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3465419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AB329E-AA0C-8441-87D5-CDC6032770C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EACEFF8-C175-7E42-92C5-9A6444363F1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DB60C5D-B566-8F4E-B0B1-7533E3ACE1A3}"/>
              </a:ext>
            </a:extLst>
          </p:cNvPr>
          <p:cNvSpPr>
            <a:spLocks noGrp="1"/>
          </p:cNvSpPr>
          <p:nvPr>
            <p:ph type="dt" sz="half" idx="10"/>
          </p:nvPr>
        </p:nvSpPr>
        <p:spPr/>
        <p:txBody>
          <a:bodyPr/>
          <a:lstStyle/>
          <a:p>
            <a:fld id="{B8625315-2645-654B-BED6-FD3DE9C76AAB}" type="datetimeFigureOut">
              <a:rPr lang="sv-SE" smtClean="0"/>
              <a:t>2020-08-11</a:t>
            </a:fld>
            <a:endParaRPr lang="sv-SE"/>
          </a:p>
        </p:txBody>
      </p:sp>
      <p:sp>
        <p:nvSpPr>
          <p:cNvPr id="5" name="Platshållare för sidfot 4">
            <a:extLst>
              <a:ext uri="{FF2B5EF4-FFF2-40B4-BE49-F238E27FC236}">
                <a16:creationId xmlns:a16="http://schemas.microsoft.com/office/drawing/2014/main" id="{79AF1D0B-EBFF-7C43-B3DF-26E4B51E203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95329C-7F0E-1440-AEEC-19CC7647677D}"/>
              </a:ext>
            </a:extLst>
          </p:cNvPr>
          <p:cNvSpPr>
            <a:spLocks noGrp="1"/>
          </p:cNvSpPr>
          <p:nvPr>
            <p:ph type="sldNum" sz="quarter" idx="12"/>
          </p:nvPr>
        </p:nvSpPr>
        <p:spPr/>
        <p:txBody>
          <a:bodyPr/>
          <a:lstStyle/>
          <a:p>
            <a:fld id="{F3DF6B08-42D9-754F-92C5-085FED4DB942}" type="slidenum">
              <a:rPr lang="sv-SE" smtClean="0"/>
              <a:t>‹#›</a:t>
            </a:fld>
            <a:endParaRPr lang="sv-SE"/>
          </a:p>
        </p:txBody>
      </p:sp>
    </p:spTree>
    <p:extLst>
      <p:ext uri="{BB962C8B-B14F-4D97-AF65-F5344CB8AC3E}">
        <p14:creationId xmlns:p14="http://schemas.microsoft.com/office/powerpoint/2010/main" val="33679358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tle and Content 22 pt">
    <p:spTree>
      <p:nvGrpSpPr>
        <p:cNvPr id="1" name=""/>
        <p:cNvGrpSpPr/>
        <p:nvPr/>
      </p:nvGrpSpPr>
      <p:grpSpPr>
        <a:xfrm>
          <a:off x="0" y="0"/>
          <a:ext cx="0" cy="0"/>
          <a:chOff x="0" y="0"/>
          <a:chExt cx="0" cy="0"/>
        </a:xfrm>
      </p:grpSpPr>
      <p:sp>
        <p:nvSpPr>
          <p:cNvPr id="2" name="Rubrik 1"/>
          <p:cNvSpPr>
            <a:spLocks noGrp="1"/>
          </p:cNvSpPr>
          <p:nvPr>
            <p:ph type="title"/>
          </p:nvPr>
        </p:nvSpPr>
        <p:spPr>
          <a:xfrm>
            <a:off x="696000" y="381600"/>
            <a:ext cx="10800000" cy="1143000"/>
          </a:xfrm>
          <a:prstGeom prst="rect">
            <a:avLst/>
          </a:prstGeom>
        </p:spPr>
        <p:txBody>
          <a:bodyPr/>
          <a:lstStyle/>
          <a:p>
            <a:r>
              <a:rPr lang="sv-SE"/>
              <a:t>Klicka här för att ändra format</a:t>
            </a:r>
            <a:endParaRPr lang="sv-SE" dirty="0"/>
          </a:p>
        </p:txBody>
      </p:sp>
      <p:sp>
        <p:nvSpPr>
          <p:cNvPr id="3" name="Platshållare för innehåll 2"/>
          <p:cNvSpPr>
            <a:spLocks noGrp="1"/>
          </p:cNvSpPr>
          <p:nvPr>
            <p:ph idx="1"/>
          </p:nvPr>
        </p:nvSpPr>
        <p:spPr>
          <a:xfrm>
            <a:off x="696000" y="2044800"/>
            <a:ext cx="10800000" cy="3600000"/>
          </a:xfrm>
          <a:prstGeom prst="rect">
            <a:avLst/>
          </a:prstGeom>
        </p:spPr>
        <p:txBody>
          <a:bodyPr/>
          <a:lstStyle>
            <a:lvl1pPr>
              <a:lnSpc>
                <a:spcPct val="100000"/>
              </a:lnSpc>
              <a:defRPr sz="2200"/>
            </a:lvl1pPr>
            <a:lvl2pPr>
              <a:defRPr sz="2000"/>
            </a:lvl2pPr>
            <a:lvl3pPr>
              <a:defRPr sz="1800"/>
            </a:lvl3pPr>
            <a:lvl4pPr marL="1371600" indent="0">
              <a:buNone/>
              <a:defRPr/>
            </a:lvl4pPr>
            <a:lvl5pPr marL="1828800" indent="0">
              <a:buNone/>
              <a:defRPr/>
            </a:lvl5pPr>
          </a:lstStyle>
          <a:p>
            <a:pPr lvl="0"/>
            <a:r>
              <a:rPr lang="sv-SE"/>
              <a:t>Klicka här för att ändra format på bakgrundstexten</a:t>
            </a:r>
          </a:p>
          <a:p>
            <a:pPr lvl="1"/>
            <a:r>
              <a:rPr lang="sv-SE"/>
              <a:t>Nivå två</a:t>
            </a:r>
          </a:p>
          <a:p>
            <a:pPr lvl="2"/>
            <a:r>
              <a:rPr lang="sv-SE"/>
              <a:t>Nivå tre</a:t>
            </a:r>
          </a:p>
        </p:txBody>
      </p:sp>
      <p:sp>
        <p:nvSpPr>
          <p:cNvPr id="7" name="Platshållare för sidfot 4"/>
          <p:cNvSpPr>
            <a:spLocks noGrp="1"/>
          </p:cNvSpPr>
          <p:nvPr>
            <p:ph type="ftr" sz="quarter" idx="3"/>
          </p:nvPr>
        </p:nvSpPr>
        <p:spPr>
          <a:xfrm>
            <a:off x="2735627" y="6251843"/>
            <a:ext cx="6816757" cy="365125"/>
          </a:xfrm>
          <a:prstGeom prst="rect">
            <a:avLst/>
          </a:prstGeom>
        </p:spPr>
        <p:txBody>
          <a:bodyPr vert="horz" lIns="91440" tIns="45720" rIns="91440" bIns="45720" rtlCol="0" anchor="ctr"/>
          <a:lstStyle>
            <a:lvl1pPr algn="l">
              <a:defRPr sz="1100">
                <a:solidFill>
                  <a:srgbClr val="4D4D4F"/>
                </a:solidFill>
              </a:defRPr>
            </a:lvl1pPr>
          </a:lstStyle>
          <a:p>
            <a:endParaRPr lang="en-GB" noProof="0" dirty="0"/>
          </a:p>
        </p:txBody>
      </p:sp>
      <p:sp>
        <p:nvSpPr>
          <p:cNvPr id="8" name="Platshållare för datum 3"/>
          <p:cNvSpPr>
            <a:spLocks noGrp="1"/>
          </p:cNvSpPr>
          <p:nvPr>
            <p:ph type="dt" sz="half" idx="2"/>
          </p:nvPr>
        </p:nvSpPr>
        <p:spPr>
          <a:xfrm>
            <a:off x="1435397" y="6251843"/>
            <a:ext cx="1175531" cy="365125"/>
          </a:xfrm>
          <a:prstGeom prst="rect">
            <a:avLst/>
          </a:prstGeom>
        </p:spPr>
        <p:txBody>
          <a:bodyPr vert="horz" lIns="91440" tIns="45720" rIns="0" bIns="45720" rtlCol="0" anchor="ctr"/>
          <a:lstStyle>
            <a:lvl1pPr algn="l">
              <a:defRPr sz="1100">
                <a:solidFill>
                  <a:srgbClr val="4D4D4F"/>
                </a:solidFill>
              </a:defRPr>
            </a:lvl1pPr>
          </a:lstStyle>
          <a:p>
            <a:endParaRPr lang="en-GB" noProof="0" dirty="0"/>
          </a:p>
        </p:txBody>
      </p:sp>
      <p:sp>
        <p:nvSpPr>
          <p:cNvPr id="9" name="Platshållare för bildnummer 4"/>
          <p:cNvSpPr>
            <a:spLocks noGrp="1"/>
          </p:cNvSpPr>
          <p:nvPr>
            <p:ph type="sldNum" sz="quarter" idx="4"/>
          </p:nvPr>
        </p:nvSpPr>
        <p:spPr>
          <a:xfrm>
            <a:off x="696000" y="6251843"/>
            <a:ext cx="619096" cy="365125"/>
          </a:xfrm>
          <a:prstGeom prst="rect">
            <a:avLst/>
          </a:prstGeom>
        </p:spPr>
        <p:txBody>
          <a:bodyPr vert="horz" lIns="91440" tIns="45720" rIns="91440" bIns="45720" rtlCol="0" anchor="ctr"/>
          <a:lstStyle>
            <a:lvl1pPr algn="ctr">
              <a:defRPr sz="1100">
                <a:solidFill>
                  <a:srgbClr val="4D4D4F"/>
                </a:solidFill>
              </a:defRPr>
            </a:lvl1pPr>
          </a:lstStyle>
          <a:p>
            <a:pPr algn="l"/>
            <a:fld id="{A2A2B5D7-0929-45FB-9ECC-E325FF1A9609}" type="slidenum">
              <a:rPr lang="en-GB" smtClean="0"/>
              <a:pPr algn="l"/>
              <a:t>‹#›</a:t>
            </a:fld>
            <a:endParaRPr lang="en-GB" dirty="0"/>
          </a:p>
        </p:txBody>
      </p:sp>
    </p:spTree>
    <p:extLst>
      <p:ext uri="{BB962C8B-B14F-4D97-AF65-F5344CB8AC3E}">
        <p14:creationId xmlns:p14="http://schemas.microsoft.com/office/powerpoint/2010/main" val="66299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214BE-2C9D-4174-A878-27A97248523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933E5EE2-1912-4A6E-A6AA-C748C7055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E249EB20-8C6B-48D5-A2F4-36F37837A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4222264-6D95-4549-ACC5-7C3067316F71}"/>
              </a:ext>
            </a:extLst>
          </p:cNvPr>
          <p:cNvSpPr>
            <a:spLocks noGrp="1"/>
          </p:cNvSpPr>
          <p:nvPr>
            <p:ph type="dt" sz="half" idx="10"/>
          </p:nvPr>
        </p:nvSpPr>
        <p:spPr/>
        <p:txBody>
          <a:bodyPr/>
          <a:lstStyle/>
          <a:p>
            <a:fld id="{597F44F1-1FD6-4000-863E-53B78F6EB0A3}" type="datetimeFigureOut">
              <a:rPr lang="sv-SE" smtClean="0"/>
              <a:t>2020-08-11</a:t>
            </a:fld>
            <a:endParaRPr lang="sv-SE"/>
          </a:p>
        </p:txBody>
      </p:sp>
      <p:sp>
        <p:nvSpPr>
          <p:cNvPr id="6" name="Platshållare för sidfot 5">
            <a:extLst>
              <a:ext uri="{FF2B5EF4-FFF2-40B4-BE49-F238E27FC236}">
                <a16:creationId xmlns:a16="http://schemas.microsoft.com/office/drawing/2014/main" id="{AA72EBE6-3AF3-45E1-A68F-9C837C6BE62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272B40D-7E8E-49A9-8C48-BF7A405D5D2A}"/>
              </a:ext>
            </a:extLst>
          </p:cNvPr>
          <p:cNvSpPr>
            <a:spLocks noGrp="1"/>
          </p:cNvSpPr>
          <p:nvPr>
            <p:ph type="sldNum" sz="quarter" idx="12"/>
          </p:nvPr>
        </p:nvSpPr>
        <p:spPr/>
        <p:txBody>
          <a:bodyPr/>
          <a:lstStyle/>
          <a:p>
            <a:fld id="{70745B8D-3640-4D3E-9EB8-6ACBB1897ABD}" type="slidenum">
              <a:rPr lang="sv-SE" smtClean="0"/>
              <a:t>‹#›</a:t>
            </a:fld>
            <a:endParaRPr lang="sv-SE"/>
          </a:p>
        </p:txBody>
      </p:sp>
    </p:spTree>
    <p:extLst>
      <p:ext uri="{BB962C8B-B14F-4D97-AF65-F5344CB8AC3E}">
        <p14:creationId xmlns:p14="http://schemas.microsoft.com/office/powerpoint/2010/main" val="1346349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emf"/><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10.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emf"/><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1.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1.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3.xml"/><Relationship Id="rId7"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323EB89-D8C3-4218-B6D7-CD03B392E1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DD5679E-6FE4-4333-A5CC-54E05A805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FFFD245-1B3F-4DE3-8ECC-D7D7B7C90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7F44F1-1FD6-4000-863E-53B78F6EB0A3}" type="datetimeFigureOut">
              <a:rPr lang="sv-SE" smtClean="0"/>
              <a:t>2020-08-11</a:t>
            </a:fld>
            <a:endParaRPr lang="sv-SE"/>
          </a:p>
        </p:txBody>
      </p:sp>
      <p:sp>
        <p:nvSpPr>
          <p:cNvPr id="5" name="Platshållare för sidfot 4">
            <a:extLst>
              <a:ext uri="{FF2B5EF4-FFF2-40B4-BE49-F238E27FC236}">
                <a16:creationId xmlns:a16="http://schemas.microsoft.com/office/drawing/2014/main" id="{A410A600-7439-407E-801F-C11C6415F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B2C5E89-4F98-4D37-BA98-9D6AFDE3B4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45B8D-3640-4D3E-9EB8-6ACBB1897ABD}" type="slidenum">
              <a:rPr lang="sv-SE" smtClean="0"/>
              <a:t>‹#›</a:t>
            </a:fld>
            <a:endParaRPr lang="sv-SE"/>
          </a:p>
        </p:txBody>
      </p:sp>
    </p:spTree>
    <p:extLst>
      <p:ext uri="{BB962C8B-B14F-4D97-AF65-F5344CB8AC3E}">
        <p14:creationId xmlns:p14="http://schemas.microsoft.com/office/powerpoint/2010/main" val="281153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634" y="176015"/>
            <a:ext cx="10515600" cy="547200"/>
          </a:xfrm>
          <a:prstGeom prst="rect">
            <a:avLst/>
          </a:prstGeom>
        </p:spPr>
        <p:txBody>
          <a:bodyPr vert="horz" lIns="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0" y="1206878"/>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4"/>
          </p:nvPr>
        </p:nvSpPr>
        <p:spPr>
          <a:xfrm>
            <a:off x="9061862" y="6056720"/>
            <a:ext cx="2743200" cy="365125"/>
          </a:xfrm>
          <a:prstGeom prst="rect">
            <a:avLst/>
          </a:prstGeom>
        </p:spPr>
        <p:txBody>
          <a:bodyPr vert="horz" lIns="91440" tIns="45720" rIns="91440" bIns="45720" rtlCol="0" anchor="ctr"/>
          <a:lstStyle>
            <a:lvl1pPr algn="r">
              <a:defRPr sz="1500" b="1">
                <a:solidFill>
                  <a:srgbClr val="01B0F0"/>
                </a:solidFill>
              </a:defRPr>
            </a:lvl1pPr>
          </a:lstStyle>
          <a:p>
            <a:fld id="{B0EBF7B1-A0A2-784E-99A7-64A0C6FE52DD}" type="slidenum">
              <a:rPr lang="en-US" smtClean="0"/>
              <a:pPr/>
              <a:t>‹#›</a:t>
            </a:fld>
            <a:endParaRPr lang="en-US" dirty="0"/>
          </a:p>
        </p:txBody>
      </p:sp>
      <p:sp>
        <p:nvSpPr>
          <p:cNvPr id="8"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rgbClr val="01B0F0"/>
                </a:solidFill>
                <a:latin typeface="Arial" charset="0"/>
                <a:ea typeface="Arial" charset="0"/>
                <a:cs typeface="Arial" charset="0"/>
              </a:rPr>
              <a:t>Samverkan för noll</a:t>
            </a:r>
          </a:p>
          <a:p>
            <a:pPr>
              <a:lnSpc>
                <a:spcPts val="1900"/>
              </a:lnSpc>
            </a:pPr>
            <a:r>
              <a:rPr lang="sv-SE" sz="1500" b="1" dirty="0">
                <a:solidFill>
                  <a:srgbClr val="01B0F0"/>
                </a:solidFill>
                <a:latin typeface="Arial" charset="0"/>
                <a:ea typeface="Arial" charset="0"/>
                <a:cs typeface="Arial" charset="0"/>
              </a:rPr>
              <a:t>olyckor i byggbranschen</a:t>
            </a:r>
          </a:p>
        </p:txBody>
      </p:sp>
      <p:sp>
        <p:nvSpPr>
          <p:cNvPr id="9"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rgbClr val="01B0F0"/>
                </a:solidFill>
                <a:latin typeface="Arial" charset="0"/>
                <a:ea typeface="Arial" charset="0"/>
                <a:cs typeface="Arial" charset="0"/>
              </a:rPr>
              <a:t>Hallnollan.se</a:t>
            </a:r>
            <a:endParaRPr lang="sv-SE" sz="1500" b="1" dirty="0">
              <a:solidFill>
                <a:srgbClr val="01B0F0"/>
              </a:solidFill>
              <a:latin typeface="Arial" charset="0"/>
              <a:ea typeface="Arial" charset="0"/>
              <a:cs typeface="Arial" charset="0"/>
            </a:endParaRPr>
          </a:p>
        </p:txBody>
      </p:sp>
      <p:sp>
        <p:nvSpPr>
          <p:cNvPr id="10" name="Rectangle 9"/>
          <p:cNvSpPr/>
          <p:nvPr/>
        </p:nvSpPr>
        <p:spPr>
          <a:xfrm>
            <a:off x="386938"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6"/>
          <a:stretch>
            <a:fillRect/>
          </a:stretch>
        </p:blipFill>
        <p:spPr>
          <a:xfrm>
            <a:off x="11372755" y="176014"/>
            <a:ext cx="625371" cy="547200"/>
          </a:xfrm>
          <a:prstGeom prst="rect">
            <a:avLst/>
          </a:prstGeom>
        </p:spPr>
      </p:pic>
      <p:sp>
        <p:nvSpPr>
          <p:cNvPr id="13" name="textruta 2"/>
          <p:cNvSpPr txBox="1"/>
          <p:nvPr userDrawn="1"/>
        </p:nvSpPr>
        <p:spPr>
          <a:xfrm>
            <a:off x="2359864" y="6056720"/>
            <a:ext cx="3220867" cy="579646"/>
          </a:xfrm>
          <a:prstGeom prst="rect">
            <a:avLst/>
          </a:prstGeom>
          <a:noFill/>
        </p:spPr>
        <p:txBody>
          <a:bodyPr wrap="square" rtlCol="0">
            <a:spAutoFit/>
          </a:bodyPr>
          <a:lstStyle/>
          <a:p>
            <a:pPr>
              <a:lnSpc>
                <a:spcPts val="1900"/>
              </a:lnSpc>
            </a:pPr>
            <a:r>
              <a:rPr lang="sv-SE" sz="1500" b="1" dirty="0">
                <a:solidFill>
                  <a:schemeClr val="tx1"/>
                </a:solidFill>
                <a:latin typeface="Arial" charset="0"/>
                <a:ea typeface="Arial" charset="0"/>
                <a:cs typeface="Arial" charset="0"/>
              </a:rPr>
              <a:t>Samverkan för noll</a:t>
            </a:r>
          </a:p>
          <a:p>
            <a:pPr>
              <a:lnSpc>
                <a:spcPts val="1900"/>
              </a:lnSpc>
            </a:pPr>
            <a:r>
              <a:rPr lang="sv-SE" sz="1500" b="1" dirty="0">
                <a:solidFill>
                  <a:schemeClr val="tx1"/>
                </a:solidFill>
                <a:latin typeface="Arial" charset="0"/>
                <a:ea typeface="Arial" charset="0"/>
                <a:cs typeface="Arial" charset="0"/>
              </a:rPr>
              <a:t>olyckor i byggbranschen</a:t>
            </a:r>
          </a:p>
        </p:txBody>
      </p:sp>
      <p:sp>
        <p:nvSpPr>
          <p:cNvPr id="14" name="textruta 2"/>
          <p:cNvSpPr txBox="1"/>
          <p:nvPr userDrawn="1"/>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chemeClr val="tx1"/>
                </a:solidFill>
                <a:latin typeface="Arial" charset="0"/>
                <a:ea typeface="Arial" charset="0"/>
                <a:cs typeface="Arial" charset="0"/>
              </a:rPr>
              <a:t>Hallnollan.se</a:t>
            </a:r>
            <a:endParaRPr lang="sv-SE" sz="1500" b="1" dirty="0">
              <a:solidFill>
                <a:schemeClr val="tx1"/>
              </a:solidFill>
              <a:latin typeface="Arial" charset="0"/>
              <a:ea typeface="Arial" charset="0"/>
              <a:cs typeface="Arial" charset="0"/>
            </a:endParaRPr>
          </a:p>
        </p:txBody>
      </p:sp>
      <p:sp>
        <p:nvSpPr>
          <p:cNvPr id="15" name="Rectangle 14"/>
          <p:cNvSpPr/>
          <p:nvPr userDrawn="1"/>
        </p:nvSpPr>
        <p:spPr>
          <a:xfrm>
            <a:off x="386938" y="5818992"/>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72960" y="842844"/>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14151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hf hdr="0" ftr="0" dt="0"/>
  <p:txStyles>
    <p:titleStyle>
      <a:lvl1pPr algn="l" defTabSz="914400" rtl="0" eaLnBrk="1" latinLnBrk="0" hangingPunct="1">
        <a:lnSpc>
          <a:spcPct val="90000"/>
        </a:lnSpc>
        <a:spcBef>
          <a:spcPct val="0"/>
        </a:spcBef>
        <a:buNone/>
        <a:defRPr sz="2500" b="1" kern="1200">
          <a:solidFill>
            <a:srgbClr val="01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1B0F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1B0F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1B0F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4054B-F576-4669-B6E8-B2104B44E1EB}" type="datetimeFigureOut">
              <a:rPr lang="sv-SE" smtClean="0"/>
              <a:t>2020-08-11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45E40-4A4C-4488-AED9-8ABDDF8B0B0E}" type="slidenum">
              <a:rPr lang="sv-SE" smtClean="0"/>
              <a:t>‹#›</a:t>
            </a:fld>
            <a:endParaRPr lang="sv-SE"/>
          </a:p>
        </p:txBody>
      </p:sp>
    </p:spTree>
    <p:extLst>
      <p:ext uri="{BB962C8B-B14F-4D97-AF65-F5344CB8AC3E}">
        <p14:creationId xmlns:p14="http://schemas.microsoft.com/office/powerpoint/2010/main" val="11985949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634" y="176015"/>
            <a:ext cx="10515600" cy="547200"/>
          </a:xfrm>
          <a:prstGeom prst="rect">
            <a:avLst/>
          </a:prstGeom>
        </p:spPr>
        <p:txBody>
          <a:bodyPr vert="horz" lIns="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206878"/>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4"/>
          </p:nvPr>
        </p:nvSpPr>
        <p:spPr>
          <a:xfrm>
            <a:off x="9061862" y="6056720"/>
            <a:ext cx="2743200" cy="365125"/>
          </a:xfrm>
          <a:prstGeom prst="rect">
            <a:avLst/>
          </a:prstGeom>
        </p:spPr>
        <p:txBody>
          <a:bodyPr vert="horz" lIns="91440" tIns="45720" rIns="91440" bIns="45720" rtlCol="0" anchor="ctr"/>
          <a:lstStyle>
            <a:lvl1pPr algn="r">
              <a:defRPr sz="1500" b="1">
                <a:solidFill>
                  <a:srgbClr val="01B0F0"/>
                </a:solidFill>
              </a:defRPr>
            </a:lvl1pPr>
          </a:lstStyle>
          <a:p>
            <a:fld id="{A630EA75-3519-411D-BDE0-87B1B8C9C1E7}" type="slidenum">
              <a:rPr lang="sv-SE" smtClean="0"/>
              <a:t>‹#›</a:t>
            </a:fld>
            <a:endParaRPr lang="sv-SE"/>
          </a:p>
        </p:txBody>
      </p:sp>
      <p:sp>
        <p:nvSpPr>
          <p:cNvPr id="8"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rgbClr val="01B0F0"/>
                </a:solidFill>
                <a:latin typeface="Arial" charset="0"/>
                <a:ea typeface="Arial" charset="0"/>
                <a:cs typeface="Arial" charset="0"/>
              </a:rPr>
              <a:t>Samverkan för noll</a:t>
            </a:r>
          </a:p>
          <a:p>
            <a:pPr>
              <a:lnSpc>
                <a:spcPts val="1900"/>
              </a:lnSpc>
            </a:pPr>
            <a:r>
              <a:rPr lang="sv-SE" sz="1500" b="1" dirty="0">
                <a:solidFill>
                  <a:srgbClr val="01B0F0"/>
                </a:solidFill>
                <a:latin typeface="Arial" charset="0"/>
                <a:ea typeface="Arial" charset="0"/>
                <a:cs typeface="Arial" charset="0"/>
              </a:rPr>
              <a:t>olyckor i byggbranschen</a:t>
            </a:r>
          </a:p>
        </p:txBody>
      </p:sp>
      <p:sp>
        <p:nvSpPr>
          <p:cNvPr id="9"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rgbClr val="01B0F0"/>
                </a:solidFill>
                <a:latin typeface="Arial" charset="0"/>
                <a:ea typeface="Arial" charset="0"/>
                <a:cs typeface="Arial" charset="0"/>
              </a:rPr>
              <a:t>Hallnollan.se</a:t>
            </a:r>
            <a:endParaRPr lang="sv-SE" sz="1500" b="1" dirty="0">
              <a:solidFill>
                <a:srgbClr val="01B0F0"/>
              </a:solidFill>
              <a:latin typeface="Arial" charset="0"/>
              <a:ea typeface="Arial" charset="0"/>
              <a:cs typeface="Arial" charset="0"/>
            </a:endParaRPr>
          </a:p>
        </p:txBody>
      </p:sp>
      <p:sp>
        <p:nvSpPr>
          <p:cNvPr id="10" name="Rectangle 9"/>
          <p:cNvSpPr/>
          <p:nvPr/>
        </p:nvSpPr>
        <p:spPr>
          <a:xfrm>
            <a:off x="386938"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a:stretch>
            <a:fillRect/>
          </a:stretch>
        </p:blipFill>
        <p:spPr>
          <a:xfrm>
            <a:off x="11372755" y="176014"/>
            <a:ext cx="625371" cy="547200"/>
          </a:xfrm>
          <a:prstGeom prst="rect">
            <a:avLst/>
          </a:prstGeom>
        </p:spPr>
      </p:pic>
      <p:sp>
        <p:nvSpPr>
          <p:cNvPr id="13"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chemeClr val="tx1"/>
                </a:solidFill>
                <a:latin typeface="Arial" charset="0"/>
                <a:ea typeface="Arial" charset="0"/>
                <a:cs typeface="Arial" charset="0"/>
              </a:rPr>
              <a:t>Samverkan för noll</a:t>
            </a:r>
          </a:p>
          <a:p>
            <a:pPr>
              <a:lnSpc>
                <a:spcPts val="1900"/>
              </a:lnSpc>
            </a:pPr>
            <a:r>
              <a:rPr lang="sv-SE" sz="1500" b="1" dirty="0">
                <a:solidFill>
                  <a:schemeClr val="tx1"/>
                </a:solidFill>
                <a:latin typeface="Arial" charset="0"/>
                <a:ea typeface="Arial" charset="0"/>
                <a:cs typeface="Arial" charset="0"/>
              </a:rPr>
              <a:t>olyckor i byggbranschen</a:t>
            </a:r>
          </a:p>
        </p:txBody>
      </p:sp>
      <p:sp>
        <p:nvSpPr>
          <p:cNvPr id="14"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chemeClr val="tx1"/>
                </a:solidFill>
                <a:latin typeface="Arial" charset="0"/>
                <a:ea typeface="Arial" charset="0"/>
                <a:cs typeface="Arial" charset="0"/>
              </a:rPr>
              <a:t>Hallnollan.se</a:t>
            </a:r>
            <a:endParaRPr lang="sv-SE" sz="1500" b="1" dirty="0">
              <a:solidFill>
                <a:schemeClr val="tx1"/>
              </a:solidFill>
              <a:latin typeface="Arial" charset="0"/>
              <a:ea typeface="Arial" charset="0"/>
              <a:cs typeface="Arial" charset="0"/>
            </a:endParaRPr>
          </a:p>
        </p:txBody>
      </p:sp>
      <p:sp>
        <p:nvSpPr>
          <p:cNvPr id="15" name="Rectangle 14"/>
          <p:cNvSpPr/>
          <p:nvPr/>
        </p:nvSpPr>
        <p:spPr>
          <a:xfrm>
            <a:off x="386938" y="5818992"/>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2960" y="842844"/>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410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9" r:id="rId4"/>
    <p:sldLayoutId id="2147483691" r:id="rId5"/>
    <p:sldLayoutId id="2147483751" r:id="rId6"/>
  </p:sldLayoutIdLst>
  <p:txStyles>
    <p:titleStyle>
      <a:lvl1pPr algn="l" defTabSz="914400" rtl="0" eaLnBrk="1" latinLnBrk="0" hangingPunct="1">
        <a:lnSpc>
          <a:spcPct val="90000"/>
        </a:lnSpc>
        <a:spcBef>
          <a:spcPct val="0"/>
        </a:spcBef>
        <a:buNone/>
        <a:defRPr sz="2500" b="1" kern="1200">
          <a:solidFill>
            <a:srgbClr val="01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1B0F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1B0F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1B0F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634" y="176015"/>
            <a:ext cx="10515600" cy="547200"/>
          </a:xfrm>
          <a:prstGeom prst="rect">
            <a:avLst/>
          </a:prstGeom>
        </p:spPr>
        <p:txBody>
          <a:bodyPr vert="horz" lIns="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206878"/>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4"/>
          </p:nvPr>
        </p:nvSpPr>
        <p:spPr>
          <a:xfrm>
            <a:off x="9061862" y="6056720"/>
            <a:ext cx="2743200" cy="365125"/>
          </a:xfrm>
          <a:prstGeom prst="rect">
            <a:avLst/>
          </a:prstGeom>
        </p:spPr>
        <p:txBody>
          <a:bodyPr vert="horz" lIns="91440" tIns="45720" rIns="91440" bIns="45720" rtlCol="0" anchor="ctr"/>
          <a:lstStyle>
            <a:lvl1pPr algn="r">
              <a:defRPr sz="1500" b="1">
                <a:solidFill>
                  <a:srgbClr val="01B0F0"/>
                </a:solidFill>
              </a:defRPr>
            </a:lvl1pPr>
          </a:lstStyle>
          <a:p>
            <a:fld id="{B0EBF7B1-A0A2-784E-99A7-64A0C6FE52DD}" type="slidenum">
              <a:rPr lang="en-US" smtClean="0"/>
              <a:pPr/>
              <a:t>‹#›</a:t>
            </a:fld>
            <a:endParaRPr lang="en-US" dirty="0"/>
          </a:p>
        </p:txBody>
      </p:sp>
      <p:sp>
        <p:nvSpPr>
          <p:cNvPr id="8"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rgbClr val="01B0F0"/>
                </a:solidFill>
                <a:latin typeface="Arial" charset="0"/>
                <a:ea typeface="Arial" charset="0"/>
                <a:cs typeface="Arial" charset="0"/>
              </a:rPr>
              <a:t>Samverkan för noll</a:t>
            </a:r>
          </a:p>
          <a:p>
            <a:pPr>
              <a:lnSpc>
                <a:spcPts val="1900"/>
              </a:lnSpc>
            </a:pPr>
            <a:r>
              <a:rPr lang="sv-SE" sz="1500" b="1" dirty="0">
                <a:solidFill>
                  <a:srgbClr val="01B0F0"/>
                </a:solidFill>
                <a:latin typeface="Arial" charset="0"/>
                <a:ea typeface="Arial" charset="0"/>
                <a:cs typeface="Arial" charset="0"/>
              </a:rPr>
              <a:t>olyckor i byggbranschen</a:t>
            </a:r>
          </a:p>
        </p:txBody>
      </p:sp>
      <p:sp>
        <p:nvSpPr>
          <p:cNvPr id="9"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rgbClr val="01B0F0"/>
                </a:solidFill>
                <a:latin typeface="Arial" charset="0"/>
                <a:ea typeface="Arial" charset="0"/>
                <a:cs typeface="Arial" charset="0"/>
              </a:rPr>
              <a:t>Hallnollan.se</a:t>
            </a:r>
            <a:endParaRPr lang="sv-SE" sz="1500" b="1" dirty="0">
              <a:solidFill>
                <a:srgbClr val="01B0F0"/>
              </a:solidFill>
              <a:latin typeface="Arial" charset="0"/>
              <a:ea typeface="Arial" charset="0"/>
              <a:cs typeface="Arial" charset="0"/>
            </a:endParaRPr>
          </a:p>
        </p:txBody>
      </p:sp>
      <p:sp>
        <p:nvSpPr>
          <p:cNvPr id="10" name="Rectangle 9"/>
          <p:cNvSpPr/>
          <p:nvPr/>
        </p:nvSpPr>
        <p:spPr>
          <a:xfrm>
            <a:off x="386938"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5"/>
          <a:stretch>
            <a:fillRect/>
          </a:stretch>
        </p:blipFill>
        <p:spPr>
          <a:xfrm>
            <a:off x="11372755" y="176014"/>
            <a:ext cx="625371" cy="547200"/>
          </a:xfrm>
          <a:prstGeom prst="rect">
            <a:avLst/>
          </a:prstGeom>
        </p:spPr>
      </p:pic>
      <p:sp>
        <p:nvSpPr>
          <p:cNvPr id="13" name="textruta 2"/>
          <p:cNvSpPr txBox="1"/>
          <p:nvPr userDrawn="1"/>
        </p:nvSpPr>
        <p:spPr>
          <a:xfrm>
            <a:off x="2359864" y="6056720"/>
            <a:ext cx="3220867" cy="579646"/>
          </a:xfrm>
          <a:prstGeom prst="rect">
            <a:avLst/>
          </a:prstGeom>
          <a:noFill/>
        </p:spPr>
        <p:txBody>
          <a:bodyPr wrap="square" rtlCol="0">
            <a:spAutoFit/>
          </a:bodyPr>
          <a:lstStyle/>
          <a:p>
            <a:pPr>
              <a:lnSpc>
                <a:spcPts val="1900"/>
              </a:lnSpc>
            </a:pPr>
            <a:r>
              <a:rPr lang="sv-SE" sz="1500" b="1" dirty="0">
                <a:solidFill>
                  <a:schemeClr val="tx1"/>
                </a:solidFill>
                <a:latin typeface="Arial" charset="0"/>
                <a:ea typeface="Arial" charset="0"/>
                <a:cs typeface="Arial" charset="0"/>
              </a:rPr>
              <a:t>Samverkan för noll</a:t>
            </a:r>
          </a:p>
          <a:p>
            <a:pPr>
              <a:lnSpc>
                <a:spcPts val="1900"/>
              </a:lnSpc>
            </a:pPr>
            <a:r>
              <a:rPr lang="sv-SE" sz="1500" b="1" dirty="0">
                <a:solidFill>
                  <a:schemeClr val="tx1"/>
                </a:solidFill>
                <a:latin typeface="Arial" charset="0"/>
                <a:ea typeface="Arial" charset="0"/>
                <a:cs typeface="Arial" charset="0"/>
              </a:rPr>
              <a:t>olyckor i byggbranschen</a:t>
            </a:r>
          </a:p>
        </p:txBody>
      </p:sp>
      <p:sp>
        <p:nvSpPr>
          <p:cNvPr id="14" name="textruta 2"/>
          <p:cNvSpPr txBox="1"/>
          <p:nvPr userDrawn="1"/>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chemeClr val="tx1"/>
                </a:solidFill>
                <a:latin typeface="Arial" charset="0"/>
                <a:ea typeface="Arial" charset="0"/>
                <a:cs typeface="Arial" charset="0"/>
              </a:rPr>
              <a:t>Hallnollan.se</a:t>
            </a:r>
            <a:endParaRPr lang="sv-SE" sz="1500" b="1" dirty="0">
              <a:solidFill>
                <a:schemeClr val="tx1"/>
              </a:solidFill>
              <a:latin typeface="Arial" charset="0"/>
              <a:ea typeface="Arial" charset="0"/>
              <a:cs typeface="Arial" charset="0"/>
            </a:endParaRPr>
          </a:p>
        </p:txBody>
      </p:sp>
      <p:sp>
        <p:nvSpPr>
          <p:cNvPr id="15" name="Rectangle 14"/>
          <p:cNvSpPr/>
          <p:nvPr userDrawn="1"/>
        </p:nvSpPr>
        <p:spPr>
          <a:xfrm>
            <a:off x="386938" y="5818992"/>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72960" y="842844"/>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07581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l" defTabSz="914400" rtl="0" eaLnBrk="1" latinLnBrk="0" hangingPunct="1">
        <a:lnSpc>
          <a:spcPct val="90000"/>
        </a:lnSpc>
        <a:spcBef>
          <a:spcPct val="0"/>
        </a:spcBef>
        <a:buNone/>
        <a:defRPr sz="2500" b="1" kern="1200">
          <a:solidFill>
            <a:srgbClr val="01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1B0F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1B0F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1B0F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634" y="176015"/>
            <a:ext cx="10515600" cy="547200"/>
          </a:xfrm>
          <a:prstGeom prst="rect">
            <a:avLst/>
          </a:prstGeom>
        </p:spPr>
        <p:txBody>
          <a:bodyPr vert="horz" lIns="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206878"/>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4"/>
          </p:nvPr>
        </p:nvSpPr>
        <p:spPr>
          <a:xfrm>
            <a:off x="9061862" y="6056720"/>
            <a:ext cx="2743200" cy="365125"/>
          </a:xfrm>
          <a:prstGeom prst="rect">
            <a:avLst/>
          </a:prstGeom>
        </p:spPr>
        <p:txBody>
          <a:bodyPr vert="horz" lIns="91440" tIns="45720" rIns="91440" bIns="45720" rtlCol="0" anchor="ctr"/>
          <a:lstStyle>
            <a:lvl1pPr algn="r">
              <a:defRPr sz="1500" b="1">
                <a:solidFill>
                  <a:srgbClr val="01B0F0"/>
                </a:solidFill>
              </a:defRPr>
            </a:lvl1pPr>
          </a:lstStyle>
          <a:p>
            <a:fld id="{B0EBF7B1-A0A2-784E-99A7-64A0C6FE52DD}" type="slidenum">
              <a:rPr lang="en-US" smtClean="0"/>
              <a:pPr/>
              <a:t>‹#›</a:t>
            </a:fld>
            <a:endParaRPr lang="en-US" dirty="0"/>
          </a:p>
        </p:txBody>
      </p:sp>
      <p:sp>
        <p:nvSpPr>
          <p:cNvPr id="8"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rgbClr val="01B0F0"/>
                </a:solidFill>
                <a:latin typeface="Arial" charset="0"/>
                <a:ea typeface="Arial" charset="0"/>
                <a:cs typeface="Arial" charset="0"/>
              </a:rPr>
              <a:t>Samverkan för noll</a:t>
            </a:r>
          </a:p>
          <a:p>
            <a:pPr>
              <a:lnSpc>
                <a:spcPts val="1900"/>
              </a:lnSpc>
            </a:pPr>
            <a:r>
              <a:rPr lang="sv-SE" sz="1500" b="1" dirty="0">
                <a:solidFill>
                  <a:srgbClr val="01B0F0"/>
                </a:solidFill>
                <a:latin typeface="Arial" charset="0"/>
                <a:ea typeface="Arial" charset="0"/>
                <a:cs typeface="Arial" charset="0"/>
              </a:rPr>
              <a:t>olyckor i byggbranschen</a:t>
            </a:r>
          </a:p>
        </p:txBody>
      </p:sp>
      <p:sp>
        <p:nvSpPr>
          <p:cNvPr id="9"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rgbClr val="01B0F0"/>
                </a:solidFill>
                <a:latin typeface="Arial" charset="0"/>
                <a:ea typeface="Arial" charset="0"/>
                <a:cs typeface="Arial" charset="0"/>
              </a:rPr>
              <a:t>Hallnollan.se</a:t>
            </a:r>
            <a:endParaRPr lang="sv-SE" sz="1500" b="1" dirty="0">
              <a:solidFill>
                <a:srgbClr val="01B0F0"/>
              </a:solidFill>
              <a:latin typeface="Arial" charset="0"/>
              <a:ea typeface="Arial" charset="0"/>
              <a:cs typeface="Arial" charset="0"/>
            </a:endParaRPr>
          </a:p>
        </p:txBody>
      </p:sp>
      <p:sp>
        <p:nvSpPr>
          <p:cNvPr id="10" name="Rectangle 9"/>
          <p:cNvSpPr/>
          <p:nvPr/>
        </p:nvSpPr>
        <p:spPr>
          <a:xfrm>
            <a:off x="386938"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11372755" y="176014"/>
            <a:ext cx="625371" cy="547200"/>
          </a:xfrm>
          <a:prstGeom prst="rect">
            <a:avLst/>
          </a:prstGeom>
        </p:spPr>
      </p:pic>
      <p:sp>
        <p:nvSpPr>
          <p:cNvPr id="13"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chemeClr val="tx1"/>
                </a:solidFill>
                <a:latin typeface="Arial" charset="0"/>
                <a:ea typeface="Arial" charset="0"/>
                <a:cs typeface="Arial" charset="0"/>
              </a:rPr>
              <a:t>Samverkan för noll</a:t>
            </a:r>
          </a:p>
          <a:p>
            <a:pPr>
              <a:lnSpc>
                <a:spcPts val="1900"/>
              </a:lnSpc>
            </a:pPr>
            <a:r>
              <a:rPr lang="sv-SE" sz="1500" b="1" dirty="0">
                <a:solidFill>
                  <a:schemeClr val="tx1"/>
                </a:solidFill>
                <a:latin typeface="Arial" charset="0"/>
                <a:ea typeface="Arial" charset="0"/>
                <a:cs typeface="Arial" charset="0"/>
              </a:rPr>
              <a:t>olyckor i byggbranschen</a:t>
            </a:r>
          </a:p>
        </p:txBody>
      </p:sp>
      <p:sp>
        <p:nvSpPr>
          <p:cNvPr id="14"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chemeClr val="tx1"/>
                </a:solidFill>
                <a:latin typeface="Arial" charset="0"/>
                <a:ea typeface="Arial" charset="0"/>
                <a:cs typeface="Arial" charset="0"/>
              </a:rPr>
              <a:t>Hallnollan.se</a:t>
            </a:r>
            <a:endParaRPr lang="sv-SE" sz="1500" b="1" dirty="0">
              <a:solidFill>
                <a:schemeClr val="tx1"/>
              </a:solidFill>
              <a:latin typeface="Arial" charset="0"/>
              <a:ea typeface="Arial" charset="0"/>
              <a:cs typeface="Arial" charset="0"/>
            </a:endParaRPr>
          </a:p>
        </p:txBody>
      </p:sp>
      <p:sp>
        <p:nvSpPr>
          <p:cNvPr id="15" name="Rectangle 14"/>
          <p:cNvSpPr/>
          <p:nvPr/>
        </p:nvSpPr>
        <p:spPr>
          <a:xfrm>
            <a:off x="386938" y="5818992"/>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2960" y="842844"/>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29359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hf hdr="0" ftr="0" dt="0"/>
  <p:txStyles>
    <p:titleStyle>
      <a:lvl1pPr algn="l" defTabSz="914400" rtl="0" eaLnBrk="1" latinLnBrk="0" hangingPunct="1">
        <a:lnSpc>
          <a:spcPct val="90000"/>
        </a:lnSpc>
        <a:spcBef>
          <a:spcPct val="0"/>
        </a:spcBef>
        <a:buNone/>
        <a:defRPr sz="2500" b="1" kern="1200">
          <a:solidFill>
            <a:srgbClr val="01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1B0F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1B0F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1B0F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634" y="176015"/>
            <a:ext cx="10515600" cy="547200"/>
          </a:xfrm>
          <a:prstGeom prst="rect">
            <a:avLst/>
          </a:prstGeom>
        </p:spPr>
        <p:txBody>
          <a:bodyPr vert="horz" lIns="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206878"/>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4"/>
          </p:nvPr>
        </p:nvSpPr>
        <p:spPr>
          <a:xfrm>
            <a:off x="9061862" y="6056720"/>
            <a:ext cx="2743200" cy="365125"/>
          </a:xfrm>
          <a:prstGeom prst="rect">
            <a:avLst/>
          </a:prstGeom>
        </p:spPr>
        <p:txBody>
          <a:bodyPr vert="horz" lIns="91440" tIns="45720" rIns="91440" bIns="45720" rtlCol="0" anchor="ctr"/>
          <a:lstStyle>
            <a:lvl1pPr algn="r">
              <a:defRPr sz="1500" b="1">
                <a:solidFill>
                  <a:srgbClr val="01B0F0"/>
                </a:solidFill>
              </a:defRPr>
            </a:lvl1pPr>
          </a:lstStyle>
          <a:p>
            <a:fld id="{B0EBF7B1-A0A2-784E-99A7-64A0C6FE52DD}" type="slidenum">
              <a:rPr lang="en-US" smtClean="0"/>
              <a:pPr/>
              <a:t>‹#›</a:t>
            </a:fld>
            <a:endParaRPr lang="en-US" dirty="0"/>
          </a:p>
        </p:txBody>
      </p:sp>
      <p:sp>
        <p:nvSpPr>
          <p:cNvPr id="8"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rgbClr val="01B0F0"/>
                </a:solidFill>
                <a:latin typeface="Arial" charset="0"/>
                <a:ea typeface="Arial" charset="0"/>
                <a:cs typeface="Arial" charset="0"/>
              </a:rPr>
              <a:t>Samverkan för noll</a:t>
            </a:r>
          </a:p>
          <a:p>
            <a:pPr>
              <a:lnSpc>
                <a:spcPts val="1900"/>
              </a:lnSpc>
            </a:pPr>
            <a:r>
              <a:rPr lang="sv-SE" sz="1500" b="1" dirty="0">
                <a:solidFill>
                  <a:srgbClr val="01B0F0"/>
                </a:solidFill>
                <a:latin typeface="Arial" charset="0"/>
                <a:ea typeface="Arial" charset="0"/>
                <a:cs typeface="Arial" charset="0"/>
              </a:rPr>
              <a:t>olyckor i byggbranschen</a:t>
            </a:r>
          </a:p>
        </p:txBody>
      </p:sp>
      <p:sp>
        <p:nvSpPr>
          <p:cNvPr id="9"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rgbClr val="01B0F0"/>
                </a:solidFill>
                <a:latin typeface="Arial" charset="0"/>
                <a:ea typeface="Arial" charset="0"/>
                <a:cs typeface="Arial" charset="0"/>
              </a:rPr>
              <a:t>Hallnollan.se</a:t>
            </a:r>
            <a:endParaRPr lang="sv-SE" sz="1500" b="1" dirty="0">
              <a:solidFill>
                <a:srgbClr val="01B0F0"/>
              </a:solidFill>
              <a:latin typeface="Arial" charset="0"/>
              <a:ea typeface="Arial" charset="0"/>
              <a:cs typeface="Arial" charset="0"/>
            </a:endParaRPr>
          </a:p>
        </p:txBody>
      </p:sp>
      <p:sp>
        <p:nvSpPr>
          <p:cNvPr id="10" name="Rectangle 9"/>
          <p:cNvSpPr/>
          <p:nvPr/>
        </p:nvSpPr>
        <p:spPr>
          <a:xfrm>
            <a:off x="386938"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11372755" y="176014"/>
            <a:ext cx="625371" cy="547200"/>
          </a:xfrm>
          <a:prstGeom prst="rect">
            <a:avLst/>
          </a:prstGeom>
        </p:spPr>
      </p:pic>
      <p:sp>
        <p:nvSpPr>
          <p:cNvPr id="13"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chemeClr val="tx1"/>
                </a:solidFill>
                <a:latin typeface="Arial" charset="0"/>
                <a:ea typeface="Arial" charset="0"/>
                <a:cs typeface="Arial" charset="0"/>
              </a:rPr>
              <a:t>Samverkan för noll</a:t>
            </a:r>
          </a:p>
          <a:p>
            <a:pPr>
              <a:lnSpc>
                <a:spcPts val="1900"/>
              </a:lnSpc>
            </a:pPr>
            <a:r>
              <a:rPr lang="sv-SE" sz="1500" b="1" dirty="0">
                <a:solidFill>
                  <a:schemeClr val="tx1"/>
                </a:solidFill>
                <a:latin typeface="Arial" charset="0"/>
                <a:ea typeface="Arial" charset="0"/>
                <a:cs typeface="Arial" charset="0"/>
              </a:rPr>
              <a:t>olyckor i byggbranschen</a:t>
            </a:r>
          </a:p>
        </p:txBody>
      </p:sp>
      <p:sp>
        <p:nvSpPr>
          <p:cNvPr id="14"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chemeClr val="tx1"/>
                </a:solidFill>
                <a:latin typeface="Arial" charset="0"/>
                <a:ea typeface="Arial" charset="0"/>
                <a:cs typeface="Arial" charset="0"/>
              </a:rPr>
              <a:t>Hallnollan.se</a:t>
            </a:r>
            <a:endParaRPr lang="sv-SE" sz="1500" b="1" dirty="0">
              <a:solidFill>
                <a:schemeClr val="tx1"/>
              </a:solidFill>
              <a:latin typeface="Arial" charset="0"/>
              <a:ea typeface="Arial" charset="0"/>
              <a:cs typeface="Arial" charset="0"/>
            </a:endParaRPr>
          </a:p>
        </p:txBody>
      </p:sp>
      <p:sp>
        <p:nvSpPr>
          <p:cNvPr id="15" name="Rectangle 14"/>
          <p:cNvSpPr/>
          <p:nvPr/>
        </p:nvSpPr>
        <p:spPr>
          <a:xfrm>
            <a:off x="386938" y="5818992"/>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2960" y="842844"/>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2308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hdr="0" ftr="0" dt="0"/>
  <p:txStyles>
    <p:titleStyle>
      <a:lvl1pPr algn="l" defTabSz="914400" rtl="0" eaLnBrk="1" latinLnBrk="0" hangingPunct="1">
        <a:lnSpc>
          <a:spcPct val="90000"/>
        </a:lnSpc>
        <a:spcBef>
          <a:spcPct val="0"/>
        </a:spcBef>
        <a:buNone/>
        <a:defRPr sz="2500" b="1" kern="1200">
          <a:solidFill>
            <a:srgbClr val="01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1B0F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1B0F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1B0F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634" y="176015"/>
            <a:ext cx="10515600" cy="547200"/>
          </a:xfrm>
          <a:prstGeom prst="rect">
            <a:avLst/>
          </a:prstGeom>
        </p:spPr>
        <p:txBody>
          <a:bodyPr vert="horz" lIns="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206878"/>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4"/>
          </p:nvPr>
        </p:nvSpPr>
        <p:spPr>
          <a:xfrm>
            <a:off x="9061862" y="6056720"/>
            <a:ext cx="2743200" cy="365125"/>
          </a:xfrm>
          <a:prstGeom prst="rect">
            <a:avLst/>
          </a:prstGeom>
        </p:spPr>
        <p:txBody>
          <a:bodyPr vert="horz" lIns="91440" tIns="45720" rIns="91440" bIns="45720" rtlCol="0" anchor="ctr"/>
          <a:lstStyle>
            <a:lvl1pPr algn="r">
              <a:defRPr sz="1500" b="1">
                <a:solidFill>
                  <a:srgbClr val="01B0F0"/>
                </a:solidFill>
              </a:defRPr>
            </a:lvl1pPr>
          </a:lstStyle>
          <a:p>
            <a:fld id="{B0EBF7B1-A0A2-784E-99A7-64A0C6FE52DD}" type="slidenum">
              <a:rPr lang="en-US" smtClean="0"/>
              <a:pPr/>
              <a:t>‹#›</a:t>
            </a:fld>
            <a:endParaRPr lang="en-US" dirty="0"/>
          </a:p>
        </p:txBody>
      </p:sp>
      <p:sp>
        <p:nvSpPr>
          <p:cNvPr id="8"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rgbClr val="01B0F0"/>
                </a:solidFill>
                <a:latin typeface="Arial" charset="0"/>
                <a:ea typeface="Arial" charset="0"/>
                <a:cs typeface="Arial" charset="0"/>
              </a:rPr>
              <a:t>Samverkan för noll</a:t>
            </a:r>
          </a:p>
          <a:p>
            <a:pPr>
              <a:lnSpc>
                <a:spcPts val="1900"/>
              </a:lnSpc>
            </a:pPr>
            <a:r>
              <a:rPr lang="sv-SE" sz="1500" b="1" dirty="0">
                <a:solidFill>
                  <a:srgbClr val="01B0F0"/>
                </a:solidFill>
                <a:latin typeface="Arial" charset="0"/>
                <a:ea typeface="Arial" charset="0"/>
                <a:cs typeface="Arial" charset="0"/>
              </a:rPr>
              <a:t>olyckor i byggbranschen</a:t>
            </a:r>
          </a:p>
        </p:txBody>
      </p:sp>
      <p:sp>
        <p:nvSpPr>
          <p:cNvPr id="9"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rgbClr val="01B0F0"/>
                </a:solidFill>
                <a:latin typeface="Arial" charset="0"/>
                <a:ea typeface="Arial" charset="0"/>
                <a:cs typeface="Arial" charset="0"/>
              </a:rPr>
              <a:t>Hallnollan.se</a:t>
            </a:r>
            <a:endParaRPr lang="sv-SE" sz="1500" b="1" dirty="0">
              <a:solidFill>
                <a:srgbClr val="01B0F0"/>
              </a:solidFill>
              <a:latin typeface="Arial" charset="0"/>
              <a:ea typeface="Arial" charset="0"/>
              <a:cs typeface="Arial" charset="0"/>
            </a:endParaRPr>
          </a:p>
        </p:txBody>
      </p:sp>
      <p:sp>
        <p:nvSpPr>
          <p:cNvPr id="10" name="Rectangle 9"/>
          <p:cNvSpPr/>
          <p:nvPr/>
        </p:nvSpPr>
        <p:spPr>
          <a:xfrm>
            <a:off x="386938"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11372755" y="176014"/>
            <a:ext cx="625371" cy="547200"/>
          </a:xfrm>
          <a:prstGeom prst="rect">
            <a:avLst/>
          </a:prstGeom>
        </p:spPr>
      </p:pic>
      <p:sp>
        <p:nvSpPr>
          <p:cNvPr id="13"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chemeClr val="tx1"/>
                </a:solidFill>
                <a:latin typeface="Arial" charset="0"/>
                <a:ea typeface="Arial" charset="0"/>
                <a:cs typeface="Arial" charset="0"/>
              </a:rPr>
              <a:t>Samverkan för noll</a:t>
            </a:r>
          </a:p>
          <a:p>
            <a:pPr>
              <a:lnSpc>
                <a:spcPts val="1900"/>
              </a:lnSpc>
            </a:pPr>
            <a:r>
              <a:rPr lang="sv-SE" sz="1500" b="1" dirty="0">
                <a:solidFill>
                  <a:schemeClr val="tx1"/>
                </a:solidFill>
                <a:latin typeface="Arial" charset="0"/>
                <a:ea typeface="Arial" charset="0"/>
                <a:cs typeface="Arial" charset="0"/>
              </a:rPr>
              <a:t>olyckor i byggbranschen</a:t>
            </a:r>
          </a:p>
        </p:txBody>
      </p:sp>
      <p:sp>
        <p:nvSpPr>
          <p:cNvPr id="14"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chemeClr val="tx1"/>
                </a:solidFill>
                <a:latin typeface="Arial" charset="0"/>
                <a:ea typeface="Arial" charset="0"/>
                <a:cs typeface="Arial" charset="0"/>
              </a:rPr>
              <a:t>Hallnollan.se</a:t>
            </a:r>
            <a:endParaRPr lang="sv-SE" sz="1500" b="1" dirty="0">
              <a:solidFill>
                <a:schemeClr val="tx1"/>
              </a:solidFill>
              <a:latin typeface="Arial" charset="0"/>
              <a:ea typeface="Arial" charset="0"/>
              <a:cs typeface="Arial" charset="0"/>
            </a:endParaRPr>
          </a:p>
        </p:txBody>
      </p:sp>
      <p:sp>
        <p:nvSpPr>
          <p:cNvPr id="15" name="Rectangle 14"/>
          <p:cNvSpPr/>
          <p:nvPr/>
        </p:nvSpPr>
        <p:spPr>
          <a:xfrm>
            <a:off x="386938" y="5818992"/>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2960" y="842844"/>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19921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Lst>
  <p:hf hdr="0" ftr="0" dt="0"/>
  <p:txStyles>
    <p:titleStyle>
      <a:lvl1pPr algn="l" defTabSz="914400" rtl="0" eaLnBrk="1" latinLnBrk="0" hangingPunct="1">
        <a:lnSpc>
          <a:spcPct val="90000"/>
        </a:lnSpc>
        <a:spcBef>
          <a:spcPct val="0"/>
        </a:spcBef>
        <a:buNone/>
        <a:defRPr sz="2500" b="1" kern="1200">
          <a:solidFill>
            <a:srgbClr val="01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1B0F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1B0F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1B0F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634" y="176015"/>
            <a:ext cx="10515600" cy="547200"/>
          </a:xfrm>
          <a:prstGeom prst="rect">
            <a:avLst/>
          </a:prstGeom>
        </p:spPr>
        <p:txBody>
          <a:bodyPr vert="horz" lIns="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206878"/>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4"/>
          </p:nvPr>
        </p:nvSpPr>
        <p:spPr>
          <a:xfrm>
            <a:off x="9061862" y="6056720"/>
            <a:ext cx="2743200" cy="365125"/>
          </a:xfrm>
          <a:prstGeom prst="rect">
            <a:avLst/>
          </a:prstGeom>
        </p:spPr>
        <p:txBody>
          <a:bodyPr vert="horz" lIns="91440" tIns="45720" rIns="91440" bIns="45720" rtlCol="0" anchor="ctr"/>
          <a:lstStyle>
            <a:lvl1pPr algn="r">
              <a:defRPr sz="1500" b="1">
                <a:solidFill>
                  <a:srgbClr val="01B0F0"/>
                </a:solidFill>
              </a:defRPr>
            </a:lvl1pPr>
          </a:lstStyle>
          <a:p>
            <a:fld id="{A630EA75-3519-411D-BDE0-87B1B8C9C1E7}" type="slidenum">
              <a:rPr lang="sv-SE" smtClean="0"/>
              <a:t>‹#›</a:t>
            </a:fld>
            <a:endParaRPr lang="sv-SE"/>
          </a:p>
        </p:txBody>
      </p:sp>
      <p:sp>
        <p:nvSpPr>
          <p:cNvPr id="8"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rgbClr val="01B0F0"/>
                </a:solidFill>
                <a:latin typeface="Arial" charset="0"/>
                <a:ea typeface="Arial" charset="0"/>
                <a:cs typeface="Arial" charset="0"/>
              </a:rPr>
              <a:t>Samverkan för noll</a:t>
            </a:r>
          </a:p>
          <a:p>
            <a:pPr>
              <a:lnSpc>
                <a:spcPts val="1900"/>
              </a:lnSpc>
            </a:pPr>
            <a:r>
              <a:rPr lang="sv-SE" sz="1500" b="1" dirty="0">
                <a:solidFill>
                  <a:srgbClr val="01B0F0"/>
                </a:solidFill>
                <a:latin typeface="Arial" charset="0"/>
                <a:ea typeface="Arial" charset="0"/>
                <a:cs typeface="Arial" charset="0"/>
              </a:rPr>
              <a:t>olyckor i byggbranschen</a:t>
            </a:r>
          </a:p>
        </p:txBody>
      </p:sp>
      <p:sp>
        <p:nvSpPr>
          <p:cNvPr id="9"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rgbClr val="01B0F0"/>
                </a:solidFill>
                <a:latin typeface="Arial" charset="0"/>
                <a:ea typeface="Arial" charset="0"/>
                <a:cs typeface="Arial" charset="0"/>
              </a:rPr>
              <a:t>Hallnollan.se</a:t>
            </a:r>
            <a:endParaRPr lang="sv-SE" sz="1500" b="1" dirty="0">
              <a:solidFill>
                <a:srgbClr val="01B0F0"/>
              </a:solidFill>
              <a:latin typeface="Arial" charset="0"/>
              <a:ea typeface="Arial" charset="0"/>
              <a:cs typeface="Arial" charset="0"/>
            </a:endParaRPr>
          </a:p>
        </p:txBody>
      </p:sp>
      <p:sp>
        <p:nvSpPr>
          <p:cNvPr id="10" name="Rectangle 9"/>
          <p:cNvSpPr/>
          <p:nvPr/>
        </p:nvSpPr>
        <p:spPr>
          <a:xfrm>
            <a:off x="386938"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a:stretch>
            <a:fillRect/>
          </a:stretch>
        </p:blipFill>
        <p:spPr>
          <a:xfrm>
            <a:off x="11372755" y="176014"/>
            <a:ext cx="625371" cy="547200"/>
          </a:xfrm>
          <a:prstGeom prst="rect">
            <a:avLst/>
          </a:prstGeom>
        </p:spPr>
      </p:pic>
      <p:sp>
        <p:nvSpPr>
          <p:cNvPr id="13" name="textruta 2"/>
          <p:cNvSpPr txBox="1"/>
          <p:nvPr/>
        </p:nvSpPr>
        <p:spPr>
          <a:xfrm>
            <a:off x="2359864" y="6056720"/>
            <a:ext cx="3220867" cy="579646"/>
          </a:xfrm>
          <a:prstGeom prst="rect">
            <a:avLst/>
          </a:prstGeom>
          <a:noFill/>
        </p:spPr>
        <p:txBody>
          <a:bodyPr wrap="square" rtlCol="0">
            <a:spAutoFit/>
          </a:bodyPr>
          <a:lstStyle/>
          <a:p>
            <a:pPr>
              <a:lnSpc>
                <a:spcPts val="1900"/>
              </a:lnSpc>
            </a:pPr>
            <a:r>
              <a:rPr lang="sv-SE" sz="1500" b="1" dirty="0">
                <a:solidFill>
                  <a:schemeClr val="tx1"/>
                </a:solidFill>
                <a:latin typeface="Arial" charset="0"/>
                <a:ea typeface="Arial" charset="0"/>
                <a:cs typeface="Arial" charset="0"/>
              </a:rPr>
              <a:t>Samverkan för noll</a:t>
            </a:r>
          </a:p>
          <a:p>
            <a:pPr>
              <a:lnSpc>
                <a:spcPts val="1900"/>
              </a:lnSpc>
            </a:pPr>
            <a:r>
              <a:rPr lang="sv-SE" sz="1500" b="1" dirty="0">
                <a:solidFill>
                  <a:schemeClr val="tx1"/>
                </a:solidFill>
                <a:latin typeface="Arial" charset="0"/>
                <a:ea typeface="Arial" charset="0"/>
                <a:cs typeface="Arial" charset="0"/>
              </a:rPr>
              <a:t>olyckor i byggbranschen</a:t>
            </a:r>
          </a:p>
        </p:txBody>
      </p:sp>
      <p:sp>
        <p:nvSpPr>
          <p:cNvPr id="14" name="textruta 2"/>
          <p:cNvSpPr txBox="1"/>
          <p:nvPr/>
        </p:nvSpPr>
        <p:spPr>
          <a:xfrm>
            <a:off x="291402" y="6056720"/>
            <a:ext cx="3220867" cy="318870"/>
          </a:xfrm>
          <a:prstGeom prst="rect">
            <a:avLst/>
          </a:prstGeom>
          <a:noFill/>
        </p:spPr>
        <p:txBody>
          <a:bodyPr wrap="square" rtlCol="0">
            <a:spAutoFit/>
          </a:bodyPr>
          <a:lstStyle/>
          <a:p>
            <a:pPr>
              <a:lnSpc>
                <a:spcPts val="1900"/>
              </a:lnSpc>
            </a:pPr>
            <a:r>
              <a:rPr lang="sv-SE" sz="1500" b="1" dirty="0" err="1">
                <a:solidFill>
                  <a:schemeClr val="tx1"/>
                </a:solidFill>
                <a:latin typeface="Arial" charset="0"/>
                <a:ea typeface="Arial" charset="0"/>
                <a:cs typeface="Arial" charset="0"/>
              </a:rPr>
              <a:t>Hallnollan.se</a:t>
            </a:r>
            <a:endParaRPr lang="sv-SE" sz="1500" b="1" dirty="0">
              <a:solidFill>
                <a:schemeClr val="tx1"/>
              </a:solidFill>
              <a:latin typeface="Arial" charset="0"/>
              <a:ea typeface="Arial" charset="0"/>
              <a:cs typeface="Arial" charset="0"/>
            </a:endParaRPr>
          </a:p>
        </p:txBody>
      </p:sp>
      <p:sp>
        <p:nvSpPr>
          <p:cNvPr id="15" name="Rectangle 14"/>
          <p:cNvSpPr/>
          <p:nvPr/>
        </p:nvSpPr>
        <p:spPr>
          <a:xfrm>
            <a:off x="386938" y="5818992"/>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2960" y="842844"/>
            <a:ext cx="540000"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20170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p:txStyles>
    <p:titleStyle>
      <a:lvl1pPr algn="l" defTabSz="914400" rtl="0" eaLnBrk="1" latinLnBrk="0" hangingPunct="1">
        <a:lnSpc>
          <a:spcPct val="90000"/>
        </a:lnSpc>
        <a:spcBef>
          <a:spcPct val="0"/>
        </a:spcBef>
        <a:buNone/>
        <a:defRPr sz="2500" b="1" kern="1200">
          <a:solidFill>
            <a:srgbClr val="01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1B0F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1B0F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1B0F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1B0F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502DF-7B4E-4373-A99E-72D28C68646B}" type="datetimeFigureOut">
              <a:rPr lang="sv-SE" smtClean="0"/>
              <a:t>2020-08-11</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AE04F-F893-4FAB-8135-EF6A11A380DD}" type="slidenum">
              <a:rPr lang="sv-SE" smtClean="0"/>
              <a:t>‹#›</a:t>
            </a:fld>
            <a:endParaRPr lang="sv-SE"/>
          </a:p>
        </p:txBody>
      </p:sp>
    </p:spTree>
    <p:extLst>
      <p:ext uri="{BB962C8B-B14F-4D97-AF65-F5344CB8AC3E}">
        <p14:creationId xmlns:p14="http://schemas.microsoft.com/office/powerpoint/2010/main" val="372229735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MadMz2m8mPU" TargetMode="External"/><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15.tm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1.em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8.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8.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emf"/><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emf"/><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diagramQuickStyle" Target="../diagrams/quickStyle2.xml"/><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diagramLayout" Target="../diagrams/layout2.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diagramData" Target="../diagrams/data2.xml"/><Relationship Id="rId5" Type="http://schemas.openxmlformats.org/officeDocument/2006/relationships/image" Target="../media/image40.png"/><Relationship Id="rId15" Type="http://schemas.microsoft.com/office/2007/relationships/diagramDrawing" Target="../diagrams/drawing2.xml"/><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diagramColors" Target="../diagrams/colors2.xml"/></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67.tiff"/><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image" Target="../media/image67.tiff"/><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image" Target="../media/image67.tiff"/><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54.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emf"/><Relationship Id="rId7" Type="http://schemas.openxmlformats.org/officeDocument/2006/relationships/hyperlink" Target="https://www.ivl.se/toppmeny/publikationer/publikation.html?id=5885" TargetMode="External"/><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av.se/globalassets/filer/statistik/arbetsskador-2019/arbetsmiljostatistik-rapport-2020-01_arbetsskador-2019.pdf" TargetMode="External"/><Relationship Id="rId9" Type="http://schemas.openxmlformats.org/officeDocument/2006/relationships/hyperlink" Target="https://www.av.se/globalassets/filer/publikationer/rapporter/analys-av-dodsolyckor-2018-och-forsta-halvan-av-2019-2019-037768.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hallnollan.s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ruta 2"/>
          <p:cNvSpPr txBox="1"/>
          <p:nvPr/>
        </p:nvSpPr>
        <p:spPr>
          <a:xfrm>
            <a:off x="177424" y="206394"/>
            <a:ext cx="569111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500" b="1"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pic>
        <p:nvPicPr>
          <p:cNvPr id="5" name="Bildobjekt 4" descr="HallNollan_payo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127" y="1597745"/>
            <a:ext cx="9156192" cy="3639312"/>
          </a:xfrm>
          <a:prstGeom prst="rect">
            <a:avLst/>
          </a:prstGeom>
        </p:spPr>
      </p:pic>
    </p:spTree>
    <p:extLst>
      <p:ext uri="{BB962C8B-B14F-4D97-AF65-F5344CB8AC3E}">
        <p14:creationId xmlns:p14="http://schemas.microsoft.com/office/powerpoint/2010/main" val="1324332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56BCB9-569D-4BB0-AC81-60649BBB838C}"/>
              </a:ext>
            </a:extLst>
          </p:cNvPr>
          <p:cNvSpPr>
            <a:spLocks noGrp="1"/>
          </p:cNvSpPr>
          <p:nvPr>
            <p:ph type="ctrTitle"/>
          </p:nvPr>
        </p:nvSpPr>
        <p:spPr/>
        <p:txBody>
          <a:bodyPr>
            <a:normAutofit/>
          </a:bodyPr>
          <a:lstStyle/>
          <a:p>
            <a:r>
              <a:rPr lang="sv-SE" sz="3600" b="1" dirty="0">
                <a:solidFill>
                  <a:srgbClr val="01B0F0"/>
                </a:solidFill>
                <a:latin typeface="Dosis" pitchFamily="2" charset="0"/>
                <a:ea typeface="Arial" charset="0"/>
                <a:cs typeface="Arial" charset="0"/>
              </a:rPr>
              <a:t>Vad pågår </a:t>
            </a:r>
            <a:br>
              <a:rPr lang="sv-SE" sz="3600" b="1" dirty="0">
                <a:solidFill>
                  <a:srgbClr val="01B0F0"/>
                </a:solidFill>
                <a:latin typeface="Dosis" pitchFamily="2" charset="0"/>
                <a:ea typeface="Arial" charset="0"/>
                <a:cs typeface="Arial" charset="0"/>
              </a:rPr>
            </a:br>
            <a:r>
              <a:rPr lang="sv-SE" sz="3600" b="1" dirty="0">
                <a:solidFill>
                  <a:srgbClr val="01B0F0"/>
                </a:solidFill>
                <a:latin typeface="Dosis" pitchFamily="2" charset="0"/>
                <a:ea typeface="Arial" charset="0"/>
                <a:cs typeface="Arial" charset="0"/>
              </a:rPr>
              <a:t>och händer framåt?</a:t>
            </a:r>
            <a:endParaRPr lang="sv-SE" sz="3600" dirty="0">
              <a:latin typeface="Dosis" pitchFamily="2" charset="0"/>
            </a:endParaRPr>
          </a:p>
        </p:txBody>
      </p:sp>
      <p:sp>
        <p:nvSpPr>
          <p:cNvPr id="5" name="Underrubrik 4">
            <a:extLst>
              <a:ext uri="{FF2B5EF4-FFF2-40B4-BE49-F238E27FC236}">
                <a16:creationId xmlns:a16="http://schemas.microsoft.com/office/drawing/2014/main" id="{095F43D5-3453-4B62-B63B-73FEA3C8508C}"/>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12745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Bildobjekt 6" descr="HallNollan_payoff.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1354" y="84672"/>
            <a:ext cx="2614698" cy="1039264"/>
          </a:xfrm>
          <a:prstGeom prst="rect">
            <a:avLst/>
          </a:prstGeom>
        </p:spPr>
      </p:pic>
      <p:sp>
        <p:nvSpPr>
          <p:cNvPr id="6" name="Rubrik 2">
            <a:extLst>
              <a:ext uri="{FF2B5EF4-FFF2-40B4-BE49-F238E27FC236}">
                <a16:creationId xmlns:a16="http://schemas.microsoft.com/office/drawing/2014/main" id="{96E86AC3-6703-4D85-B6B6-643FCDAEE00B}"/>
              </a:ext>
            </a:extLst>
          </p:cNvPr>
          <p:cNvSpPr txBox="1">
            <a:spLocks/>
          </p:cNvSpPr>
          <p:nvPr/>
        </p:nvSpPr>
        <p:spPr>
          <a:xfrm>
            <a:off x="202276" y="3031331"/>
            <a:ext cx="5893724" cy="2852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sv-SE" sz="5400" b="0" i="0" u="none" strike="noStrike" kern="1200" cap="none" spc="0" normalizeH="0" baseline="0" noProof="0" dirty="0">
                <a:ln>
                  <a:noFill/>
                </a:ln>
                <a:solidFill>
                  <a:prstClr val="white"/>
                </a:solidFill>
                <a:effectLst/>
                <a:uLnTx/>
                <a:uFillTx/>
                <a:latin typeface="Dosis" pitchFamily="2" charset="0"/>
                <a:ea typeface="Arial" charset="0"/>
                <a:cs typeface="Arial" charset="0"/>
              </a:rPr>
            </a:br>
            <a:r>
              <a:rPr kumimoji="0" lang="sv-SE" sz="5400" b="1" i="0" u="none" strike="noStrike" kern="1200" cap="none" spc="0" normalizeH="0" baseline="0" noProof="0" dirty="0">
                <a:ln>
                  <a:noFill/>
                </a:ln>
                <a:solidFill>
                  <a:prstClr val="white"/>
                </a:solidFill>
                <a:effectLst/>
                <a:uLnTx/>
                <a:uFillTx/>
                <a:latin typeface="Dosis"/>
                <a:ea typeface="Arial" charset="0"/>
                <a:cs typeface="Arial"/>
              </a:rPr>
              <a:t>Håll Nollans </a:t>
            </a:r>
            <a:r>
              <a:rPr kumimoji="0" lang="sv-SE" sz="5400" b="1" i="0" u="none" strike="noStrike" kern="1200" cap="none" spc="0" normalizeH="0" baseline="0" noProof="0" dirty="0" err="1">
                <a:ln>
                  <a:noFill/>
                </a:ln>
                <a:solidFill>
                  <a:prstClr val="white"/>
                </a:solidFill>
                <a:effectLst/>
                <a:uLnTx/>
                <a:uFillTx/>
                <a:latin typeface="Dosis"/>
                <a:ea typeface="Arial" charset="0"/>
                <a:cs typeface="Arial"/>
              </a:rPr>
              <a:t>säkerhetspush</a:t>
            </a:r>
            <a:r>
              <a:rPr kumimoji="0" lang="sv-SE" sz="5400" b="1" i="0" u="none" strike="noStrike" kern="1200" cap="none" spc="0" normalizeH="0" baseline="0" noProof="0" dirty="0">
                <a:ln>
                  <a:noFill/>
                </a:ln>
                <a:solidFill>
                  <a:prstClr val="white"/>
                </a:solidFill>
                <a:effectLst/>
                <a:uLnTx/>
                <a:uFillTx/>
                <a:latin typeface="Dosis"/>
                <a:ea typeface="Arial" charset="0"/>
                <a:cs typeface="Arial"/>
              </a:rPr>
              <a:t> </a:t>
            </a:r>
            <a:br>
              <a:rPr kumimoji="0" lang="sv-SE" sz="5400" b="0" i="0" u="none" strike="noStrike" kern="1200" cap="none" spc="0" normalizeH="0" baseline="0" noProof="0" dirty="0">
                <a:ln>
                  <a:noFill/>
                </a:ln>
                <a:solidFill>
                  <a:prstClr val="white"/>
                </a:solidFill>
                <a:effectLst/>
                <a:uLnTx/>
                <a:uFillTx/>
                <a:latin typeface="Dosis" pitchFamily="2" charset="0"/>
                <a:ea typeface="Arial" charset="0"/>
                <a:cs typeface="Arial" charset="0"/>
              </a:rPr>
            </a:br>
            <a:r>
              <a:rPr kumimoji="0" lang="sv-SE" sz="5400" b="0" i="0" u="none" strike="noStrike" kern="1200" cap="none" spc="0" normalizeH="0" baseline="0" noProof="0" dirty="0">
                <a:ln>
                  <a:noFill/>
                </a:ln>
                <a:solidFill>
                  <a:prstClr val="white"/>
                </a:solidFill>
                <a:effectLst/>
                <a:uLnTx/>
                <a:uFillTx/>
                <a:latin typeface="Dosis"/>
                <a:ea typeface="Arial" charset="0"/>
                <a:cs typeface="Arial"/>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dirty="0">
                <a:ln>
                  <a:noFill/>
                </a:ln>
                <a:solidFill>
                  <a:prstClr val="white"/>
                </a:solidFill>
                <a:effectLst/>
                <a:uLnTx/>
                <a:uFillTx/>
                <a:latin typeface="Dosis"/>
                <a:ea typeface="Arial" charset="0"/>
                <a:cs typeface="Arial"/>
              </a:rPr>
              <a:t>15 september 2020</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dirty="0">
                <a:ln>
                  <a:noFill/>
                </a:ln>
                <a:solidFill>
                  <a:prstClr val="white"/>
                </a:solidFill>
                <a:effectLst/>
                <a:uLnTx/>
                <a:uFillTx/>
                <a:latin typeface="Dosis"/>
                <a:ea typeface="Arial" charset="0"/>
                <a:cs typeface="Arial"/>
              </a:rPr>
              <a:t>Klockan 13:00</a:t>
            </a:r>
            <a:br>
              <a:rPr kumimoji="0" lang="sv-SE" sz="5400" b="0" i="0" u="none" strike="noStrike" kern="1200" cap="none" spc="0" normalizeH="0" baseline="0" noProof="0" dirty="0">
                <a:ln>
                  <a:noFill/>
                </a:ln>
                <a:solidFill>
                  <a:prstClr val="white"/>
                </a:solidFill>
                <a:effectLst/>
                <a:uLnTx/>
                <a:uFillTx/>
                <a:latin typeface="Dosis" pitchFamily="2" charset="0"/>
                <a:ea typeface="Arial" charset="0"/>
                <a:cs typeface="Arial" charset="0"/>
              </a:rPr>
            </a:br>
            <a:endParaRPr kumimoji="0" lang="sv-SE" sz="5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0" name="Bildobjekt 9" descr="En bild som visar rum&#10;&#10;Automatiskt genererad beskrivning">
            <a:extLst>
              <a:ext uri="{FF2B5EF4-FFF2-40B4-BE49-F238E27FC236}">
                <a16:creationId xmlns:a16="http://schemas.microsoft.com/office/drawing/2014/main" id="{11043A38-60F3-4E83-B5D1-D08E62363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8276" y="1847836"/>
            <a:ext cx="4805398" cy="38862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70370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D03F1ED-5DF5-476D-9BA8-2430C98C0B61}"/>
              </a:ext>
            </a:extLst>
          </p:cNvPr>
          <p:cNvPicPr>
            <a:picLocks noChangeAspect="1"/>
          </p:cNvPicPr>
          <p:nvPr/>
        </p:nvPicPr>
        <p:blipFill rotWithShape="1">
          <a:blip r:embed="rId3"/>
          <a:srcRect t="2156" r="-2" b="2417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Bildobjekt 7">
            <a:extLst>
              <a:ext uri="{FF2B5EF4-FFF2-40B4-BE49-F238E27FC236}">
                <a16:creationId xmlns:a16="http://schemas.microsoft.com/office/drawing/2014/main" id="{3F57671F-74D3-4E3A-A8C3-2212657F71CC}"/>
              </a:ext>
            </a:extLst>
          </p:cNvPr>
          <p:cNvPicPr>
            <a:picLocks noChangeAspect="1"/>
          </p:cNvPicPr>
          <p:nvPr/>
        </p:nvPicPr>
        <p:blipFill rotWithShape="1">
          <a:blip r:embed="rId4"/>
          <a:srcRect l="18924" r="14286" b="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4" name="textruta 2">
            <a:extLst>
              <a:ext uri="{FF2B5EF4-FFF2-40B4-BE49-F238E27FC236}">
                <a16:creationId xmlns:a16="http://schemas.microsoft.com/office/drawing/2014/main" id="{A15A95AF-4DA6-4666-B4B2-17982D779353}"/>
              </a:ext>
            </a:extLst>
          </p:cNvPr>
          <p:cNvSpPr txBox="1"/>
          <p:nvPr/>
        </p:nvSpPr>
        <p:spPr>
          <a:xfrm>
            <a:off x="438912" y="1524659"/>
            <a:ext cx="5019074" cy="2774088"/>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 name="Picture 12">
            <a:extLst>
              <a:ext uri="{FF2B5EF4-FFF2-40B4-BE49-F238E27FC236}">
                <a16:creationId xmlns:a16="http://schemas.microsoft.com/office/drawing/2014/main" id="{A87E5927-FA08-4A15-B64E-1FAD6001D8CA}"/>
              </a:ext>
            </a:extLst>
          </p:cNvPr>
          <p:cNvPicPr>
            <a:picLocks noChangeAspect="1"/>
          </p:cNvPicPr>
          <p:nvPr/>
        </p:nvPicPr>
        <p:blipFill>
          <a:blip r:embed="rId5"/>
          <a:stretch>
            <a:fillRect/>
          </a:stretch>
        </p:blipFill>
        <p:spPr>
          <a:xfrm>
            <a:off x="114205" y="6064640"/>
            <a:ext cx="625371" cy="547200"/>
          </a:xfrm>
          <a:prstGeom prst="rect">
            <a:avLst/>
          </a:prstGeom>
        </p:spPr>
      </p:pic>
      <p:sp>
        <p:nvSpPr>
          <p:cNvPr id="9" name="textruta 8">
            <a:extLst>
              <a:ext uri="{FF2B5EF4-FFF2-40B4-BE49-F238E27FC236}">
                <a16:creationId xmlns:a16="http://schemas.microsoft.com/office/drawing/2014/main" id="{75835509-EB9A-48F9-B1A0-559B5B71FCA0}"/>
              </a:ext>
            </a:extLst>
          </p:cNvPr>
          <p:cNvSpPr txBox="1"/>
          <p:nvPr/>
        </p:nvSpPr>
        <p:spPr>
          <a:xfrm>
            <a:off x="654551" y="1221512"/>
            <a:ext cx="4529138"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500" b="1" i="0" u="none" strike="noStrike" kern="1200" cap="none" spc="0" normalizeH="0" baseline="0" noProof="0" dirty="0">
                <a:ln>
                  <a:noFill/>
                </a:ln>
                <a:solidFill>
                  <a:prstClr val="black"/>
                </a:solidFill>
                <a:effectLst/>
                <a:uLnTx/>
                <a:uFillTx/>
                <a:latin typeface="Dosis" pitchFamily="2" charset="0"/>
                <a:ea typeface="+mn-ea"/>
                <a:cs typeface="+mn-cs"/>
              </a:rPr>
              <a:t>SYFTE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Visa och lyfta goda exempel kring samarbete och på så sätt fortsätta arbeta för en bra säkerhetskultur.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500" b="1" i="0" u="none" strike="noStrike" kern="1200" cap="none" spc="0" normalizeH="0" baseline="0" noProof="0" dirty="0">
                <a:ln>
                  <a:noFill/>
                </a:ln>
                <a:solidFill>
                  <a:prstClr val="black"/>
                </a:solidFill>
                <a:effectLst/>
                <a:uLnTx/>
                <a:uFillTx/>
                <a:latin typeface="Dosis" pitchFamily="2" charset="0"/>
                <a:ea typeface="+mn-ea"/>
                <a:cs typeface="+mn-cs"/>
              </a:rPr>
              <a:t>TEMA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Tillsammans krokar vi arm och samarbetar över gränserna för att nå säkrare arbetsplatser.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500" b="1" i="0" u="none" strike="noStrike" kern="1200" cap="none" spc="0" normalizeH="0" baseline="0" noProof="0" dirty="0">
              <a:ln>
                <a:noFill/>
              </a:ln>
              <a:solidFill>
                <a:prstClr val="black"/>
              </a:solidFill>
              <a:effectLst/>
              <a:uLnTx/>
              <a:uFillTx/>
              <a:latin typeface="Dosis"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500" b="1" i="0" u="none" strike="noStrike" kern="1200" cap="none" spc="0" normalizeH="0" baseline="0" noProof="0" dirty="0">
                <a:ln>
                  <a:noFill/>
                </a:ln>
                <a:solidFill>
                  <a:prstClr val="black"/>
                </a:solidFill>
                <a:effectLst/>
                <a:uLnTx/>
                <a:uFillTx/>
                <a:latin typeface="Dosis" pitchFamily="2" charset="0"/>
                <a:ea typeface="+mn-ea"/>
                <a:cs typeface="+mn-cs"/>
              </a:rPr>
              <a:t>BUDSKAP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Tillsammans skapar vi en säkrare byggbransch!</a:t>
            </a:r>
          </a:p>
          <a:p>
            <a:pPr marL="285750" indent="-285750">
              <a:buFont typeface="Arial" panose="020B0604020202020204" pitchFamily="34" charset="0"/>
              <a:buChar char="•"/>
            </a:pPr>
            <a:r>
              <a:rPr lang="sv-SE" dirty="0"/>
              <a:t>Lyssna på varandra och hitta bra lösningar tillsammans.</a:t>
            </a:r>
            <a:endParaRPr kumimoji="0" lang="sv-SE" sz="1800" b="0" i="0" u="none" strike="noStrike" kern="1200" cap="none" spc="0" normalizeH="0" baseline="0" noProof="0" dirty="0">
              <a:ln>
                <a:noFill/>
              </a:ln>
              <a:effectLst/>
              <a:uLnTx/>
              <a:uFillTx/>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Calibri" panose="020F0502020204030204"/>
                <a:ea typeface="+mn-ea"/>
                <a:cs typeface="+mn-cs"/>
              </a:rPr>
              <a:t>Mål: Man ska ha fyllt på med energi under </a:t>
            </a:r>
            <a:r>
              <a:rPr kumimoji="0" lang="sv-SE" sz="1800" b="0" i="1" u="none" strike="noStrike" kern="1200" cap="none" spc="0" normalizeH="0" baseline="0" noProof="0" dirty="0" err="1">
                <a:ln>
                  <a:noFill/>
                </a:ln>
                <a:solidFill>
                  <a:prstClr val="black"/>
                </a:solidFill>
                <a:effectLst/>
                <a:uLnTx/>
                <a:uFillTx/>
                <a:latin typeface="Calibri" panose="020F0502020204030204"/>
                <a:ea typeface="+mn-ea"/>
                <a:cs typeface="+mn-cs"/>
              </a:rPr>
              <a:t>säkerhetspushen</a:t>
            </a:r>
            <a:r>
              <a:rPr kumimoji="0" lang="sv-SE" sz="18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ruta 2">
            <a:extLst>
              <a:ext uri="{FF2B5EF4-FFF2-40B4-BE49-F238E27FC236}">
                <a16:creationId xmlns:a16="http://schemas.microsoft.com/office/drawing/2014/main" id="{FAB58CDF-4D77-40C9-AC2C-EEDD23EFC837}"/>
              </a:ext>
            </a:extLst>
          </p:cNvPr>
          <p:cNvSpPr txBox="1"/>
          <p:nvPr/>
        </p:nvSpPr>
        <p:spPr>
          <a:xfrm>
            <a:off x="193874" y="246160"/>
            <a:ext cx="1087073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500" b="1" i="0" u="none" strike="noStrike" kern="1200" cap="none" spc="0" normalizeH="0" baseline="0" noProof="0" dirty="0">
                <a:ln>
                  <a:noFill/>
                </a:ln>
                <a:solidFill>
                  <a:srgbClr val="01B0F0"/>
                </a:solidFill>
                <a:effectLst/>
                <a:uLnTx/>
                <a:uFillTx/>
                <a:latin typeface="Dosis" pitchFamily="2" charset="0"/>
                <a:ea typeface="Arial" charset="0"/>
                <a:cs typeface="Arial" charset="0"/>
              </a:rPr>
              <a:t>Håll Nollans </a:t>
            </a:r>
            <a:r>
              <a:rPr kumimoji="0" lang="sv-SE" sz="2500" b="1" i="0" u="none" strike="noStrike" kern="1200" cap="none" spc="0" normalizeH="0" baseline="0" noProof="0" dirty="0" err="1">
                <a:ln>
                  <a:noFill/>
                </a:ln>
                <a:solidFill>
                  <a:srgbClr val="01B0F0"/>
                </a:solidFill>
                <a:effectLst/>
                <a:uLnTx/>
                <a:uFillTx/>
                <a:latin typeface="Dosis" pitchFamily="2" charset="0"/>
                <a:ea typeface="Arial" charset="0"/>
                <a:cs typeface="Arial" charset="0"/>
              </a:rPr>
              <a:t>säkerhetspush</a:t>
            </a:r>
            <a:r>
              <a:rPr kumimoji="0" lang="sv-SE" sz="2500" b="1" i="0" u="none" strike="noStrike" kern="1200" cap="none" spc="0" normalizeH="0" baseline="0" noProof="0" dirty="0">
                <a:ln>
                  <a:noFill/>
                </a:ln>
                <a:solidFill>
                  <a:srgbClr val="01B0F0"/>
                </a:solidFill>
                <a:effectLst/>
                <a:uLnTx/>
                <a:uFillTx/>
                <a:latin typeface="Dosis" pitchFamily="2" charset="0"/>
                <a:ea typeface="Arial" charset="0"/>
                <a:cs typeface="Arial" charset="0"/>
              </a:rPr>
              <a:t> </a:t>
            </a:r>
          </a:p>
        </p:txBody>
      </p:sp>
      <p:sp>
        <p:nvSpPr>
          <p:cNvPr id="20" name="Rectangle 13">
            <a:extLst>
              <a:ext uri="{FF2B5EF4-FFF2-40B4-BE49-F238E27FC236}">
                <a16:creationId xmlns:a16="http://schemas.microsoft.com/office/drawing/2014/main" id="{B870560C-715C-47B9-9168-20F364BDF362}"/>
              </a:ext>
            </a:extLst>
          </p:cNvPr>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9597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E88C15-AACF-4211-870F-D7708E5025CD}"/>
              </a:ext>
            </a:extLst>
          </p:cNvPr>
          <p:cNvSpPr>
            <a:spLocks noGrp="1"/>
          </p:cNvSpPr>
          <p:nvPr>
            <p:ph type="title"/>
          </p:nvPr>
        </p:nvSpPr>
        <p:spPr/>
        <p:txBody>
          <a:bodyPr/>
          <a:lstStyle/>
          <a:p>
            <a:r>
              <a:rPr lang="sv-SE" dirty="0"/>
              <a:t>Tillsammans krokar vi arm för att nå säkrare arbetsplatser</a:t>
            </a:r>
          </a:p>
        </p:txBody>
      </p:sp>
      <p:pic>
        <p:nvPicPr>
          <p:cNvPr id="5" name="Platshållare för innehåll 4">
            <a:extLst>
              <a:ext uri="{FF2B5EF4-FFF2-40B4-BE49-F238E27FC236}">
                <a16:creationId xmlns:a16="http://schemas.microsoft.com/office/drawing/2014/main" id="{D576CF52-B74C-44F0-9FE8-AE03A482A6D2}"/>
              </a:ext>
            </a:extLst>
          </p:cNvPr>
          <p:cNvPicPr>
            <a:picLocks noGrp="1" noChangeAspect="1"/>
          </p:cNvPicPr>
          <p:nvPr>
            <p:ph idx="1"/>
          </p:nvPr>
        </p:nvPicPr>
        <p:blipFill>
          <a:blip r:embed="rId3"/>
          <a:stretch>
            <a:fillRect/>
          </a:stretch>
        </p:blipFill>
        <p:spPr>
          <a:xfrm rot="438535">
            <a:off x="9071976" y="1630626"/>
            <a:ext cx="2614337" cy="3409785"/>
          </a:xfrm>
          <a:prstGeom prst="rect">
            <a:avLst/>
          </a:prstGeom>
          <a:ln>
            <a:noFill/>
          </a:ln>
          <a:effectLst>
            <a:outerShdw blurRad="190500" algn="tl" rotWithShape="0">
              <a:srgbClr val="000000">
                <a:alpha val="70000"/>
              </a:srgbClr>
            </a:outerShdw>
          </a:effectLst>
        </p:spPr>
      </p:pic>
      <p:sp>
        <p:nvSpPr>
          <p:cNvPr id="8" name="textruta 7">
            <a:extLst>
              <a:ext uri="{FF2B5EF4-FFF2-40B4-BE49-F238E27FC236}">
                <a16:creationId xmlns:a16="http://schemas.microsoft.com/office/drawing/2014/main" id="{3E17F429-9F6C-4D87-92F3-9F6826455C10}"/>
              </a:ext>
            </a:extLst>
          </p:cNvPr>
          <p:cNvSpPr txBox="1"/>
          <p:nvPr/>
        </p:nvSpPr>
        <p:spPr>
          <a:xfrm>
            <a:off x="145772" y="1063329"/>
            <a:ext cx="8719930" cy="4062651"/>
          </a:xfrm>
          <a:prstGeom prst="rect">
            <a:avLst/>
          </a:prstGeom>
          <a:noFill/>
        </p:spPr>
        <p:txBody>
          <a:bodyPr wrap="square" rtlCol="0">
            <a:spAutoFit/>
          </a:bodyPr>
          <a:lstStyle/>
          <a:p>
            <a:r>
              <a:rPr lang="sv-SE" sz="2000" b="1" dirty="0">
                <a:solidFill>
                  <a:schemeClr val="accent1">
                    <a:lumMod val="50000"/>
                  </a:schemeClr>
                </a:solidFill>
              </a:rPr>
              <a:t>Vem ska genomföra?</a:t>
            </a:r>
          </a:p>
          <a:p>
            <a:pPr marL="285750" indent="-285750">
              <a:buFont typeface="Arial" panose="020B0604020202020204" pitchFamily="34" charset="0"/>
              <a:buChar char="•"/>
            </a:pPr>
            <a:r>
              <a:rPr lang="sv-SE" sz="2000" dirty="0">
                <a:solidFill>
                  <a:schemeClr val="accent1">
                    <a:lumMod val="50000"/>
                  </a:schemeClr>
                </a:solidFill>
              </a:rPr>
              <a:t>Alla som vill</a:t>
            </a:r>
          </a:p>
          <a:p>
            <a:pPr marL="285750" indent="-285750">
              <a:buFont typeface="Arial" panose="020B0604020202020204" pitchFamily="34" charset="0"/>
              <a:buChar char="•"/>
            </a:pPr>
            <a:r>
              <a:rPr lang="sv-SE" sz="2000" dirty="0">
                <a:solidFill>
                  <a:schemeClr val="accent1">
                    <a:lumMod val="50000"/>
                  </a:schemeClr>
                </a:solidFill>
              </a:rPr>
              <a:t>Håll Nollans samordnar ca 10 olika bygg- och anläggningsprojekt. </a:t>
            </a:r>
          </a:p>
          <a:p>
            <a:pPr marL="285750" indent="-285750">
              <a:buFont typeface="Arial" panose="020B0604020202020204" pitchFamily="34" charset="0"/>
              <a:buChar char="•"/>
            </a:pPr>
            <a:r>
              <a:rPr lang="sv-SE" sz="2000" dirty="0">
                <a:solidFill>
                  <a:schemeClr val="accent1">
                    <a:lumMod val="50000"/>
                  </a:schemeClr>
                </a:solidFill>
              </a:rPr>
              <a:t>Målet är att dessa projekt har en så stor spridning bland våra medlemmar som möjligt.</a:t>
            </a:r>
          </a:p>
          <a:p>
            <a:pPr marL="285750" indent="-285750">
              <a:buFont typeface="Arial" panose="020B0604020202020204" pitchFamily="34" charset="0"/>
              <a:buChar char="•"/>
            </a:pPr>
            <a:endParaRPr lang="sv-SE" sz="2000" dirty="0">
              <a:solidFill>
                <a:schemeClr val="accent1">
                  <a:lumMod val="50000"/>
                </a:schemeClr>
              </a:solidFill>
            </a:endParaRPr>
          </a:p>
          <a:p>
            <a:endParaRPr lang="sv-SE" sz="2000" dirty="0">
              <a:solidFill>
                <a:schemeClr val="accent1">
                  <a:lumMod val="50000"/>
                </a:schemeClr>
              </a:solidFill>
            </a:endParaRPr>
          </a:p>
          <a:p>
            <a:r>
              <a:rPr lang="sv-SE" sz="2000" b="1" dirty="0">
                <a:solidFill>
                  <a:schemeClr val="accent1">
                    <a:lumMod val="50000"/>
                  </a:schemeClr>
                </a:solidFill>
              </a:rPr>
              <a:t>När finns material tillgängligt?</a:t>
            </a:r>
          </a:p>
          <a:p>
            <a:pPr marL="285750" indent="-285750">
              <a:buFont typeface="Arial" panose="020B0604020202020204" pitchFamily="34" charset="0"/>
              <a:buChar char="•"/>
            </a:pPr>
            <a:r>
              <a:rPr lang="sv-SE" sz="2000" dirty="0">
                <a:solidFill>
                  <a:schemeClr val="accent1">
                    <a:lumMod val="50000"/>
                  </a:schemeClr>
                </a:solidFill>
              </a:rPr>
              <a:t>Finns på plats</a:t>
            </a:r>
          </a:p>
          <a:p>
            <a:pPr marL="285750" indent="-285750">
              <a:buFont typeface="Arial" panose="020B0604020202020204" pitchFamily="34" charset="0"/>
              <a:buChar char="•"/>
            </a:pPr>
            <a:r>
              <a:rPr lang="sv-SE" sz="2000" dirty="0">
                <a:solidFill>
                  <a:schemeClr val="accent1">
                    <a:lumMod val="50000"/>
                  </a:schemeClr>
                </a:solidFill>
              </a:rPr>
              <a:t>Kommer inom kort</a:t>
            </a:r>
          </a:p>
          <a:p>
            <a:pPr marL="285750" indent="-285750">
              <a:buFont typeface="Arial" panose="020B0604020202020204" pitchFamily="34" charset="0"/>
              <a:buChar char="•"/>
            </a:pPr>
            <a:r>
              <a:rPr lang="sv-SE" sz="2000" dirty="0">
                <a:solidFill>
                  <a:schemeClr val="accent1">
                    <a:lumMod val="50000"/>
                  </a:schemeClr>
                </a:solidFill>
              </a:rPr>
              <a:t>Stora delar av stödmaterialet finns tillgängligt, men uppdateras kontinuerligt. Filmen och feedbackövningarna publiceras 4 september.</a:t>
            </a:r>
          </a:p>
          <a:p>
            <a:endParaRPr lang="sv-SE" dirty="0">
              <a:solidFill>
                <a:schemeClr val="accent1">
                  <a:lumMod val="50000"/>
                </a:schemeClr>
              </a:solidFill>
            </a:endParaRPr>
          </a:p>
        </p:txBody>
      </p:sp>
    </p:spTree>
    <p:extLst>
      <p:ext uri="{BB962C8B-B14F-4D97-AF65-F5344CB8AC3E}">
        <p14:creationId xmlns:p14="http://schemas.microsoft.com/office/powerpoint/2010/main" val="189737658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E88C15-AACF-4211-870F-D7708E5025CD}"/>
              </a:ext>
            </a:extLst>
          </p:cNvPr>
          <p:cNvSpPr>
            <a:spLocks noGrp="1"/>
          </p:cNvSpPr>
          <p:nvPr>
            <p:ph type="title"/>
          </p:nvPr>
        </p:nvSpPr>
        <p:spPr/>
        <p:txBody>
          <a:bodyPr/>
          <a:lstStyle/>
          <a:p>
            <a:r>
              <a:rPr lang="sv-SE" dirty="0">
                <a:latin typeface="Dosis" pitchFamily="2" charset="0"/>
              </a:rPr>
              <a:t>Tillsammans krokar vi arm för att nå säkrare arbetsplatser</a:t>
            </a:r>
          </a:p>
        </p:txBody>
      </p:sp>
      <p:sp>
        <p:nvSpPr>
          <p:cNvPr id="8" name="textruta 7">
            <a:extLst>
              <a:ext uri="{FF2B5EF4-FFF2-40B4-BE49-F238E27FC236}">
                <a16:creationId xmlns:a16="http://schemas.microsoft.com/office/drawing/2014/main" id="{3E17F429-9F6C-4D87-92F3-9F6826455C10}"/>
              </a:ext>
            </a:extLst>
          </p:cNvPr>
          <p:cNvSpPr txBox="1"/>
          <p:nvPr/>
        </p:nvSpPr>
        <p:spPr>
          <a:xfrm>
            <a:off x="269634" y="1294082"/>
            <a:ext cx="8113325" cy="4031873"/>
          </a:xfrm>
          <a:prstGeom prst="rect">
            <a:avLst/>
          </a:prstGeom>
          <a:noFill/>
        </p:spPr>
        <p:txBody>
          <a:bodyPr wrap="square" rtlCol="0">
            <a:spAutoFit/>
          </a:bodyPr>
          <a:lstStyle/>
          <a:p>
            <a:r>
              <a:rPr lang="sv-SE" sz="2000" b="1" dirty="0">
                <a:solidFill>
                  <a:schemeClr val="accent1">
                    <a:lumMod val="50000"/>
                  </a:schemeClr>
                </a:solidFill>
              </a:rPr>
              <a:t>Hur går det till?</a:t>
            </a:r>
          </a:p>
          <a:p>
            <a:pPr marL="285750" indent="-285750">
              <a:buFont typeface="Arial" panose="020B0604020202020204" pitchFamily="34" charset="0"/>
              <a:buChar char="•"/>
            </a:pPr>
            <a:r>
              <a:rPr lang="sv-SE" sz="2000" dirty="0">
                <a:solidFill>
                  <a:schemeClr val="accent1">
                    <a:lumMod val="50000"/>
                  </a:schemeClr>
                </a:solidFill>
              </a:rPr>
              <a:t>Under ca 15- 20 minuter genomförs produktionsstopp där alla samlas för Håll Nollans </a:t>
            </a:r>
            <a:r>
              <a:rPr lang="sv-SE" sz="2000" dirty="0" err="1">
                <a:solidFill>
                  <a:schemeClr val="accent1">
                    <a:lumMod val="50000"/>
                  </a:schemeClr>
                </a:solidFill>
              </a:rPr>
              <a:t>säkerhetspush</a:t>
            </a:r>
            <a:endParaRPr lang="sv-SE" sz="2000" dirty="0">
              <a:solidFill>
                <a:schemeClr val="accent1">
                  <a:lumMod val="50000"/>
                </a:schemeClr>
              </a:solidFill>
            </a:endParaRPr>
          </a:p>
          <a:p>
            <a:endParaRPr lang="sv-SE" sz="2000" dirty="0">
              <a:solidFill>
                <a:schemeClr val="accent1">
                  <a:lumMod val="50000"/>
                </a:schemeClr>
              </a:solidFill>
            </a:endParaRPr>
          </a:p>
          <a:p>
            <a:pPr marL="742950" lvl="1" indent="-285750">
              <a:buFont typeface="Wingdings" panose="05000000000000000000" pitchFamily="2" charset="2"/>
              <a:buChar char="Ø"/>
            </a:pPr>
            <a:r>
              <a:rPr lang="sv-SE" sz="2000" dirty="0">
                <a:solidFill>
                  <a:schemeClr val="accent1">
                    <a:lumMod val="50000"/>
                  </a:schemeClr>
                </a:solidFill>
              </a:rPr>
              <a:t>Värden hälsar välkommen (oftast en byggherre)</a:t>
            </a:r>
          </a:p>
          <a:p>
            <a:pPr marL="742950" lvl="1" indent="-285750">
              <a:buFont typeface="Wingdings" panose="05000000000000000000" pitchFamily="2" charset="2"/>
              <a:buChar char="Ø"/>
            </a:pPr>
            <a:r>
              <a:rPr lang="sv-SE" sz="2000" dirty="0">
                <a:solidFill>
                  <a:schemeClr val="accent1">
                    <a:lumMod val="50000"/>
                  </a:schemeClr>
                </a:solidFill>
              </a:rPr>
              <a:t>Film visas</a:t>
            </a:r>
          </a:p>
          <a:p>
            <a:pPr marL="742950" lvl="1" indent="-285750">
              <a:buFont typeface="Wingdings" panose="05000000000000000000" pitchFamily="2" charset="2"/>
              <a:buChar char="Ø"/>
            </a:pPr>
            <a:r>
              <a:rPr lang="sv-SE" sz="2000" dirty="0">
                <a:solidFill>
                  <a:schemeClr val="accent1">
                    <a:lumMod val="50000"/>
                  </a:schemeClr>
                </a:solidFill>
              </a:rPr>
              <a:t>Byggherren och några av dennes samarbetspartners (</a:t>
            </a:r>
            <a:r>
              <a:rPr lang="sv-SE" sz="2000" dirty="0" err="1">
                <a:solidFill>
                  <a:schemeClr val="accent1">
                    <a:lumMod val="50000"/>
                  </a:schemeClr>
                </a:solidFill>
              </a:rPr>
              <a:t>t.ex</a:t>
            </a:r>
            <a:r>
              <a:rPr lang="sv-SE" sz="2000" dirty="0">
                <a:solidFill>
                  <a:schemeClr val="accent1">
                    <a:lumMod val="50000"/>
                  </a:schemeClr>
                </a:solidFill>
              </a:rPr>
              <a:t> entreprenör, underentreprenör och leverantör) säger några ord med fokus på ”Tillsammans”</a:t>
            </a:r>
          </a:p>
          <a:p>
            <a:pPr marL="742950" lvl="1" indent="-285750">
              <a:buFont typeface="Wingdings" panose="05000000000000000000" pitchFamily="2" charset="2"/>
              <a:buChar char="Ø"/>
            </a:pPr>
            <a:r>
              <a:rPr lang="sv-SE" sz="2000" dirty="0">
                <a:solidFill>
                  <a:schemeClr val="accent1">
                    <a:lumMod val="50000"/>
                  </a:schemeClr>
                </a:solidFill>
              </a:rPr>
              <a:t>Motiverande övning: alla ger någon en positiv återkoppling</a:t>
            </a:r>
          </a:p>
          <a:p>
            <a:pPr marL="742950" lvl="1" indent="-285750">
              <a:buFont typeface="Wingdings" panose="05000000000000000000" pitchFamily="2" charset="2"/>
              <a:buChar char="Ø"/>
            </a:pPr>
            <a:r>
              <a:rPr lang="sv-SE" sz="2000" dirty="0">
                <a:solidFill>
                  <a:schemeClr val="accent1">
                    <a:lumMod val="50000"/>
                  </a:schemeClr>
                </a:solidFill>
              </a:rPr>
              <a:t>Avslutande ord</a:t>
            </a:r>
          </a:p>
          <a:p>
            <a:pPr marL="742950" lvl="1" indent="-285750">
              <a:buFont typeface="Wingdings" panose="05000000000000000000" pitchFamily="2" charset="2"/>
              <a:buChar char="Ø"/>
            </a:pPr>
            <a:r>
              <a:rPr lang="sv-SE" sz="2000" dirty="0">
                <a:solidFill>
                  <a:schemeClr val="accent1">
                    <a:lumMod val="50000"/>
                  </a:schemeClr>
                </a:solidFill>
              </a:rPr>
              <a:t>Gemensam fika (valfritt)</a:t>
            </a:r>
          </a:p>
          <a:p>
            <a:endParaRPr lang="sv-SE" dirty="0">
              <a:solidFill>
                <a:schemeClr val="accent1">
                  <a:lumMod val="50000"/>
                </a:schemeClr>
              </a:solidFill>
            </a:endParaRPr>
          </a:p>
        </p:txBody>
      </p:sp>
      <p:pic>
        <p:nvPicPr>
          <p:cNvPr id="12" name="Platshållare för innehåll 4">
            <a:extLst>
              <a:ext uri="{FF2B5EF4-FFF2-40B4-BE49-F238E27FC236}">
                <a16:creationId xmlns:a16="http://schemas.microsoft.com/office/drawing/2014/main" id="{30A8B095-E8C2-412A-B017-3147341FE421}"/>
              </a:ext>
            </a:extLst>
          </p:cNvPr>
          <p:cNvPicPr>
            <a:picLocks noGrp="1" noChangeAspect="1"/>
          </p:cNvPicPr>
          <p:nvPr>
            <p:ph idx="1"/>
          </p:nvPr>
        </p:nvPicPr>
        <p:blipFill>
          <a:blip r:embed="rId3"/>
          <a:stretch>
            <a:fillRect/>
          </a:stretch>
        </p:blipFill>
        <p:spPr>
          <a:xfrm rot="438535">
            <a:off x="9071976" y="1630626"/>
            <a:ext cx="2614337" cy="34097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0319227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2"/>
          <p:cNvSpPr txBox="1"/>
          <p:nvPr/>
        </p:nvSpPr>
        <p:spPr>
          <a:xfrm>
            <a:off x="1287157" y="206396"/>
            <a:ext cx="90962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14" name="Rectangle 13"/>
          <p:cNvSpPr/>
          <p:nvPr/>
        </p:nvSpPr>
        <p:spPr>
          <a:xfrm>
            <a:off x="491086" y="675234"/>
            <a:ext cx="43875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447783" y="126335"/>
            <a:ext cx="508114" cy="547200"/>
          </a:xfrm>
          <a:prstGeom prst="rect">
            <a:avLst/>
          </a:prstGeom>
        </p:spPr>
      </p:pic>
      <p:sp>
        <p:nvSpPr>
          <p:cNvPr id="21" name="textruta 2">
            <a:extLst>
              <a:ext uri="{FF2B5EF4-FFF2-40B4-BE49-F238E27FC236}">
                <a16:creationId xmlns:a16="http://schemas.microsoft.com/office/drawing/2014/main" id="{898F5272-685D-44FA-98FF-1DC4B1D93A5C}"/>
              </a:ext>
            </a:extLst>
          </p:cNvPr>
          <p:cNvSpPr txBox="1"/>
          <p:nvPr/>
        </p:nvSpPr>
        <p:spPr>
          <a:xfrm>
            <a:off x="352316" y="126335"/>
            <a:ext cx="904800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01B0F0"/>
                </a:solidFill>
                <a:effectLst/>
                <a:uLnTx/>
                <a:uFillTx/>
                <a:latin typeface="Dosis" pitchFamily="2" charset="0"/>
                <a:ea typeface="Arial" charset="0"/>
                <a:cs typeface="Arial" charset="0"/>
              </a:rPr>
              <a:t>Stödmaterial att hämta på Håll Nollans webbplats </a:t>
            </a:r>
          </a:p>
        </p:txBody>
      </p:sp>
      <p:graphicFrame>
        <p:nvGraphicFramePr>
          <p:cNvPr id="2" name="Diagram 1">
            <a:extLst>
              <a:ext uri="{FF2B5EF4-FFF2-40B4-BE49-F238E27FC236}">
                <a16:creationId xmlns:a16="http://schemas.microsoft.com/office/drawing/2014/main" id="{D15C2DC0-A194-4C9F-B149-968D749049A3}"/>
              </a:ext>
            </a:extLst>
          </p:cNvPr>
          <p:cNvGraphicFramePr/>
          <p:nvPr>
            <p:extLst>
              <p:ext uri="{D42A27DB-BD31-4B8C-83A1-F6EECF244321}">
                <p14:modId xmlns:p14="http://schemas.microsoft.com/office/powerpoint/2010/main" val="115879377"/>
              </p:ext>
            </p:extLst>
          </p:nvPr>
        </p:nvGraphicFramePr>
        <p:xfrm>
          <a:off x="1388108" y="874457"/>
          <a:ext cx="941578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ruta 2">
            <a:extLst>
              <a:ext uri="{FF2B5EF4-FFF2-40B4-BE49-F238E27FC236}">
                <a16:creationId xmlns:a16="http://schemas.microsoft.com/office/drawing/2014/main" id="{B5121097-E60A-44C5-9612-07445C034A25}"/>
              </a:ext>
            </a:extLst>
          </p:cNvPr>
          <p:cNvSpPr txBox="1"/>
          <p:nvPr/>
        </p:nvSpPr>
        <p:spPr>
          <a:xfrm>
            <a:off x="6515100" y="4038600"/>
            <a:ext cx="417830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Film och </a:t>
            </a:r>
            <a:r>
              <a:rPr kumimoji="0" lang="sv-SE" sz="1600" b="0" i="0" u="none" strike="noStrike" kern="1200" cap="none" spc="0" normalizeH="0" baseline="0" noProof="0" dirty="0" err="1">
                <a:ln>
                  <a:noFill/>
                </a:ln>
                <a:solidFill>
                  <a:prstClr val="white"/>
                </a:solidFill>
                <a:effectLst/>
                <a:uLnTx/>
                <a:uFillTx/>
                <a:latin typeface="Calibri" panose="020F0502020204030204"/>
                <a:ea typeface="+mn-ea"/>
                <a:cs typeface="+mn-cs"/>
              </a:rPr>
              <a:t>ljudslinga</a:t>
            </a: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sv-SE" sz="1600" b="0" i="0" u="none" strike="noStrike" kern="1200" cap="none" spc="0" normalizeH="0" baseline="0" noProof="0" dirty="0">
                <a:ln>
                  <a:noFill/>
                </a:ln>
                <a:solidFill>
                  <a:srgbClr val="FF0000"/>
                </a:solidFill>
                <a:effectLst/>
                <a:uLnTx/>
                <a:uFillTx/>
                <a:latin typeface="Calibri" panose="020F0502020204030204"/>
                <a:ea typeface="+mn-ea"/>
                <a:cs typeface="+mn-cs"/>
              </a:rPr>
              <a:t>(4 sep</a:t>
            </a: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Instruktion och material för feedbackövning </a:t>
            </a:r>
            <a:r>
              <a:rPr kumimoji="0" lang="sv-SE" sz="1600" b="0" i="0" u="none" strike="noStrike" kern="1200" cap="none" spc="0" normalizeH="0" baseline="0" noProof="0" dirty="0">
                <a:ln>
                  <a:noFill/>
                </a:ln>
                <a:solidFill>
                  <a:srgbClr val="FF0000"/>
                </a:solidFill>
                <a:effectLst/>
                <a:uLnTx/>
                <a:uFillTx/>
                <a:latin typeface="Calibri" panose="020F0502020204030204"/>
                <a:ea typeface="+mn-ea"/>
                <a:cs typeface="+mn-cs"/>
              </a:rPr>
              <a:t>inom kort</a:t>
            </a:r>
            <a:endPar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ruta 7">
            <a:extLst>
              <a:ext uri="{FF2B5EF4-FFF2-40B4-BE49-F238E27FC236}">
                <a16:creationId xmlns:a16="http://schemas.microsoft.com/office/drawing/2014/main" id="{D919878A-E3CF-4A0E-89D9-A4B4EB81DB78}"/>
              </a:ext>
            </a:extLst>
          </p:cNvPr>
          <p:cNvSpPr txBox="1"/>
          <p:nvPr/>
        </p:nvSpPr>
        <p:spPr>
          <a:xfrm>
            <a:off x="6205064" y="5474827"/>
            <a:ext cx="4178300"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Logga och illustration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232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0C9030-CEDD-4451-8623-79D69F6A63D3}"/>
              </a:ext>
            </a:extLst>
          </p:cNvPr>
          <p:cNvSpPr>
            <a:spLocks noGrp="1"/>
          </p:cNvSpPr>
          <p:nvPr>
            <p:ph type="title"/>
          </p:nvPr>
        </p:nvSpPr>
        <p:spPr/>
        <p:txBody>
          <a:bodyPr/>
          <a:lstStyle/>
          <a:p>
            <a:r>
              <a:rPr lang="sv-SE" dirty="0"/>
              <a:t>Tillsammans krokar vi arm för att nå säkrare arbetsplatser</a:t>
            </a:r>
          </a:p>
        </p:txBody>
      </p:sp>
      <p:sp>
        <p:nvSpPr>
          <p:cNvPr id="6" name="Pratbubbla: oval 5">
            <a:extLst>
              <a:ext uri="{FF2B5EF4-FFF2-40B4-BE49-F238E27FC236}">
                <a16:creationId xmlns:a16="http://schemas.microsoft.com/office/drawing/2014/main" id="{4D6544D1-2C0D-48C0-9ACC-4DF4520BCE8D}"/>
              </a:ext>
            </a:extLst>
          </p:cNvPr>
          <p:cNvSpPr/>
          <p:nvPr/>
        </p:nvSpPr>
        <p:spPr>
          <a:xfrm>
            <a:off x="116685" y="938735"/>
            <a:ext cx="3305458" cy="1166791"/>
          </a:xfrm>
          <a:prstGeom prst="wedgeEllipseCallout">
            <a:avLst>
              <a:gd name="adj1" fmla="val 92616"/>
              <a:gd name="adj2" fmla="val -24428"/>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i="1" dirty="0"/>
              <a:t>Mer info finns på: www.hallnollan.se</a:t>
            </a:r>
          </a:p>
        </p:txBody>
      </p:sp>
      <p:sp>
        <p:nvSpPr>
          <p:cNvPr id="8" name="textruta 7">
            <a:extLst>
              <a:ext uri="{FF2B5EF4-FFF2-40B4-BE49-F238E27FC236}">
                <a16:creationId xmlns:a16="http://schemas.microsoft.com/office/drawing/2014/main" id="{60D45512-9C5F-48EF-B53E-15FBE836CD2C}"/>
              </a:ext>
            </a:extLst>
          </p:cNvPr>
          <p:cNvSpPr txBox="1"/>
          <p:nvPr/>
        </p:nvSpPr>
        <p:spPr>
          <a:xfrm>
            <a:off x="3922295" y="1732547"/>
            <a:ext cx="7387389" cy="4154984"/>
          </a:xfrm>
          <a:prstGeom prst="rect">
            <a:avLst/>
          </a:prstGeom>
          <a:noFill/>
        </p:spPr>
        <p:txBody>
          <a:bodyPr wrap="square" rtlCol="0">
            <a:spAutoFit/>
          </a:bodyPr>
          <a:lstStyle/>
          <a:p>
            <a:r>
              <a:rPr lang="sv-SE" sz="2400" b="1" dirty="0">
                <a:solidFill>
                  <a:schemeClr val="bg2">
                    <a:lumMod val="10000"/>
                  </a:schemeClr>
                </a:solidFill>
                <a:latin typeface="Dosis" pitchFamily="2" charset="0"/>
              </a:rPr>
              <a:t>Kommande riktade infomöten:</a:t>
            </a:r>
          </a:p>
          <a:p>
            <a:endParaRPr lang="sv-SE" sz="2400" b="1" dirty="0">
              <a:solidFill>
                <a:schemeClr val="bg2">
                  <a:lumMod val="10000"/>
                </a:schemeClr>
              </a:solidFill>
              <a:latin typeface="Dosis" pitchFamily="2" charset="0"/>
            </a:endParaRPr>
          </a:p>
          <a:p>
            <a:pPr marL="342900" indent="-342900">
              <a:buFont typeface="Arial" panose="020B0604020202020204" pitchFamily="34" charset="0"/>
              <a:buChar char="•"/>
            </a:pPr>
            <a:r>
              <a:rPr lang="sv-SE" sz="2400" b="1" dirty="0">
                <a:solidFill>
                  <a:schemeClr val="bg2">
                    <a:lumMod val="10000"/>
                  </a:schemeClr>
                </a:solidFill>
                <a:latin typeface="Dosis" pitchFamily="2" charset="0"/>
              </a:rPr>
              <a:t>Projekt som planerar genomföra</a:t>
            </a:r>
          </a:p>
          <a:p>
            <a:pPr marL="800100" lvl="1" indent="-342900">
              <a:buFont typeface="Arial" panose="020B0604020202020204" pitchFamily="34" charset="0"/>
              <a:buChar char="•"/>
            </a:pPr>
            <a:r>
              <a:rPr lang="sv-SE" sz="2400" dirty="0">
                <a:solidFill>
                  <a:schemeClr val="bg2">
                    <a:lumMod val="10000"/>
                  </a:schemeClr>
                </a:solidFill>
                <a:latin typeface="Dosis" pitchFamily="2" charset="0"/>
              </a:rPr>
              <a:t>18 aug</a:t>
            </a:r>
          </a:p>
          <a:p>
            <a:pPr marL="800100" lvl="1" indent="-342900">
              <a:buFont typeface="Arial" panose="020B0604020202020204" pitchFamily="34" charset="0"/>
              <a:buChar char="•"/>
            </a:pPr>
            <a:r>
              <a:rPr lang="sv-SE" sz="2400" dirty="0">
                <a:solidFill>
                  <a:schemeClr val="bg2">
                    <a:lumMod val="10000"/>
                  </a:schemeClr>
                </a:solidFill>
                <a:latin typeface="Dosis" pitchFamily="2" charset="0"/>
              </a:rPr>
              <a:t>20 aug</a:t>
            </a:r>
          </a:p>
          <a:p>
            <a:pPr marL="800100" lvl="1" indent="-342900">
              <a:buFont typeface="Arial" panose="020B0604020202020204" pitchFamily="34" charset="0"/>
              <a:buChar char="•"/>
            </a:pPr>
            <a:r>
              <a:rPr lang="sv-SE" sz="2400" dirty="0">
                <a:solidFill>
                  <a:schemeClr val="bg2">
                    <a:lumMod val="10000"/>
                  </a:schemeClr>
                </a:solidFill>
                <a:latin typeface="Dosis" pitchFamily="2" charset="0"/>
              </a:rPr>
              <a:t>27 aug</a:t>
            </a:r>
          </a:p>
          <a:p>
            <a:pPr marL="800100" lvl="1" indent="-342900">
              <a:buFont typeface="Arial" panose="020B0604020202020204" pitchFamily="34" charset="0"/>
              <a:buChar char="•"/>
            </a:pPr>
            <a:r>
              <a:rPr lang="sv-SE" sz="2400" dirty="0">
                <a:solidFill>
                  <a:schemeClr val="bg2">
                    <a:lumMod val="10000"/>
                  </a:schemeClr>
                </a:solidFill>
                <a:latin typeface="Dosis" pitchFamily="2" charset="0"/>
              </a:rPr>
              <a:t>1 sep</a:t>
            </a:r>
          </a:p>
          <a:p>
            <a:pPr marL="342900" indent="-342900">
              <a:buFont typeface="Arial" panose="020B0604020202020204" pitchFamily="34" charset="0"/>
              <a:buChar char="•"/>
            </a:pPr>
            <a:endParaRPr lang="sv-SE" sz="2400" b="1" dirty="0">
              <a:solidFill>
                <a:schemeClr val="bg2">
                  <a:lumMod val="10000"/>
                </a:schemeClr>
              </a:solidFill>
              <a:latin typeface="Dosis" pitchFamily="2" charset="0"/>
            </a:endParaRPr>
          </a:p>
          <a:p>
            <a:pPr marL="342900" indent="-342900">
              <a:buFont typeface="Arial" panose="020B0604020202020204" pitchFamily="34" charset="0"/>
              <a:buChar char="•"/>
            </a:pPr>
            <a:r>
              <a:rPr lang="sv-SE" sz="2400" b="1" dirty="0">
                <a:solidFill>
                  <a:schemeClr val="bg2">
                    <a:lumMod val="10000"/>
                  </a:schemeClr>
                </a:solidFill>
                <a:latin typeface="Dosis" pitchFamily="2" charset="0"/>
              </a:rPr>
              <a:t>Kommunikatörer</a:t>
            </a:r>
          </a:p>
          <a:p>
            <a:pPr marL="800100" lvl="1" indent="-342900">
              <a:buFont typeface="Arial" panose="020B0604020202020204" pitchFamily="34" charset="0"/>
              <a:buChar char="•"/>
            </a:pPr>
            <a:r>
              <a:rPr lang="sv-SE" sz="2400" dirty="0">
                <a:solidFill>
                  <a:schemeClr val="bg2">
                    <a:lumMod val="10000"/>
                  </a:schemeClr>
                </a:solidFill>
                <a:latin typeface="Dosis" pitchFamily="2" charset="0"/>
              </a:rPr>
              <a:t>19 aug</a:t>
            </a:r>
          </a:p>
          <a:p>
            <a:endParaRPr lang="sv-SE" sz="2400" b="1" dirty="0">
              <a:solidFill>
                <a:schemeClr val="bg2">
                  <a:lumMod val="10000"/>
                </a:schemeClr>
              </a:solidFill>
              <a:latin typeface="Dosis" pitchFamily="2" charset="0"/>
            </a:endParaRPr>
          </a:p>
        </p:txBody>
      </p:sp>
    </p:spTree>
    <p:extLst>
      <p:ext uri="{BB962C8B-B14F-4D97-AF65-F5344CB8AC3E}">
        <p14:creationId xmlns:p14="http://schemas.microsoft.com/office/powerpoint/2010/main" val="153023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AB2E9A0-BFA7-4C38-82D2-590D0F2781DD}"/>
              </a:ext>
            </a:extLst>
          </p:cNvPr>
          <p:cNvSpPr>
            <a:spLocks noGrp="1"/>
          </p:cNvSpPr>
          <p:nvPr>
            <p:ph type="title"/>
          </p:nvPr>
        </p:nvSpPr>
        <p:spPr/>
        <p:txBody>
          <a:bodyPr>
            <a:normAutofit/>
          </a:bodyPr>
          <a:lstStyle/>
          <a:p>
            <a:r>
              <a:rPr lang="sv-SE" dirty="0">
                <a:latin typeface="Dosis" pitchFamily="2" charset="0"/>
              </a:rPr>
              <a:t>Följande aktiviteter är senarelagda </a:t>
            </a:r>
            <a:r>
              <a:rPr lang="sv-SE" dirty="0" err="1">
                <a:latin typeface="Dosis" pitchFamily="2" charset="0"/>
              </a:rPr>
              <a:t>pga</a:t>
            </a:r>
            <a:r>
              <a:rPr lang="sv-SE" dirty="0">
                <a:latin typeface="Dosis" pitchFamily="2" charset="0"/>
              </a:rPr>
              <a:t> Covid-19</a:t>
            </a:r>
          </a:p>
        </p:txBody>
      </p:sp>
      <p:sp>
        <p:nvSpPr>
          <p:cNvPr id="6" name="textruta 5">
            <a:extLst>
              <a:ext uri="{FF2B5EF4-FFF2-40B4-BE49-F238E27FC236}">
                <a16:creationId xmlns:a16="http://schemas.microsoft.com/office/drawing/2014/main" id="{625C7848-98AA-422A-8CAB-316BC665A258}"/>
              </a:ext>
            </a:extLst>
          </p:cNvPr>
          <p:cNvSpPr txBox="1"/>
          <p:nvPr/>
        </p:nvSpPr>
        <p:spPr>
          <a:xfrm>
            <a:off x="391157" y="1315563"/>
            <a:ext cx="1142385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Nätverksträffen i Sthlm 12 maj blir </a:t>
            </a:r>
            <a:r>
              <a:rPr kumimoji="0" lang="sv-SE" sz="24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26 aug, 8.30- 12.00 </a:t>
            </a:r>
            <a:r>
              <a:rPr kumimoji="0" lang="sv-SE" sz="240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(max 20 platser)</a:t>
            </a:r>
            <a:endParaRPr kumimoji="0" lang="sv-SE" sz="24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342900" indent="-342900">
              <a:buFont typeface="Arial" panose="020B0604020202020204" pitchFamily="34" charset="0"/>
              <a:buChar char="•"/>
            </a:pPr>
            <a:r>
              <a:rPr kumimoji="0" lang="sv-SE" sz="2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Nätverksträffen i Malmö 25e maj </a:t>
            </a:r>
            <a:r>
              <a:rPr kumimoji="0" lang="sv-SE" sz="24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12 oktober, 13.00-16.30</a:t>
            </a:r>
          </a:p>
          <a:p>
            <a:pPr marL="342900" indent="-342900">
              <a:buFont typeface="Arial" panose="020B0604020202020204" pitchFamily="34" charset="0"/>
              <a:buChar char="•"/>
            </a:pPr>
            <a:endParaRPr lang="sv-SE" sz="2400" b="1" dirty="0">
              <a:solidFill>
                <a:srgbClr val="E7E6E6">
                  <a:lumMod val="10000"/>
                </a:srgbClr>
              </a:solidFill>
              <a:latin typeface="Arial" panose="020B0604020202020204"/>
            </a:endParaRPr>
          </a:p>
          <a:p>
            <a:r>
              <a:rPr kumimoji="0" lang="sv-SE" sz="24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Chefsaktivitet:</a:t>
            </a:r>
          </a:p>
          <a:p>
            <a:pPr marL="342900" indent="-342900">
              <a:buFont typeface="Arial" panose="020B0604020202020204" pitchFamily="34" charset="0"/>
              <a:buChar char="•"/>
            </a:pPr>
            <a:r>
              <a:rPr lang="sv-SE" sz="2400" dirty="0">
                <a:solidFill>
                  <a:srgbClr val="E7E6E6">
                    <a:lumMod val="10000"/>
                  </a:srgbClr>
                </a:solidFill>
              </a:rPr>
              <a:t>Färdplaneworkshopen blir </a:t>
            </a:r>
            <a:r>
              <a:rPr lang="sv-SE" sz="2400" b="1" dirty="0">
                <a:solidFill>
                  <a:srgbClr val="E7E6E6">
                    <a:lumMod val="10000"/>
                  </a:srgbClr>
                </a:solidFill>
              </a:rPr>
              <a:t>5 oktober, </a:t>
            </a:r>
            <a:r>
              <a:rPr lang="sv-SE" sz="2400" b="1" dirty="0" err="1">
                <a:solidFill>
                  <a:srgbClr val="E7E6E6">
                    <a:lumMod val="10000"/>
                  </a:srgbClr>
                </a:solidFill>
              </a:rPr>
              <a:t>kl</a:t>
            </a:r>
            <a:r>
              <a:rPr lang="sv-SE" sz="2400" b="1" dirty="0">
                <a:solidFill>
                  <a:srgbClr val="E7E6E6">
                    <a:lumMod val="10000"/>
                  </a:srgbClr>
                </a:solidFill>
              </a:rPr>
              <a:t> 13.00- 16.30</a:t>
            </a:r>
            <a:br>
              <a:rPr lang="sv-SE" sz="2400" b="1" dirty="0">
                <a:solidFill>
                  <a:srgbClr val="E7E6E6">
                    <a:lumMod val="10000"/>
                  </a:srgbClr>
                </a:solidFill>
              </a:rPr>
            </a:br>
            <a:r>
              <a:rPr lang="sv-SE" sz="2400" dirty="0">
                <a:solidFill>
                  <a:srgbClr val="E7E6E6">
                    <a:lumMod val="10000"/>
                  </a:srgbClr>
                </a:solidFill>
              </a:rPr>
              <a:t>(samma dag som årsstämman) </a:t>
            </a:r>
            <a:br>
              <a:rPr lang="sv-SE" sz="2400" b="1" dirty="0">
                <a:solidFill>
                  <a:srgbClr val="E7E6E6">
                    <a:lumMod val="10000"/>
                  </a:srgbClr>
                </a:solidFill>
              </a:rPr>
            </a:br>
            <a:r>
              <a:rPr lang="sv-SE" sz="2400" dirty="0">
                <a:solidFill>
                  <a:srgbClr val="E7E6E6">
                    <a:lumMod val="10000"/>
                  </a:srgbClr>
                </a:solidFill>
              </a:rPr>
              <a:t>Inbjudan mejlades ut i juni till medlemmens chefrepresentant</a:t>
            </a:r>
            <a:endParaRPr lang="sv-SE" sz="2400" b="1" dirty="0">
              <a:solidFill>
                <a:srgbClr val="E7E6E6">
                  <a:lumMod val="10000"/>
                </a:srgbClr>
              </a:solidFill>
            </a:endParaRPr>
          </a:p>
          <a:p>
            <a:pPr marL="342900" indent="-342900">
              <a:buFont typeface="Arial" panose="020B0604020202020204" pitchFamily="34" charset="0"/>
              <a:buChar char="•"/>
            </a:pPr>
            <a:endParaRPr lang="sv-SE" sz="2400" dirty="0">
              <a:solidFill>
                <a:srgbClr val="E7E6E6">
                  <a:lumMod val="10000"/>
                </a:srgbClr>
              </a:solidFill>
            </a:endParaRPr>
          </a:p>
          <a:p>
            <a:pPr marL="342900" indent="-342900">
              <a:buFont typeface="Arial" panose="020B0604020202020204" pitchFamily="34" charset="0"/>
              <a:buChar char="•"/>
            </a:pPr>
            <a:endParaRPr kumimoji="0" lang="sv-SE" sz="24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966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56BCB9-569D-4BB0-AC81-60649BBB838C}"/>
              </a:ext>
            </a:extLst>
          </p:cNvPr>
          <p:cNvSpPr>
            <a:spLocks noGrp="1"/>
          </p:cNvSpPr>
          <p:nvPr>
            <p:ph type="title"/>
          </p:nvPr>
        </p:nvSpPr>
        <p:spPr/>
        <p:txBody>
          <a:bodyPr>
            <a:normAutofit/>
          </a:bodyPr>
          <a:lstStyle/>
          <a:p>
            <a:r>
              <a:rPr lang="sv-SE" dirty="0" err="1">
                <a:latin typeface="Dosis" pitchFamily="2" charset="0"/>
              </a:rPr>
              <a:t>Webinarium</a:t>
            </a:r>
            <a:r>
              <a:rPr lang="sv-SE" dirty="0">
                <a:latin typeface="Dosis" pitchFamily="2" charset="0"/>
              </a:rPr>
              <a:t> 8 sep </a:t>
            </a:r>
          </a:p>
        </p:txBody>
      </p:sp>
      <p:sp>
        <p:nvSpPr>
          <p:cNvPr id="7" name="Platshållare för innehåll 6">
            <a:extLst>
              <a:ext uri="{FF2B5EF4-FFF2-40B4-BE49-F238E27FC236}">
                <a16:creationId xmlns:a16="http://schemas.microsoft.com/office/drawing/2014/main" id="{99FA0355-EB16-4286-A2DC-45563574E4A5}"/>
              </a:ext>
            </a:extLst>
          </p:cNvPr>
          <p:cNvSpPr>
            <a:spLocks noGrp="1"/>
          </p:cNvSpPr>
          <p:nvPr>
            <p:ph idx="1"/>
          </p:nvPr>
        </p:nvSpPr>
        <p:spPr/>
        <p:txBody>
          <a:bodyPr/>
          <a:lstStyle/>
          <a:p>
            <a:endParaRPr lang="sv-SE"/>
          </a:p>
        </p:txBody>
      </p:sp>
      <p:pic>
        <p:nvPicPr>
          <p:cNvPr id="10" name="Bildobjekt 9">
            <a:extLst>
              <a:ext uri="{FF2B5EF4-FFF2-40B4-BE49-F238E27FC236}">
                <a16:creationId xmlns:a16="http://schemas.microsoft.com/office/drawing/2014/main" id="{60974F6A-F720-4259-A5AF-07EAAF21F0FE}"/>
              </a:ext>
            </a:extLst>
          </p:cNvPr>
          <p:cNvPicPr>
            <a:picLocks noChangeAspect="1"/>
          </p:cNvPicPr>
          <p:nvPr/>
        </p:nvPicPr>
        <p:blipFill>
          <a:blip r:embed="rId2"/>
          <a:stretch>
            <a:fillRect/>
          </a:stretch>
        </p:blipFill>
        <p:spPr>
          <a:xfrm>
            <a:off x="269634" y="1073197"/>
            <a:ext cx="6243501" cy="4618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5005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94CC183-2558-4A95-B07E-13A2968C3B65}"/>
              </a:ext>
            </a:extLst>
          </p:cNvPr>
          <p:cNvSpPr>
            <a:spLocks noGrp="1"/>
          </p:cNvSpPr>
          <p:nvPr>
            <p:ph type="title"/>
          </p:nvPr>
        </p:nvSpPr>
        <p:spPr/>
        <p:txBody>
          <a:bodyPr>
            <a:normAutofit/>
          </a:bodyPr>
          <a:lstStyle/>
          <a:p>
            <a:r>
              <a:rPr lang="sv-SE" dirty="0">
                <a:latin typeface="Dosis" pitchFamily="2" charset="0"/>
              </a:rPr>
              <a:t>Frukost för kommunikatörer- tema Håll Nollans ”Kommunikation i oroliga tider”</a:t>
            </a:r>
          </a:p>
        </p:txBody>
      </p:sp>
      <p:sp>
        <p:nvSpPr>
          <p:cNvPr id="5" name="Platshållare för innehåll 4">
            <a:extLst>
              <a:ext uri="{FF2B5EF4-FFF2-40B4-BE49-F238E27FC236}">
                <a16:creationId xmlns:a16="http://schemas.microsoft.com/office/drawing/2014/main" id="{0A6E1030-CD1C-4278-A748-3B6AB26F8593}"/>
              </a:ext>
            </a:extLst>
          </p:cNvPr>
          <p:cNvSpPr>
            <a:spLocks noGrp="1"/>
          </p:cNvSpPr>
          <p:nvPr>
            <p:ph sz="quarter" idx="4"/>
          </p:nvPr>
        </p:nvSpPr>
        <p:spPr>
          <a:xfrm>
            <a:off x="4933950" y="1341457"/>
            <a:ext cx="6345238" cy="4508500"/>
          </a:xfrm>
        </p:spPr>
        <p:txBody>
          <a:bodyPr>
            <a:normAutofit/>
          </a:bodyPr>
          <a:lstStyle/>
          <a:p>
            <a:r>
              <a:rPr lang="sv-SE" sz="2500" b="1" dirty="0">
                <a:latin typeface="Dosis" pitchFamily="2" charset="0"/>
                <a:ea typeface="+mj-ea"/>
                <a:cs typeface="+mj-cs"/>
              </a:rPr>
              <a:t>Frukostträffen i våras- fokus Håll Nollans manifestation (numer </a:t>
            </a:r>
            <a:r>
              <a:rPr lang="sv-SE" sz="2500" b="1" dirty="0" err="1">
                <a:latin typeface="Dosis" pitchFamily="2" charset="0"/>
                <a:ea typeface="+mj-ea"/>
                <a:cs typeface="+mj-cs"/>
              </a:rPr>
              <a:t>säkerhetspush</a:t>
            </a:r>
            <a:r>
              <a:rPr lang="sv-SE" sz="2500" b="1" dirty="0">
                <a:latin typeface="Dosis" pitchFamily="2" charset="0"/>
                <a:ea typeface="+mj-ea"/>
                <a:cs typeface="+mj-cs"/>
              </a:rPr>
              <a:t>)</a:t>
            </a:r>
          </a:p>
          <a:p>
            <a:pPr marL="0" indent="0">
              <a:buNone/>
            </a:pPr>
            <a:r>
              <a:rPr lang="sv-SE" sz="2500" b="1" dirty="0">
                <a:latin typeface="Dosis" pitchFamily="2" charset="0"/>
                <a:ea typeface="+mj-ea"/>
                <a:cs typeface="+mj-cs"/>
              </a:rPr>
              <a:t>Nästa</a:t>
            </a:r>
          </a:p>
          <a:p>
            <a:r>
              <a:rPr lang="sv-SE" sz="2500" b="1" dirty="0">
                <a:latin typeface="Dosis" pitchFamily="2" charset="0"/>
                <a:ea typeface="+mj-ea"/>
                <a:cs typeface="+mj-cs"/>
              </a:rPr>
              <a:t>Frukostträff med tema och workshop</a:t>
            </a:r>
          </a:p>
          <a:p>
            <a:r>
              <a:rPr lang="sv-SE" sz="2500" b="1" dirty="0">
                <a:latin typeface="Dosis" pitchFamily="2" charset="0"/>
                <a:ea typeface="+mj-ea"/>
                <a:cs typeface="+mj-cs"/>
              </a:rPr>
              <a:t>Livesänds på Facebook </a:t>
            </a:r>
          </a:p>
          <a:p>
            <a:r>
              <a:rPr lang="sv-SE" sz="2500" b="1" dirty="0">
                <a:latin typeface="Dosis" pitchFamily="2" charset="0"/>
                <a:ea typeface="+mj-ea"/>
                <a:cs typeface="+mj-cs"/>
              </a:rPr>
              <a:t>Begränsat antal platser – först till kvarn</a:t>
            </a:r>
          </a:p>
          <a:p>
            <a:r>
              <a:rPr lang="sv-SE" sz="2500" b="1" dirty="0">
                <a:latin typeface="Dosis" pitchFamily="2" charset="0"/>
                <a:ea typeface="+mj-ea"/>
                <a:cs typeface="+mj-cs"/>
              </a:rPr>
              <a:t>Anmälan </a:t>
            </a:r>
            <a:r>
              <a:rPr lang="sv-SE" sz="2500" b="1">
                <a:latin typeface="Dosis" pitchFamily="2" charset="0"/>
                <a:ea typeface="+mj-ea"/>
                <a:cs typeface="+mj-cs"/>
              </a:rPr>
              <a:t>via webbplatsen</a:t>
            </a:r>
            <a:endParaRPr lang="sv-SE" sz="2500" b="1" dirty="0">
              <a:latin typeface="Dosis" pitchFamily="2" charset="0"/>
              <a:ea typeface="+mj-ea"/>
              <a:cs typeface="+mj-cs"/>
            </a:endParaRPr>
          </a:p>
          <a:p>
            <a:r>
              <a:rPr lang="sv-SE" sz="2500" b="1" dirty="0">
                <a:latin typeface="Dosis" pitchFamily="2" charset="0"/>
                <a:ea typeface="+mj-ea"/>
                <a:cs typeface="+mj-cs"/>
              </a:rPr>
              <a:t>Plats: Swedish </a:t>
            </a:r>
            <a:r>
              <a:rPr lang="sv-SE" sz="2500" b="1" dirty="0" err="1">
                <a:latin typeface="Dosis" pitchFamily="2" charset="0"/>
                <a:ea typeface="+mj-ea"/>
                <a:cs typeface="+mj-cs"/>
              </a:rPr>
              <a:t>Taste</a:t>
            </a:r>
            <a:r>
              <a:rPr lang="sv-SE" sz="2500" b="1" dirty="0">
                <a:latin typeface="Dosis" pitchFamily="2" charset="0"/>
                <a:ea typeface="+mj-ea"/>
                <a:cs typeface="+mj-cs"/>
              </a:rPr>
              <a:t>, S:t Eriksgatan</a:t>
            </a:r>
          </a:p>
        </p:txBody>
      </p:sp>
      <p:sp>
        <p:nvSpPr>
          <p:cNvPr id="2" name="Pratbubbla: oval 1">
            <a:extLst>
              <a:ext uri="{FF2B5EF4-FFF2-40B4-BE49-F238E27FC236}">
                <a16:creationId xmlns:a16="http://schemas.microsoft.com/office/drawing/2014/main" id="{9F3AEC8D-8484-4BAD-82C6-54C8A72415BC}"/>
              </a:ext>
            </a:extLst>
          </p:cNvPr>
          <p:cNvSpPr/>
          <p:nvPr/>
        </p:nvSpPr>
        <p:spPr>
          <a:xfrm>
            <a:off x="530205" y="1196557"/>
            <a:ext cx="3433424" cy="1687216"/>
          </a:xfrm>
          <a:prstGeom prst="wedgeEllipseCallout">
            <a:avLst>
              <a:gd name="adj1" fmla="val 58390"/>
              <a:gd name="adj2" fmla="val 61591"/>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i="1" dirty="0"/>
              <a:t>Nästa </a:t>
            </a:r>
            <a:br>
              <a:rPr lang="sv-SE" sz="2400" b="1" i="1" dirty="0"/>
            </a:br>
            <a:r>
              <a:rPr lang="sv-SE" sz="2400" b="1" i="1" dirty="0"/>
              <a:t>15 oktober</a:t>
            </a:r>
          </a:p>
        </p:txBody>
      </p:sp>
      <p:pic>
        <p:nvPicPr>
          <p:cNvPr id="7" name="Bildobjekt 6" descr="En bild som visar person, inomhus, står, foto&#10;&#10;Automatiskt genererad beskrivning">
            <a:extLst>
              <a:ext uri="{FF2B5EF4-FFF2-40B4-BE49-F238E27FC236}">
                <a16:creationId xmlns:a16="http://schemas.microsoft.com/office/drawing/2014/main" id="{14D1FFA9-38FF-414B-92EC-9E612AF7C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28" y="3177540"/>
            <a:ext cx="3403850" cy="2088000"/>
          </a:xfrm>
          <a:prstGeom prst="rect">
            <a:avLst/>
          </a:prstGeom>
        </p:spPr>
      </p:pic>
    </p:spTree>
    <p:extLst>
      <p:ext uri="{BB962C8B-B14F-4D97-AF65-F5344CB8AC3E}">
        <p14:creationId xmlns:p14="http://schemas.microsoft.com/office/powerpoint/2010/main" val="346873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56BCB9-569D-4BB0-AC81-60649BBB838C}"/>
              </a:ext>
            </a:extLst>
          </p:cNvPr>
          <p:cNvSpPr>
            <a:spLocks noGrp="1"/>
          </p:cNvSpPr>
          <p:nvPr>
            <p:ph type="ctrTitle"/>
          </p:nvPr>
        </p:nvSpPr>
        <p:spPr/>
        <p:txBody>
          <a:bodyPr>
            <a:normAutofit/>
          </a:bodyPr>
          <a:lstStyle/>
          <a:p>
            <a:r>
              <a:rPr lang="sv-SE" b="1" dirty="0">
                <a:solidFill>
                  <a:srgbClr val="01B0F0"/>
                </a:solidFill>
                <a:latin typeface="Dosis" pitchFamily="2" charset="0"/>
                <a:ea typeface="Arial" charset="0"/>
                <a:cs typeface="Arial" charset="0"/>
              </a:rPr>
              <a:t>Informationsmöte 200811</a:t>
            </a:r>
            <a:endParaRPr lang="sv-SE" dirty="0">
              <a:latin typeface="Dosis" pitchFamily="2" charset="0"/>
            </a:endParaRPr>
          </a:p>
        </p:txBody>
      </p:sp>
      <p:sp>
        <p:nvSpPr>
          <p:cNvPr id="5" name="Underrubrik 4">
            <a:extLst>
              <a:ext uri="{FF2B5EF4-FFF2-40B4-BE49-F238E27FC236}">
                <a16:creationId xmlns:a16="http://schemas.microsoft.com/office/drawing/2014/main" id="{095F43D5-3453-4B62-B63B-73FEA3C8508C}"/>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970828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C019F96-0EFA-4A00-B2B4-41F4AC611714}"/>
              </a:ext>
            </a:extLst>
          </p:cNvPr>
          <p:cNvSpPr>
            <a:spLocks noGrp="1"/>
          </p:cNvSpPr>
          <p:nvPr>
            <p:ph type="title"/>
          </p:nvPr>
        </p:nvSpPr>
        <p:spPr>
          <a:xfrm>
            <a:off x="446566" y="176015"/>
            <a:ext cx="10738700" cy="547200"/>
          </a:xfrm>
        </p:spPr>
        <p:txBody>
          <a:bodyPr>
            <a:normAutofit/>
          </a:bodyPr>
          <a:lstStyle/>
          <a:p>
            <a:r>
              <a:rPr lang="sv-SE" dirty="0">
                <a:latin typeface="Dosis" pitchFamily="2" charset="0"/>
              </a:rPr>
              <a:t>Våra projekt &amp; uppdrag</a:t>
            </a:r>
          </a:p>
        </p:txBody>
      </p:sp>
      <p:sp>
        <p:nvSpPr>
          <p:cNvPr id="3" name="Platshållare för innehåll 2">
            <a:extLst>
              <a:ext uri="{FF2B5EF4-FFF2-40B4-BE49-F238E27FC236}">
                <a16:creationId xmlns:a16="http://schemas.microsoft.com/office/drawing/2014/main" id="{ACABC249-A51D-4083-9B19-CC759DE870FD}"/>
              </a:ext>
            </a:extLst>
          </p:cNvPr>
          <p:cNvSpPr>
            <a:spLocks noGrp="1"/>
          </p:cNvSpPr>
          <p:nvPr>
            <p:ph sz="quarter" idx="4"/>
          </p:nvPr>
        </p:nvSpPr>
        <p:spPr>
          <a:xfrm>
            <a:off x="616688" y="1135717"/>
            <a:ext cx="11121656" cy="4508500"/>
          </a:xfrm>
        </p:spPr>
        <p:txBody>
          <a:bodyPr>
            <a:noAutofit/>
          </a:bodyPr>
          <a:lstStyle/>
          <a:p>
            <a:pPr marL="914400" lvl="1" indent="-457200">
              <a:buAutoNum type="arabicPeriod"/>
            </a:pPr>
            <a:r>
              <a:rPr lang="sv-SE" dirty="0">
                <a:solidFill>
                  <a:schemeClr val="bg2">
                    <a:lumMod val="10000"/>
                  </a:schemeClr>
                </a:solidFill>
              </a:rPr>
              <a:t>Utvecklingsprojekt – </a:t>
            </a:r>
            <a:r>
              <a:rPr lang="sv-SE" b="1" dirty="0">
                <a:solidFill>
                  <a:schemeClr val="bg2">
                    <a:lumMod val="10000"/>
                  </a:schemeClr>
                </a:solidFill>
              </a:rPr>
              <a:t>säker projektering</a:t>
            </a:r>
          </a:p>
          <a:p>
            <a:pPr marL="457200" lvl="1" indent="0">
              <a:buNone/>
            </a:pPr>
            <a:endParaRPr lang="sv-SE" dirty="0">
              <a:solidFill>
                <a:schemeClr val="bg2">
                  <a:lumMod val="10000"/>
                </a:schemeClr>
              </a:solidFill>
            </a:endParaRPr>
          </a:p>
          <a:p>
            <a:pPr marL="457200" lvl="1" indent="0">
              <a:buNone/>
            </a:pPr>
            <a:r>
              <a:rPr lang="sv-SE" dirty="0">
                <a:solidFill>
                  <a:schemeClr val="bg2">
                    <a:lumMod val="10000"/>
                  </a:schemeClr>
                </a:solidFill>
              </a:rPr>
              <a:t>2. Utvecklingsprojekt – </a:t>
            </a:r>
            <a:r>
              <a:rPr lang="sv-SE" b="1" dirty="0">
                <a:solidFill>
                  <a:schemeClr val="bg2">
                    <a:lumMod val="10000"/>
                  </a:schemeClr>
                </a:solidFill>
              </a:rPr>
              <a:t>säker lastning &amp; lossning </a:t>
            </a:r>
          </a:p>
          <a:p>
            <a:pPr marL="457200" lvl="1" indent="0">
              <a:buNone/>
            </a:pPr>
            <a:endParaRPr lang="sv-SE" b="1" dirty="0">
              <a:solidFill>
                <a:schemeClr val="bg2">
                  <a:lumMod val="10000"/>
                </a:schemeClr>
              </a:solidFill>
            </a:endParaRPr>
          </a:p>
          <a:p>
            <a:pPr marL="457200" lvl="1" indent="0">
              <a:buNone/>
            </a:pPr>
            <a:r>
              <a:rPr lang="sv-SE" dirty="0">
                <a:solidFill>
                  <a:schemeClr val="bg2">
                    <a:lumMod val="10000"/>
                  </a:schemeClr>
                </a:solidFill>
              </a:rPr>
              <a:t>3. Uppdrag – ta fram en eller flera </a:t>
            </a:r>
            <a:r>
              <a:rPr lang="sv-SE" b="1" i="1" dirty="0">
                <a:solidFill>
                  <a:schemeClr val="bg2">
                    <a:lumMod val="10000"/>
                  </a:schemeClr>
                </a:solidFill>
              </a:rPr>
              <a:t>guider</a:t>
            </a:r>
            <a:r>
              <a:rPr lang="sv-SE" dirty="0">
                <a:solidFill>
                  <a:schemeClr val="bg2">
                    <a:lumMod val="10000"/>
                  </a:schemeClr>
                </a:solidFill>
              </a:rPr>
              <a:t> till standard </a:t>
            </a:r>
            <a:r>
              <a:rPr lang="sv-SE" b="1" dirty="0">
                <a:solidFill>
                  <a:schemeClr val="bg2">
                    <a:lumMod val="10000"/>
                  </a:schemeClr>
                </a:solidFill>
              </a:rPr>
              <a:t>”Personlig skyddsutrustning”</a:t>
            </a:r>
          </a:p>
          <a:p>
            <a:pPr marL="457200" lvl="1" indent="0">
              <a:buNone/>
            </a:pPr>
            <a:endParaRPr lang="sv-SE" b="1" i="1" dirty="0">
              <a:solidFill>
                <a:schemeClr val="bg2">
                  <a:lumMod val="10000"/>
                </a:schemeClr>
              </a:solidFill>
            </a:endParaRPr>
          </a:p>
          <a:p>
            <a:pPr marL="457200" lvl="1" indent="0">
              <a:buNone/>
            </a:pPr>
            <a:r>
              <a:rPr lang="sv-SE" dirty="0">
                <a:solidFill>
                  <a:schemeClr val="bg2">
                    <a:lumMod val="10000"/>
                  </a:schemeClr>
                </a:solidFill>
              </a:rPr>
              <a:t>4. Uppdrag – ta fram en </a:t>
            </a:r>
            <a:r>
              <a:rPr lang="sv-SE" b="1" i="1" dirty="0">
                <a:solidFill>
                  <a:schemeClr val="bg2">
                    <a:lumMod val="10000"/>
                  </a:schemeClr>
                </a:solidFill>
              </a:rPr>
              <a:t>guide</a:t>
            </a:r>
            <a:r>
              <a:rPr lang="sv-SE" dirty="0">
                <a:solidFill>
                  <a:schemeClr val="bg2">
                    <a:lumMod val="10000"/>
                  </a:schemeClr>
                </a:solidFill>
              </a:rPr>
              <a:t> (och kanske en mall) till standard</a:t>
            </a:r>
            <a:br>
              <a:rPr lang="sv-SE" dirty="0">
                <a:solidFill>
                  <a:schemeClr val="bg2">
                    <a:lumMod val="10000"/>
                  </a:schemeClr>
                </a:solidFill>
              </a:rPr>
            </a:br>
            <a:r>
              <a:rPr lang="sv-SE" dirty="0">
                <a:solidFill>
                  <a:schemeClr val="bg2">
                    <a:lumMod val="10000"/>
                  </a:schemeClr>
                </a:solidFill>
              </a:rPr>
              <a:t> </a:t>
            </a:r>
            <a:r>
              <a:rPr lang="sv-SE" b="1" dirty="0">
                <a:solidFill>
                  <a:schemeClr val="bg2">
                    <a:lumMod val="10000"/>
                  </a:schemeClr>
                </a:solidFill>
              </a:rPr>
              <a:t>”riskbedömning av arbetsmoment”</a:t>
            </a:r>
          </a:p>
          <a:p>
            <a:pPr marL="457200" lvl="1" indent="0">
              <a:buNone/>
            </a:pPr>
            <a:endParaRPr lang="sv-SE" b="1" dirty="0">
              <a:solidFill>
                <a:schemeClr val="bg2">
                  <a:lumMod val="10000"/>
                </a:schemeClr>
              </a:solidFill>
            </a:endParaRPr>
          </a:p>
          <a:p>
            <a:pPr marL="457200" lvl="1" indent="0">
              <a:buNone/>
            </a:pPr>
            <a:r>
              <a:rPr lang="sv-SE" b="1" dirty="0">
                <a:solidFill>
                  <a:schemeClr val="bg2">
                    <a:lumMod val="10000"/>
                  </a:schemeClr>
                </a:solidFill>
              </a:rPr>
              <a:t>5. Guide arbetsmiljöindikatorer</a:t>
            </a:r>
          </a:p>
          <a:p>
            <a:pPr marL="457200" lvl="1" indent="0">
              <a:buNone/>
            </a:pPr>
            <a:endParaRPr lang="sv-SE" dirty="0">
              <a:solidFill>
                <a:schemeClr val="bg2">
                  <a:lumMod val="10000"/>
                </a:schemeClr>
              </a:solidFill>
            </a:endParaRPr>
          </a:p>
          <a:p>
            <a:pPr marL="457200" lvl="1" indent="0">
              <a:buNone/>
            </a:pPr>
            <a:endParaRPr lang="sv-SE" dirty="0">
              <a:solidFill>
                <a:schemeClr val="bg2">
                  <a:lumMod val="10000"/>
                </a:schemeClr>
              </a:solidFill>
            </a:endParaRPr>
          </a:p>
          <a:p>
            <a:pPr marL="457200" lvl="1" indent="0">
              <a:buNone/>
            </a:pPr>
            <a:endParaRPr lang="sv-SE" dirty="0">
              <a:solidFill>
                <a:schemeClr val="bg2">
                  <a:lumMod val="10000"/>
                </a:schemeClr>
              </a:solidFill>
            </a:endParaRPr>
          </a:p>
        </p:txBody>
      </p:sp>
    </p:spTree>
    <p:extLst>
      <p:ext uri="{BB962C8B-B14F-4D97-AF65-F5344CB8AC3E}">
        <p14:creationId xmlns:p14="http://schemas.microsoft.com/office/powerpoint/2010/main" val="127821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93709" y="5803143"/>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21</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graphicFrame>
        <p:nvGraphicFramePr>
          <p:cNvPr id="2" name="Tabell 1">
            <a:extLst>
              <a:ext uri="{FF2B5EF4-FFF2-40B4-BE49-F238E27FC236}">
                <a16:creationId xmlns:a16="http://schemas.microsoft.com/office/drawing/2014/main" id="{5C2EAA44-7A6C-4AF6-BF14-FB991E48B146}"/>
              </a:ext>
            </a:extLst>
          </p:cNvPr>
          <p:cNvGraphicFramePr>
            <a:graphicFrameLocks noGrp="1"/>
          </p:cNvGraphicFramePr>
          <p:nvPr>
            <p:extLst>
              <p:ext uri="{D42A27DB-BD31-4B8C-83A1-F6EECF244321}">
                <p14:modId xmlns:p14="http://schemas.microsoft.com/office/powerpoint/2010/main" val="3702170695"/>
              </p:ext>
            </p:extLst>
          </p:nvPr>
        </p:nvGraphicFramePr>
        <p:xfrm>
          <a:off x="418927" y="1211360"/>
          <a:ext cx="8616020" cy="2116528"/>
        </p:xfrm>
        <a:graphic>
          <a:graphicData uri="http://schemas.openxmlformats.org/drawingml/2006/table">
            <a:tbl>
              <a:tblPr firstRow="1" bandRow="1">
                <a:tableStyleId>{5C22544A-7EE6-4342-B048-85BDC9FD1C3A}</a:tableStyleId>
              </a:tblPr>
              <a:tblGrid>
                <a:gridCol w="1814518">
                  <a:extLst>
                    <a:ext uri="{9D8B030D-6E8A-4147-A177-3AD203B41FA5}">
                      <a16:colId xmlns:a16="http://schemas.microsoft.com/office/drawing/2014/main" val="569242974"/>
                    </a:ext>
                  </a:extLst>
                </a:gridCol>
                <a:gridCol w="606751">
                  <a:extLst>
                    <a:ext uri="{9D8B030D-6E8A-4147-A177-3AD203B41FA5}">
                      <a16:colId xmlns:a16="http://schemas.microsoft.com/office/drawing/2014/main" val="785914083"/>
                    </a:ext>
                  </a:extLst>
                </a:gridCol>
                <a:gridCol w="581114">
                  <a:extLst>
                    <a:ext uri="{9D8B030D-6E8A-4147-A177-3AD203B41FA5}">
                      <a16:colId xmlns:a16="http://schemas.microsoft.com/office/drawing/2014/main" val="3103025849"/>
                    </a:ext>
                  </a:extLst>
                </a:gridCol>
                <a:gridCol w="572568">
                  <a:extLst>
                    <a:ext uri="{9D8B030D-6E8A-4147-A177-3AD203B41FA5}">
                      <a16:colId xmlns:a16="http://schemas.microsoft.com/office/drawing/2014/main" val="3237881234"/>
                    </a:ext>
                  </a:extLst>
                </a:gridCol>
                <a:gridCol w="589660">
                  <a:extLst>
                    <a:ext uri="{9D8B030D-6E8A-4147-A177-3AD203B41FA5}">
                      <a16:colId xmlns:a16="http://schemas.microsoft.com/office/drawing/2014/main" val="3626445264"/>
                    </a:ext>
                  </a:extLst>
                </a:gridCol>
                <a:gridCol w="521294">
                  <a:extLst>
                    <a:ext uri="{9D8B030D-6E8A-4147-A177-3AD203B41FA5}">
                      <a16:colId xmlns:a16="http://schemas.microsoft.com/office/drawing/2014/main" val="3349188870"/>
                    </a:ext>
                  </a:extLst>
                </a:gridCol>
                <a:gridCol w="555476">
                  <a:extLst>
                    <a:ext uri="{9D8B030D-6E8A-4147-A177-3AD203B41FA5}">
                      <a16:colId xmlns:a16="http://schemas.microsoft.com/office/drawing/2014/main" val="4092303390"/>
                    </a:ext>
                  </a:extLst>
                </a:gridCol>
                <a:gridCol w="529840">
                  <a:extLst>
                    <a:ext uri="{9D8B030D-6E8A-4147-A177-3AD203B41FA5}">
                      <a16:colId xmlns:a16="http://schemas.microsoft.com/office/drawing/2014/main" val="3138093160"/>
                    </a:ext>
                  </a:extLst>
                </a:gridCol>
                <a:gridCol w="576580">
                  <a:extLst>
                    <a:ext uri="{9D8B030D-6E8A-4147-A177-3AD203B41FA5}">
                      <a16:colId xmlns:a16="http://schemas.microsoft.com/office/drawing/2014/main" val="2872398501"/>
                    </a:ext>
                  </a:extLst>
                </a:gridCol>
                <a:gridCol w="616267">
                  <a:extLst>
                    <a:ext uri="{9D8B030D-6E8A-4147-A177-3AD203B41FA5}">
                      <a16:colId xmlns:a16="http://schemas.microsoft.com/office/drawing/2014/main" val="1712879058"/>
                    </a:ext>
                  </a:extLst>
                </a:gridCol>
                <a:gridCol w="527367">
                  <a:extLst>
                    <a:ext uri="{9D8B030D-6E8A-4147-A177-3AD203B41FA5}">
                      <a16:colId xmlns:a16="http://schemas.microsoft.com/office/drawing/2014/main" val="1693302323"/>
                    </a:ext>
                  </a:extLst>
                </a:gridCol>
                <a:gridCol w="567055">
                  <a:extLst>
                    <a:ext uri="{9D8B030D-6E8A-4147-A177-3AD203B41FA5}">
                      <a16:colId xmlns:a16="http://schemas.microsoft.com/office/drawing/2014/main" val="2183967302"/>
                    </a:ext>
                  </a:extLst>
                </a:gridCol>
                <a:gridCol w="557530">
                  <a:extLst>
                    <a:ext uri="{9D8B030D-6E8A-4147-A177-3AD203B41FA5}">
                      <a16:colId xmlns:a16="http://schemas.microsoft.com/office/drawing/2014/main" val="2323780681"/>
                    </a:ext>
                  </a:extLst>
                </a:gridCol>
              </a:tblGrid>
              <a:tr h="0">
                <a:tc>
                  <a:txBody>
                    <a:bodyPr/>
                    <a:lstStyle/>
                    <a:p>
                      <a:endParaRPr lang="sv-SE" dirty="0"/>
                    </a:p>
                  </a:txBody>
                  <a:tcPr/>
                </a:tc>
                <a:tc>
                  <a:txBody>
                    <a:bodyPr/>
                    <a:lstStyle/>
                    <a:p>
                      <a:pPr algn="ctr"/>
                      <a:r>
                        <a:rPr lang="sv-SE" sz="1400" dirty="0"/>
                        <a:t>Jan</a:t>
                      </a:r>
                    </a:p>
                  </a:txBody>
                  <a:tcPr/>
                </a:tc>
                <a:tc>
                  <a:txBody>
                    <a:bodyPr/>
                    <a:lstStyle/>
                    <a:p>
                      <a:pPr algn="ctr"/>
                      <a:r>
                        <a:rPr lang="sv-SE" sz="1400" dirty="0"/>
                        <a:t>Feb</a:t>
                      </a:r>
                    </a:p>
                  </a:txBody>
                  <a:tcPr/>
                </a:tc>
                <a:tc>
                  <a:txBody>
                    <a:bodyPr/>
                    <a:lstStyle/>
                    <a:p>
                      <a:pPr algn="ctr"/>
                      <a:r>
                        <a:rPr lang="sv-SE" sz="1400" dirty="0"/>
                        <a:t>Mar</a:t>
                      </a:r>
                    </a:p>
                  </a:txBody>
                  <a:tcPr/>
                </a:tc>
                <a:tc>
                  <a:txBody>
                    <a:bodyPr/>
                    <a:lstStyle/>
                    <a:p>
                      <a:pPr algn="ctr"/>
                      <a:r>
                        <a:rPr lang="sv-SE" sz="1400" dirty="0"/>
                        <a:t>April</a:t>
                      </a:r>
                    </a:p>
                  </a:txBody>
                  <a:tcPr/>
                </a:tc>
                <a:tc>
                  <a:txBody>
                    <a:bodyPr/>
                    <a:lstStyle/>
                    <a:p>
                      <a:pPr algn="ctr"/>
                      <a:r>
                        <a:rPr lang="sv-SE" sz="1400" dirty="0"/>
                        <a:t>Maj</a:t>
                      </a:r>
                    </a:p>
                  </a:txBody>
                  <a:tcPr/>
                </a:tc>
                <a:tc>
                  <a:txBody>
                    <a:bodyPr/>
                    <a:lstStyle/>
                    <a:p>
                      <a:pPr algn="ctr"/>
                      <a:r>
                        <a:rPr lang="sv-SE" sz="1400" dirty="0"/>
                        <a:t>Juni</a:t>
                      </a:r>
                    </a:p>
                  </a:txBody>
                  <a:tcPr/>
                </a:tc>
                <a:tc>
                  <a:txBody>
                    <a:bodyPr/>
                    <a:lstStyle/>
                    <a:p>
                      <a:pPr algn="ctr"/>
                      <a:r>
                        <a:rPr lang="sv-SE" sz="1400" dirty="0"/>
                        <a:t>Juli</a:t>
                      </a:r>
                    </a:p>
                  </a:txBody>
                  <a:tcPr/>
                </a:tc>
                <a:tc>
                  <a:txBody>
                    <a:bodyPr/>
                    <a:lstStyle/>
                    <a:p>
                      <a:pPr algn="ctr"/>
                      <a:r>
                        <a:rPr lang="sv-SE" sz="1400" dirty="0"/>
                        <a:t>Aug</a:t>
                      </a:r>
                    </a:p>
                  </a:txBody>
                  <a:tcPr/>
                </a:tc>
                <a:tc>
                  <a:txBody>
                    <a:bodyPr/>
                    <a:lstStyle/>
                    <a:p>
                      <a:pPr algn="ctr"/>
                      <a:r>
                        <a:rPr lang="sv-SE" sz="1400" dirty="0" err="1"/>
                        <a:t>Sept</a:t>
                      </a:r>
                      <a:endParaRPr lang="sv-SE" sz="1400" dirty="0"/>
                    </a:p>
                  </a:txBody>
                  <a:tcPr/>
                </a:tc>
                <a:tc>
                  <a:txBody>
                    <a:bodyPr/>
                    <a:lstStyle/>
                    <a:p>
                      <a:pPr algn="ctr"/>
                      <a:r>
                        <a:rPr lang="sv-SE" sz="1400" dirty="0"/>
                        <a:t>Okt</a:t>
                      </a:r>
                    </a:p>
                  </a:txBody>
                  <a:tcPr/>
                </a:tc>
                <a:tc>
                  <a:txBody>
                    <a:bodyPr/>
                    <a:lstStyle/>
                    <a:p>
                      <a:pPr algn="ctr"/>
                      <a:r>
                        <a:rPr lang="sv-SE" sz="1400" dirty="0"/>
                        <a:t>Nov</a:t>
                      </a:r>
                    </a:p>
                  </a:txBody>
                  <a:tcPr/>
                </a:tc>
                <a:tc>
                  <a:txBody>
                    <a:bodyPr/>
                    <a:lstStyle/>
                    <a:p>
                      <a:pPr algn="ctr"/>
                      <a:r>
                        <a:rPr lang="sv-SE" sz="1400" dirty="0"/>
                        <a:t>Dec</a:t>
                      </a:r>
                    </a:p>
                  </a:txBody>
                  <a:tcPr/>
                </a:tc>
                <a:extLst>
                  <a:ext uri="{0D108BD9-81ED-4DB2-BD59-A6C34878D82A}">
                    <a16:rowId xmlns:a16="http://schemas.microsoft.com/office/drawing/2014/main" val="3549943076"/>
                  </a:ext>
                </a:extLst>
              </a:tr>
              <a:tr h="531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rPr>
                        <a:t>Arbetsmiljöguide: Säker projektering</a:t>
                      </a:r>
                    </a:p>
                  </a:txBody>
                  <a:tcPr anchor="ctr">
                    <a:solidFill>
                      <a:srgbClr val="CFD5EA"/>
                    </a:solidFill>
                  </a:tcPr>
                </a:tc>
                <a:tc>
                  <a:txBody>
                    <a:bodyPr/>
                    <a:lstStyle/>
                    <a:p>
                      <a:pPr algn="ctr"/>
                      <a:endParaRPr lang="sv-SE" sz="1200" dirty="0">
                        <a:solidFill>
                          <a:schemeClr val="bg1"/>
                        </a:solidFill>
                        <a:latin typeface="Arial" panose="020B0604020202020204" pitchFamily="34" charset="0"/>
                        <a:cs typeface="Arial" panose="020B0604020202020204" pitchFamily="34" charset="0"/>
                      </a:endParaRPr>
                    </a:p>
                  </a:txBody>
                  <a:tcPr anchor="ctr">
                    <a:solidFill>
                      <a:srgbClr val="CFD5EA"/>
                    </a:solidFill>
                  </a:tcPr>
                </a:tc>
                <a:tc>
                  <a:txBody>
                    <a:bodyPr/>
                    <a:lstStyle/>
                    <a:p>
                      <a:endParaRPr lang="sv-SE" sz="1200" dirty="0">
                        <a:solidFill>
                          <a:schemeClr val="bg1"/>
                        </a:solidFill>
                        <a:latin typeface="Arial" panose="020B0604020202020204" pitchFamily="34" charset="0"/>
                        <a:cs typeface="Arial" panose="020B0604020202020204" pitchFamily="34" charset="0"/>
                      </a:endParaRPr>
                    </a:p>
                  </a:txBody>
                  <a:tcPr anchor="ct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extLst>
                  <a:ext uri="{0D108BD9-81ED-4DB2-BD59-A6C34878D82A}">
                    <a16:rowId xmlns:a16="http://schemas.microsoft.com/office/drawing/2014/main" val="185134696"/>
                  </a:ext>
                </a:extLst>
              </a:tr>
              <a:tr h="241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100" dirty="0">
                        <a:solidFill>
                          <a:schemeClr val="bg2">
                            <a:lumMod val="10000"/>
                          </a:schemeClr>
                        </a:solidFill>
                        <a:latin typeface="Arial" panose="020B0604020202020204" pitchFamily="34" charset="0"/>
                        <a:cs typeface="Arial" panose="020B0604020202020204" pitchFamily="34" charset="0"/>
                      </a:endParaRPr>
                    </a:p>
                  </a:txBody>
                  <a:tcPr anchor="ctr"/>
                </a:tc>
                <a:tc>
                  <a:txBody>
                    <a:bodyPr/>
                    <a:lstStyle/>
                    <a:p>
                      <a:endParaRPr lang="sv-SE" dirty="0"/>
                    </a:p>
                  </a:txBody>
                  <a:tcPr>
                    <a:solidFill>
                      <a:srgbClr val="E9EBF5"/>
                    </a:solidFill>
                  </a:tcPr>
                </a:tc>
                <a:tc>
                  <a:txBody>
                    <a:bodyPr/>
                    <a:lstStyle/>
                    <a:p>
                      <a:endParaRPr lang="sv-SE" dirty="0"/>
                    </a:p>
                  </a:txBody>
                  <a:tcPr>
                    <a:solidFill>
                      <a:srgbClr val="E9EBF5"/>
                    </a:solidFill>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extLst>
                  <a:ext uri="{0D108BD9-81ED-4DB2-BD59-A6C34878D82A}">
                    <a16:rowId xmlns:a16="http://schemas.microsoft.com/office/drawing/2014/main" val="1211046332"/>
                  </a:ext>
                </a:extLst>
              </a:tr>
              <a:tr h="241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dirty="0">
                          <a:solidFill>
                            <a:schemeClr val="bg2">
                              <a:lumMod val="10000"/>
                            </a:schemeClr>
                          </a:solidFill>
                          <a:latin typeface="Arial" panose="020B0604020202020204" pitchFamily="34" charset="0"/>
                          <a:cs typeface="Arial" panose="020B0604020202020204" pitchFamily="34" charset="0"/>
                        </a:rPr>
                        <a:t>Arbetsmiljöguide: Lastning/lossning</a:t>
                      </a:r>
                    </a:p>
                  </a:txBody>
                  <a:tcPr anchor="ctr"/>
                </a:tc>
                <a:tc>
                  <a:txBody>
                    <a:bodyPr/>
                    <a:lstStyle/>
                    <a:p>
                      <a:endParaRPr lang="sv-SE" dirty="0"/>
                    </a:p>
                  </a:txBody>
                  <a:tcPr>
                    <a:solidFill>
                      <a:srgbClr val="CBD1D6"/>
                    </a:solidFill>
                  </a:tcPr>
                </a:tc>
                <a:tc>
                  <a:txBody>
                    <a:bodyPr/>
                    <a:lstStyle/>
                    <a:p>
                      <a:endParaRPr lang="sv-SE" dirty="0"/>
                    </a:p>
                  </a:txBody>
                  <a:tcPr>
                    <a:solidFill>
                      <a:srgbClr val="CBD1D6"/>
                    </a:solidFill>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extLst>
                  <a:ext uri="{0D108BD9-81ED-4DB2-BD59-A6C34878D82A}">
                    <a16:rowId xmlns:a16="http://schemas.microsoft.com/office/drawing/2014/main" val="1149673184"/>
                  </a:ext>
                </a:extLst>
              </a:tr>
              <a:tr h="241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dirty="0">
                          <a:solidFill>
                            <a:schemeClr val="bg2">
                              <a:lumMod val="10000"/>
                            </a:schemeClr>
                          </a:solidFill>
                          <a:latin typeface="Arial" panose="020B0604020202020204" pitchFamily="34" charset="0"/>
                          <a:cs typeface="Arial" panose="020B0604020202020204" pitchFamily="34" charset="0"/>
                        </a:rPr>
                        <a:t>Guide arbetsmiljöindikatorer</a:t>
                      </a:r>
                    </a:p>
                  </a:txBody>
                  <a:tcPr anchor="ctr">
                    <a:solidFill>
                      <a:srgbClr val="E7EAEC"/>
                    </a:solidFill>
                  </a:tcPr>
                </a:tc>
                <a:tc>
                  <a:txBody>
                    <a:bodyPr/>
                    <a:lstStyle/>
                    <a:p>
                      <a:endParaRPr lang="sv-SE" dirty="0"/>
                    </a:p>
                  </a:txBody>
                  <a:tcPr>
                    <a:solidFill>
                      <a:srgbClr val="E7EAEC"/>
                    </a:solidFill>
                  </a:tcPr>
                </a:tc>
                <a:tc>
                  <a:txBody>
                    <a:bodyPr/>
                    <a:lstStyle/>
                    <a:p>
                      <a:endParaRPr lang="sv-SE" dirty="0"/>
                    </a:p>
                  </a:txBody>
                  <a:tcPr>
                    <a:solidFill>
                      <a:srgbClr val="E7EAEC"/>
                    </a:solidFill>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extLst>
                  <a:ext uri="{0D108BD9-81ED-4DB2-BD59-A6C34878D82A}">
                    <a16:rowId xmlns:a16="http://schemas.microsoft.com/office/drawing/2014/main" val="2020723011"/>
                  </a:ext>
                </a:extLst>
              </a:tr>
            </a:tbl>
          </a:graphicData>
        </a:graphic>
      </p:graphicFrame>
      <p:sp>
        <p:nvSpPr>
          <p:cNvPr id="16" name="Rubrik 3">
            <a:extLst>
              <a:ext uri="{FF2B5EF4-FFF2-40B4-BE49-F238E27FC236}">
                <a16:creationId xmlns:a16="http://schemas.microsoft.com/office/drawing/2014/main" id="{CB0D6214-FF62-451F-B5FF-C0E39F07C0A7}"/>
              </a:ext>
            </a:extLst>
          </p:cNvPr>
          <p:cNvSpPr txBox="1">
            <a:spLocks/>
          </p:cNvSpPr>
          <p:nvPr/>
        </p:nvSpPr>
        <p:spPr>
          <a:xfrm>
            <a:off x="318785" y="251389"/>
            <a:ext cx="10515600" cy="547200"/>
          </a:xfrm>
          <a:prstGeom prst="rect">
            <a:avLst/>
          </a:prstGeom>
        </p:spPr>
        <p:txBody>
          <a:bodyPr vert="horz" lIns="0" tIns="45720" rIns="91440" bIns="45720" rtlCol="0" anchor="b">
            <a:normAutofit/>
          </a:bodyPr>
          <a:lstStyle>
            <a:lvl1pPr algn="ctr" defTabSz="914400" rtl="0" eaLnBrk="1" latinLnBrk="0" hangingPunct="1">
              <a:lnSpc>
                <a:spcPct val="90000"/>
              </a:lnSpc>
              <a:spcBef>
                <a:spcPct val="0"/>
              </a:spcBef>
              <a:buNone/>
              <a:defRPr sz="6000" b="1" kern="1200">
                <a:solidFill>
                  <a:srgbClr val="01B0F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sz="2500" dirty="0">
                <a:latin typeface="Dosis" pitchFamily="2" charset="0"/>
              </a:rPr>
              <a:t>Preliminär tidplan - Arbetsmiljöguider</a:t>
            </a:r>
          </a:p>
        </p:txBody>
      </p:sp>
      <p:sp>
        <p:nvSpPr>
          <p:cNvPr id="18" name="Rektangel 17">
            <a:extLst>
              <a:ext uri="{FF2B5EF4-FFF2-40B4-BE49-F238E27FC236}">
                <a16:creationId xmlns:a16="http://schemas.microsoft.com/office/drawing/2014/main" id="{5C30C8B4-CF0D-4183-82D5-5F7DF9A3F9D8}"/>
              </a:ext>
            </a:extLst>
          </p:cNvPr>
          <p:cNvSpPr/>
          <p:nvPr/>
        </p:nvSpPr>
        <p:spPr>
          <a:xfrm>
            <a:off x="3126063" y="1759907"/>
            <a:ext cx="3823808" cy="23908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ktangel 18">
            <a:extLst>
              <a:ext uri="{FF2B5EF4-FFF2-40B4-BE49-F238E27FC236}">
                <a16:creationId xmlns:a16="http://schemas.microsoft.com/office/drawing/2014/main" id="{A78E0EEC-5189-44FD-82B3-1DBF0DF337A2}"/>
              </a:ext>
            </a:extLst>
          </p:cNvPr>
          <p:cNvSpPr/>
          <p:nvPr/>
        </p:nvSpPr>
        <p:spPr>
          <a:xfrm>
            <a:off x="3126061" y="2586797"/>
            <a:ext cx="4274864" cy="21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ktangel 19">
            <a:extLst>
              <a:ext uri="{FF2B5EF4-FFF2-40B4-BE49-F238E27FC236}">
                <a16:creationId xmlns:a16="http://schemas.microsoft.com/office/drawing/2014/main" id="{2E923612-FC24-47A6-89A9-26283E627945}"/>
              </a:ext>
            </a:extLst>
          </p:cNvPr>
          <p:cNvSpPr/>
          <p:nvPr/>
        </p:nvSpPr>
        <p:spPr>
          <a:xfrm>
            <a:off x="3501189" y="2987084"/>
            <a:ext cx="1106906" cy="21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rPr>
              <a:t>Remiss</a:t>
            </a:r>
          </a:p>
        </p:txBody>
      </p:sp>
      <p:sp>
        <p:nvSpPr>
          <p:cNvPr id="22" name="Rektangel 21">
            <a:extLst>
              <a:ext uri="{FF2B5EF4-FFF2-40B4-BE49-F238E27FC236}">
                <a16:creationId xmlns:a16="http://schemas.microsoft.com/office/drawing/2014/main" id="{9C1F4B49-4CBC-4788-B209-AF6F21416DBD}"/>
              </a:ext>
            </a:extLst>
          </p:cNvPr>
          <p:cNvSpPr/>
          <p:nvPr/>
        </p:nvSpPr>
        <p:spPr>
          <a:xfrm>
            <a:off x="7966969" y="2586797"/>
            <a:ext cx="486006"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Rev</a:t>
            </a:r>
          </a:p>
        </p:txBody>
      </p:sp>
      <p:sp>
        <p:nvSpPr>
          <p:cNvPr id="23" name="Rektangel 22">
            <a:extLst>
              <a:ext uri="{FF2B5EF4-FFF2-40B4-BE49-F238E27FC236}">
                <a16:creationId xmlns:a16="http://schemas.microsoft.com/office/drawing/2014/main" id="{64C0856A-2753-48AD-B387-9E9C6F162C0A}"/>
              </a:ext>
            </a:extLst>
          </p:cNvPr>
          <p:cNvSpPr/>
          <p:nvPr/>
        </p:nvSpPr>
        <p:spPr>
          <a:xfrm>
            <a:off x="7798313" y="2996711"/>
            <a:ext cx="216001" cy="21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endParaRPr>
          </a:p>
        </p:txBody>
      </p:sp>
      <p:sp>
        <p:nvSpPr>
          <p:cNvPr id="25" name="Rektangel 24">
            <a:extLst>
              <a:ext uri="{FF2B5EF4-FFF2-40B4-BE49-F238E27FC236}">
                <a16:creationId xmlns:a16="http://schemas.microsoft.com/office/drawing/2014/main" id="{1E1FD60E-C6F9-40DF-A167-C55457BB16E6}"/>
              </a:ext>
            </a:extLst>
          </p:cNvPr>
          <p:cNvSpPr/>
          <p:nvPr/>
        </p:nvSpPr>
        <p:spPr>
          <a:xfrm>
            <a:off x="8657029" y="1759907"/>
            <a:ext cx="216001" cy="21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endParaRPr>
          </a:p>
        </p:txBody>
      </p:sp>
      <p:sp>
        <p:nvSpPr>
          <p:cNvPr id="26" name="Rektangel 25">
            <a:extLst>
              <a:ext uri="{FF2B5EF4-FFF2-40B4-BE49-F238E27FC236}">
                <a16:creationId xmlns:a16="http://schemas.microsoft.com/office/drawing/2014/main" id="{ABD19D34-A83A-43CF-ACA7-5BF17DC1E612}"/>
              </a:ext>
            </a:extLst>
          </p:cNvPr>
          <p:cNvSpPr/>
          <p:nvPr/>
        </p:nvSpPr>
        <p:spPr>
          <a:xfrm>
            <a:off x="7233875" y="1737870"/>
            <a:ext cx="877647" cy="2611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Rev</a:t>
            </a:r>
          </a:p>
        </p:txBody>
      </p:sp>
      <p:sp>
        <p:nvSpPr>
          <p:cNvPr id="27" name="Rektangel 26">
            <a:extLst>
              <a:ext uri="{FF2B5EF4-FFF2-40B4-BE49-F238E27FC236}">
                <a16:creationId xmlns:a16="http://schemas.microsoft.com/office/drawing/2014/main" id="{5A76CC57-C3D5-4410-97A3-A7C02CC08920}"/>
              </a:ext>
            </a:extLst>
          </p:cNvPr>
          <p:cNvSpPr/>
          <p:nvPr/>
        </p:nvSpPr>
        <p:spPr>
          <a:xfrm>
            <a:off x="6818064" y="1740083"/>
            <a:ext cx="415810" cy="2723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rPr>
              <a:t>Remiss</a:t>
            </a:r>
          </a:p>
        </p:txBody>
      </p:sp>
      <p:sp>
        <p:nvSpPr>
          <p:cNvPr id="3" name="textruta 2">
            <a:extLst>
              <a:ext uri="{FF2B5EF4-FFF2-40B4-BE49-F238E27FC236}">
                <a16:creationId xmlns:a16="http://schemas.microsoft.com/office/drawing/2014/main" id="{FFDC4E64-52B6-48F9-8EC9-09A87B638748}"/>
              </a:ext>
            </a:extLst>
          </p:cNvPr>
          <p:cNvSpPr txBox="1"/>
          <p:nvPr/>
        </p:nvSpPr>
        <p:spPr>
          <a:xfrm>
            <a:off x="418926" y="889036"/>
            <a:ext cx="39054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Guider där standarder saknas</a:t>
            </a:r>
          </a:p>
        </p:txBody>
      </p:sp>
      <p:sp>
        <p:nvSpPr>
          <p:cNvPr id="36" name="Rektangel 35">
            <a:extLst>
              <a:ext uri="{FF2B5EF4-FFF2-40B4-BE49-F238E27FC236}">
                <a16:creationId xmlns:a16="http://schemas.microsoft.com/office/drawing/2014/main" id="{F3847C15-8E5E-4315-844F-342C2211877B}"/>
              </a:ext>
            </a:extLst>
          </p:cNvPr>
          <p:cNvSpPr/>
          <p:nvPr/>
        </p:nvSpPr>
        <p:spPr>
          <a:xfrm>
            <a:off x="8104455" y="1733928"/>
            <a:ext cx="545506" cy="2723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rPr>
              <a:t>Film</a:t>
            </a:r>
          </a:p>
        </p:txBody>
      </p:sp>
      <p:sp>
        <p:nvSpPr>
          <p:cNvPr id="43" name="textruta 42">
            <a:extLst>
              <a:ext uri="{FF2B5EF4-FFF2-40B4-BE49-F238E27FC236}">
                <a16:creationId xmlns:a16="http://schemas.microsoft.com/office/drawing/2014/main" id="{FE40A0A2-AD3E-4917-A28D-AC5469BA2307}"/>
              </a:ext>
            </a:extLst>
          </p:cNvPr>
          <p:cNvSpPr txBox="1"/>
          <p:nvPr/>
        </p:nvSpPr>
        <p:spPr>
          <a:xfrm>
            <a:off x="382350" y="3298290"/>
            <a:ext cx="39054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Guider till befintliga standarder</a:t>
            </a:r>
          </a:p>
        </p:txBody>
      </p:sp>
      <p:graphicFrame>
        <p:nvGraphicFramePr>
          <p:cNvPr id="42" name="Tabell 41">
            <a:extLst>
              <a:ext uri="{FF2B5EF4-FFF2-40B4-BE49-F238E27FC236}">
                <a16:creationId xmlns:a16="http://schemas.microsoft.com/office/drawing/2014/main" id="{05077AAC-8E20-44D0-AF86-636C04ED7BA2}"/>
              </a:ext>
            </a:extLst>
          </p:cNvPr>
          <p:cNvGraphicFramePr>
            <a:graphicFrameLocks noGrp="1"/>
          </p:cNvGraphicFramePr>
          <p:nvPr/>
        </p:nvGraphicFramePr>
        <p:xfrm>
          <a:off x="466738" y="3648894"/>
          <a:ext cx="8616020" cy="1857448"/>
        </p:xfrm>
        <a:graphic>
          <a:graphicData uri="http://schemas.openxmlformats.org/drawingml/2006/table">
            <a:tbl>
              <a:tblPr firstRow="1" bandRow="1">
                <a:tableStyleId>{5C22544A-7EE6-4342-B048-85BDC9FD1C3A}</a:tableStyleId>
              </a:tblPr>
              <a:tblGrid>
                <a:gridCol w="1814518">
                  <a:extLst>
                    <a:ext uri="{9D8B030D-6E8A-4147-A177-3AD203B41FA5}">
                      <a16:colId xmlns:a16="http://schemas.microsoft.com/office/drawing/2014/main" val="569242974"/>
                    </a:ext>
                  </a:extLst>
                </a:gridCol>
                <a:gridCol w="606751">
                  <a:extLst>
                    <a:ext uri="{9D8B030D-6E8A-4147-A177-3AD203B41FA5}">
                      <a16:colId xmlns:a16="http://schemas.microsoft.com/office/drawing/2014/main" val="785914083"/>
                    </a:ext>
                  </a:extLst>
                </a:gridCol>
                <a:gridCol w="581114">
                  <a:extLst>
                    <a:ext uri="{9D8B030D-6E8A-4147-A177-3AD203B41FA5}">
                      <a16:colId xmlns:a16="http://schemas.microsoft.com/office/drawing/2014/main" val="3103025849"/>
                    </a:ext>
                  </a:extLst>
                </a:gridCol>
                <a:gridCol w="572568">
                  <a:extLst>
                    <a:ext uri="{9D8B030D-6E8A-4147-A177-3AD203B41FA5}">
                      <a16:colId xmlns:a16="http://schemas.microsoft.com/office/drawing/2014/main" val="3237881234"/>
                    </a:ext>
                  </a:extLst>
                </a:gridCol>
                <a:gridCol w="589660">
                  <a:extLst>
                    <a:ext uri="{9D8B030D-6E8A-4147-A177-3AD203B41FA5}">
                      <a16:colId xmlns:a16="http://schemas.microsoft.com/office/drawing/2014/main" val="3626445264"/>
                    </a:ext>
                  </a:extLst>
                </a:gridCol>
                <a:gridCol w="521294">
                  <a:extLst>
                    <a:ext uri="{9D8B030D-6E8A-4147-A177-3AD203B41FA5}">
                      <a16:colId xmlns:a16="http://schemas.microsoft.com/office/drawing/2014/main" val="3349188870"/>
                    </a:ext>
                  </a:extLst>
                </a:gridCol>
                <a:gridCol w="555476">
                  <a:extLst>
                    <a:ext uri="{9D8B030D-6E8A-4147-A177-3AD203B41FA5}">
                      <a16:colId xmlns:a16="http://schemas.microsoft.com/office/drawing/2014/main" val="4092303390"/>
                    </a:ext>
                  </a:extLst>
                </a:gridCol>
                <a:gridCol w="529840">
                  <a:extLst>
                    <a:ext uri="{9D8B030D-6E8A-4147-A177-3AD203B41FA5}">
                      <a16:colId xmlns:a16="http://schemas.microsoft.com/office/drawing/2014/main" val="3138093160"/>
                    </a:ext>
                  </a:extLst>
                </a:gridCol>
                <a:gridCol w="576580">
                  <a:extLst>
                    <a:ext uri="{9D8B030D-6E8A-4147-A177-3AD203B41FA5}">
                      <a16:colId xmlns:a16="http://schemas.microsoft.com/office/drawing/2014/main" val="2872398501"/>
                    </a:ext>
                  </a:extLst>
                </a:gridCol>
                <a:gridCol w="616267">
                  <a:extLst>
                    <a:ext uri="{9D8B030D-6E8A-4147-A177-3AD203B41FA5}">
                      <a16:colId xmlns:a16="http://schemas.microsoft.com/office/drawing/2014/main" val="1712879058"/>
                    </a:ext>
                  </a:extLst>
                </a:gridCol>
                <a:gridCol w="527367">
                  <a:extLst>
                    <a:ext uri="{9D8B030D-6E8A-4147-A177-3AD203B41FA5}">
                      <a16:colId xmlns:a16="http://schemas.microsoft.com/office/drawing/2014/main" val="1693302323"/>
                    </a:ext>
                  </a:extLst>
                </a:gridCol>
                <a:gridCol w="567055">
                  <a:extLst>
                    <a:ext uri="{9D8B030D-6E8A-4147-A177-3AD203B41FA5}">
                      <a16:colId xmlns:a16="http://schemas.microsoft.com/office/drawing/2014/main" val="2183967302"/>
                    </a:ext>
                  </a:extLst>
                </a:gridCol>
                <a:gridCol w="557530">
                  <a:extLst>
                    <a:ext uri="{9D8B030D-6E8A-4147-A177-3AD203B41FA5}">
                      <a16:colId xmlns:a16="http://schemas.microsoft.com/office/drawing/2014/main" val="2323780681"/>
                    </a:ext>
                  </a:extLst>
                </a:gridCol>
              </a:tblGrid>
              <a:tr h="0">
                <a:tc>
                  <a:txBody>
                    <a:bodyPr/>
                    <a:lstStyle/>
                    <a:p>
                      <a:endParaRPr lang="sv-SE" dirty="0"/>
                    </a:p>
                  </a:txBody>
                  <a:tcPr/>
                </a:tc>
                <a:tc>
                  <a:txBody>
                    <a:bodyPr/>
                    <a:lstStyle/>
                    <a:p>
                      <a:pPr algn="ctr"/>
                      <a:r>
                        <a:rPr lang="sv-SE" sz="1400" dirty="0"/>
                        <a:t>Jan</a:t>
                      </a:r>
                    </a:p>
                  </a:txBody>
                  <a:tcPr/>
                </a:tc>
                <a:tc>
                  <a:txBody>
                    <a:bodyPr/>
                    <a:lstStyle/>
                    <a:p>
                      <a:pPr algn="ctr"/>
                      <a:r>
                        <a:rPr lang="sv-SE" sz="1400" dirty="0"/>
                        <a:t>Feb</a:t>
                      </a:r>
                    </a:p>
                  </a:txBody>
                  <a:tcPr/>
                </a:tc>
                <a:tc>
                  <a:txBody>
                    <a:bodyPr/>
                    <a:lstStyle/>
                    <a:p>
                      <a:pPr algn="ctr"/>
                      <a:r>
                        <a:rPr lang="sv-SE" sz="1400" dirty="0"/>
                        <a:t>Mar</a:t>
                      </a:r>
                    </a:p>
                  </a:txBody>
                  <a:tcPr/>
                </a:tc>
                <a:tc>
                  <a:txBody>
                    <a:bodyPr/>
                    <a:lstStyle/>
                    <a:p>
                      <a:pPr algn="ctr"/>
                      <a:r>
                        <a:rPr lang="sv-SE" sz="1400" dirty="0"/>
                        <a:t>April</a:t>
                      </a:r>
                    </a:p>
                  </a:txBody>
                  <a:tcPr/>
                </a:tc>
                <a:tc>
                  <a:txBody>
                    <a:bodyPr/>
                    <a:lstStyle/>
                    <a:p>
                      <a:pPr algn="ctr"/>
                      <a:r>
                        <a:rPr lang="sv-SE" sz="1400" dirty="0"/>
                        <a:t>Maj</a:t>
                      </a:r>
                    </a:p>
                  </a:txBody>
                  <a:tcPr/>
                </a:tc>
                <a:tc>
                  <a:txBody>
                    <a:bodyPr/>
                    <a:lstStyle/>
                    <a:p>
                      <a:pPr algn="ctr"/>
                      <a:r>
                        <a:rPr lang="sv-SE" sz="1400" dirty="0"/>
                        <a:t>Juni</a:t>
                      </a:r>
                    </a:p>
                  </a:txBody>
                  <a:tcPr/>
                </a:tc>
                <a:tc>
                  <a:txBody>
                    <a:bodyPr/>
                    <a:lstStyle/>
                    <a:p>
                      <a:pPr algn="ctr"/>
                      <a:r>
                        <a:rPr lang="sv-SE" sz="1400" dirty="0"/>
                        <a:t>Juli</a:t>
                      </a:r>
                    </a:p>
                  </a:txBody>
                  <a:tcPr/>
                </a:tc>
                <a:tc>
                  <a:txBody>
                    <a:bodyPr/>
                    <a:lstStyle/>
                    <a:p>
                      <a:pPr algn="ctr"/>
                      <a:r>
                        <a:rPr lang="sv-SE" sz="1400" dirty="0"/>
                        <a:t>Aug</a:t>
                      </a:r>
                    </a:p>
                  </a:txBody>
                  <a:tcPr/>
                </a:tc>
                <a:tc>
                  <a:txBody>
                    <a:bodyPr/>
                    <a:lstStyle/>
                    <a:p>
                      <a:pPr algn="ctr"/>
                      <a:r>
                        <a:rPr lang="sv-SE" sz="1400" dirty="0" err="1"/>
                        <a:t>Sept</a:t>
                      </a:r>
                      <a:endParaRPr lang="sv-SE" sz="1400" dirty="0"/>
                    </a:p>
                  </a:txBody>
                  <a:tcPr/>
                </a:tc>
                <a:tc>
                  <a:txBody>
                    <a:bodyPr/>
                    <a:lstStyle/>
                    <a:p>
                      <a:pPr algn="ctr"/>
                      <a:r>
                        <a:rPr lang="sv-SE" sz="1400" dirty="0"/>
                        <a:t>Okt</a:t>
                      </a:r>
                    </a:p>
                  </a:txBody>
                  <a:tcPr/>
                </a:tc>
                <a:tc>
                  <a:txBody>
                    <a:bodyPr/>
                    <a:lstStyle/>
                    <a:p>
                      <a:pPr algn="ctr"/>
                      <a:r>
                        <a:rPr lang="sv-SE" sz="1400" dirty="0"/>
                        <a:t>Nov</a:t>
                      </a:r>
                    </a:p>
                  </a:txBody>
                  <a:tcPr/>
                </a:tc>
                <a:tc>
                  <a:txBody>
                    <a:bodyPr/>
                    <a:lstStyle/>
                    <a:p>
                      <a:pPr algn="ctr"/>
                      <a:r>
                        <a:rPr lang="sv-SE" sz="1400" dirty="0"/>
                        <a:t>Dec</a:t>
                      </a:r>
                    </a:p>
                  </a:txBody>
                  <a:tcPr/>
                </a:tc>
                <a:extLst>
                  <a:ext uri="{0D108BD9-81ED-4DB2-BD59-A6C34878D82A}">
                    <a16:rowId xmlns:a16="http://schemas.microsoft.com/office/drawing/2014/main" val="3549943076"/>
                  </a:ext>
                </a:extLst>
              </a:tr>
              <a:tr h="531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rPr>
                        <a:t>Arbetsmiljöguider pers.  skyddsutrustning</a:t>
                      </a:r>
                    </a:p>
                  </a:txBody>
                  <a:tcPr anchor="ctr">
                    <a:solidFill>
                      <a:srgbClr val="CFD5EA"/>
                    </a:solidFill>
                  </a:tcPr>
                </a:tc>
                <a:tc>
                  <a:txBody>
                    <a:bodyPr/>
                    <a:lstStyle/>
                    <a:p>
                      <a:pPr algn="ctr"/>
                      <a:endParaRPr lang="sv-SE" sz="1200" dirty="0">
                        <a:solidFill>
                          <a:schemeClr val="bg1"/>
                        </a:solidFill>
                        <a:latin typeface="Arial" panose="020B0604020202020204" pitchFamily="34" charset="0"/>
                        <a:cs typeface="Arial" panose="020B0604020202020204" pitchFamily="34" charset="0"/>
                      </a:endParaRPr>
                    </a:p>
                  </a:txBody>
                  <a:tcPr anchor="ctr">
                    <a:solidFill>
                      <a:srgbClr val="CFD5EA"/>
                    </a:solidFill>
                  </a:tcPr>
                </a:tc>
                <a:tc>
                  <a:txBody>
                    <a:bodyPr/>
                    <a:lstStyle/>
                    <a:p>
                      <a:endParaRPr lang="sv-SE" sz="1200" dirty="0">
                        <a:solidFill>
                          <a:schemeClr val="bg1"/>
                        </a:solidFill>
                        <a:latin typeface="Arial" panose="020B0604020202020204" pitchFamily="34" charset="0"/>
                        <a:cs typeface="Arial" panose="020B0604020202020204" pitchFamily="34" charset="0"/>
                      </a:endParaRPr>
                    </a:p>
                  </a:txBody>
                  <a:tcPr anchor="ct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solidFill>
                      <a:srgbClr val="CFD5EA"/>
                    </a:solidFill>
                  </a:tcPr>
                </a:tc>
                <a:extLst>
                  <a:ext uri="{0D108BD9-81ED-4DB2-BD59-A6C34878D82A}">
                    <a16:rowId xmlns:a16="http://schemas.microsoft.com/office/drawing/2014/main" val="185134696"/>
                  </a:ext>
                </a:extLst>
              </a:tr>
              <a:tr h="241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dirty="0">
                          <a:solidFill>
                            <a:schemeClr val="bg2">
                              <a:lumMod val="10000"/>
                            </a:schemeClr>
                          </a:solidFill>
                          <a:latin typeface="Arial" panose="020B0604020202020204" pitchFamily="34" charset="0"/>
                          <a:cs typeface="Arial" panose="020B0604020202020204" pitchFamily="34" charset="0"/>
                        </a:rPr>
                        <a:t>Arbetsmiljöguide: riskbedömning av arbetsmoment</a:t>
                      </a:r>
                    </a:p>
                  </a:txBody>
                  <a:tcPr anchor="ctr"/>
                </a:tc>
                <a:tc>
                  <a:txBody>
                    <a:bodyPr/>
                    <a:lstStyle/>
                    <a:p>
                      <a:endParaRPr lang="sv-SE" dirty="0"/>
                    </a:p>
                  </a:txBody>
                  <a:tcPr>
                    <a:solidFill>
                      <a:srgbClr val="E9EBF5"/>
                    </a:solidFill>
                  </a:tcPr>
                </a:tc>
                <a:tc>
                  <a:txBody>
                    <a:bodyPr/>
                    <a:lstStyle/>
                    <a:p>
                      <a:endParaRPr lang="sv-SE" dirty="0"/>
                    </a:p>
                  </a:txBody>
                  <a:tcPr>
                    <a:solidFill>
                      <a:srgbClr val="E9EBF5"/>
                    </a:solidFill>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extLst>
                  <a:ext uri="{0D108BD9-81ED-4DB2-BD59-A6C34878D82A}">
                    <a16:rowId xmlns:a16="http://schemas.microsoft.com/office/drawing/2014/main" val="1149673184"/>
                  </a:ext>
                </a:extLst>
              </a:tr>
              <a:tr h="241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100" dirty="0">
                        <a:solidFill>
                          <a:schemeClr val="bg2">
                            <a:lumMod val="10000"/>
                          </a:schemeClr>
                        </a:solidFill>
                        <a:latin typeface="Arial" panose="020B0604020202020204" pitchFamily="34" charset="0"/>
                        <a:cs typeface="Arial" panose="020B0604020202020204" pitchFamily="34" charset="0"/>
                      </a:endParaRPr>
                    </a:p>
                  </a:txBody>
                  <a:tcPr anchor="ctr"/>
                </a:tc>
                <a:tc>
                  <a:txBody>
                    <a:bodyPr/>
                    <a:lstStyle/>
                    <a:p>
                      <a:endParaRPr lang="sv-SE" dirty="0"/>
                    </a:p>
                  </a:txBody>
                  <a:tcPr>
                    <a:solidFill>
                      <a:srgbClr val="CFD5EA"/>
                    </a:solidFill>
                  </a:tcPr>
                </a:tc>
                <a:tc>
                  <a:txBody>
                    <a:bodyPr/>
                    <a:lstStyle/>
                    <a:p>
                      <a:endParaRPr lang="sv-SE" dirty="0"/>
                    </a:p>
                  </a:txBody>
                  <a:tcPr>
                    <a:solidFill>
                      <a:srgbClr val="CFD5EA"/>
                    </a:solidFill>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tc>
                  <a:txBody>
                    <a:bodyPr/>
                    <a:lstStyle/>
                    <a:p>
                      <a:endParaRPr lang="sv-SE" dirty="0"/>
                    </a:p>
                  </a:txBody>
                  <a:tcPr/>
                </a:tc>
                <a:extLst>
                  <a:ext uri="{0D108BD9-81ED-4DB2-BD59-A6C34878D82A}">
                    <a16:rowId xmlns:a16="http://schemas.microsoft.com/office/drawing/2014/main" val="2020723011"/>
                  </a:ext>
                </a:extLst>
              </a:tr>
            </a:tbl>
          </a:graphicData>
        </a:graphic>
      </p:graphicFrame>
      <p:sp>
        <p:nvSpPr>
          <p:cNvPr id="38" name="Rektangel 37">
            <a:extLst>
              <a:ext uri="{FF2B5EF4-FFF2-40B4-BE49-F238E27FC236}">
                <a16:creationId xmlns:a16="http://schemas.microsoft.com/office/drawing/2014/main" id="{EDF309DC-3124-4A42-AF37-DB180CD2876F}"/>
              </a:ext>
            </a:extLst>
          </p:cNvPr>
          <p:cNvSpPr/>
          <p:nvPr/>
        </p:nvSpPr>
        <p:spPr>
          <a:xfrm>
            <a:off x="3304091" y="4179163"/>
            <a:ext cx="3513973" cy="22137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Rektangel 38">
            <a:extLst>
              <a:ext uri="{FF2B5EF4-FFF2-40B4-BE49-F238E27FC236}">
                <a16:creationId xmlns:a16="http://schemas.microsoft.com/office/drawing/2014/main" id="{C43FFCDD-E173-40BC-B713-58E0C7A8537C}"/>
              </a:ext>
            </a:extLst>
          </p:cNvPr>
          <p:cNvSpPr/>
          <p:nvPr/>
        </p:nvSpPr>
        <p:spPr>
          <a:xfrm>
            <a:off x="6818064" y="4171366"/>
            <a:ext cx="239961" cy="2247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endParaRPr>
          </a:p>
        </p:txBody>
      </p:sp>
      <p:sp>
        <p:nvSpPr>
          <p:cNvPr id="40" name="Rektangel 39">
            <a:extLst>
              <a:ext uri="{FF2B5EF4-FFF2-40B4-BE49-F238E27FC236}">
                <a16:creationId xmlns:a16="http://schemas.microsoft.com/office/drawing/2014/main" id="{83FFD5BA-B642-4040-ACA3-071B2A0C2467}"/>
              </a:ext>
            </a:extLst>
          </p:cNvPr>
          <p:cNvSpPr/>
          <p:nvPr/>
        </p:nvSpPr>
        <p:spPr>
          <a:xfrm>
            <a:off x="3304092" y="4690702"/>
            <a:ext cx="3148084" cy="21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Rektangel 40">
            <a:extLst>
              <a:ext uri="{FF2B5EF4-FFF2-40B4-BE49-F238E27FC236}">
                <a16:creationId xmlns:a16="http://schemas.microsoft.com/office/drawing/2014/main" id="{0656192C-C969-4E31-8F21-A375C5D0CD0C}"/>
              </a:ext>
            </a:extLst>
          </p:cNvPr>
          <p:cNvSpPr/>
          <p:nvPr/>
        </p:nvSpPr>
        <p:spPr>
          <a:xfrm>
            <a:off x="7690313" y="4690702"/>
            <a:ext cx="216001" cy="21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endParaRPr>
          </a:p>
        </p:txBody>
      </p:sp>
      <p:sp>
        <p:nvSpPr>
          <p:cNvPr id="5" name="Ellips 4">
            <a:extLst>
              <a:ext uri="{FF2B5EF4-FFF2-40B4-BE49-F238E27FC236}">
                <a16:creationId xmlns:a16="http://schemas.microsoft.com/office/drawing/2014/main" id="{08BE8CA7-020D-42FE-8FAB-434EBCFBB28B}"/>
              </a:ext>
            </a:extLst>
          </p:cNvPr>
          <p:cNvSpPr/>
          <p:nvPr/>
        </p:nvSpPr>
        <p:spPr>
          <a:xfrm>
            <a:off x="6478371" y="2586797"/>
            <a:ext cx="216000" cy="21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a:ln>
                <a:noFill/>
              </a:ln>
              <a:solidFill>
                <a:srgbClr val="005777">
                  <a:lumMod val="50000"/>
                </a:srgbClr>
              </a:solidFill>
              <a:effectLst/>
              <a:uLnTx/>
              <a:uFillTx/>
              <a:latin typeface="Arial" panose="020B0604020202020204" pitchFamily="34" charset="0"/>
              <a:ea typeface="+mn-ea"/>
              <a:cs typeface="Arial" panose="020B0604020202020204" pitchFamily="34" charset="0"/>
            </a:endParaRPr>
          </a:p>
        </p:txBody>
      </p:sp>
      <p:sp>
        <p:nvSpPr>
          <p:cNvPr id="29" name="Rektangel 28">
            <a:extLst>
              <a:ext uri="{FF2B5EF4-FFF2-40B4-BE49-F238E27FC236}">
                <a16:creationId xmlns:a16="http://schemas.microsoft.com/office/drawing/2014/main" id="{A019C35F-64FE-4C6A-AC0C-7BEF6CB31046}"/>
              </a:ext>
            </a:extLst>
          </p:cNvPr>
          <p:cNvSpPr/>
          <p:nvPr/>
        </p:nvSpPr>
        <p:spPr>
          <a:xfrm>
            <a:off x="7253348" y="4159265"/>
            <a:ext cx="497695"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rPr>
              <a:t>Planscher </a:t>
            </a:r>
          </a:p>
        </p:txBody>
      </p:sp>
      <p:sp>
        <p:nvSpPr>
          <p:cNvPr id="30" name="Rektangel 29">
            <a:extLst>
              <a:ext uri="{FF2B5EF4-FFF2-40B4-BE49-F238E27FC236}">
                <a16:creationId xmlns:a16="http://schemas.microsoft.com/office/drawing/2014/main" id="{5E7B0CED-041C-4FF1-A7B1-4FDC1192C777}"/>
              </a:ext>
            </a:extLst>
          </p:cNvPr>
          <p:cNvSpPr/>
          <p:nvPr/>
        </p:nvSpPr>
        <p:spPr>
          <a:xfrm>
            <a:off x="5692480" y="4010873"/>
            <a:ext cx="742104" cy="1495469"/>
          </a:xfrm>
          <a:prstGeom prst="rect">
            <a:avLst/>
          </a:prstGeom>
          <a:solidFill>
            <a:srgbClr val="86846C">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ktangel 30">
            <a:extLst>
              <a:ext uri="{FF2B5EF4-FFF2-40B4-BE49-F238E27FC236}">
                <a16:creationId xmlns:a16="http://schemas.microsoft.com/office/drawing/2014/main" id="{866812F8-B860-45BC-BB21-E08C4F946F37}"/>
              </a:ext>
            </a:extLst>
          </p:cNvPr>
          <p:cNvSpPr/>
          <p:nvPr/>
        </p:nvSpPr>
        <p:spPr>
          <a:xfrm>
            <a:off x="6452176" y="4695127"/>
            <a:ext cx="497695" cy="21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rPr>
              <a:t>synpunkter</a:t>
            </a:r>
            <a:endPar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endParaRPr>
          </a:p>
        </p:txBody>
      </p:sp>
      <p:sp>
        <p:nvSpPr>
          <p:cNvPr id="32" name="Rektangel 31">
            <a:extLst>
              <a:ext uri="{FF2B5EF4-FFF2-40B4-BE49-F238E27FC236}">
                <a16:creationId xmlns:a16="http://schemas.microsoft.com/office/drawing/2014/main" id="{97AE2452-2DD4-4610-BAA3-B355C28795C3}"/>
              </a:ext>
            </a:extLst>
          </p:cNvPr>
          <p:cNvSpPr/>
          <p:nvPr/>
        </p:nvSpPr>
        <p:spPr>
          <a:xfrm>
            <a:off x="6949871" y="4692915"/>
            <a:ext cx="376499"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Rev</a:t>
            </a:r>
          </a:p>
        </p:txBody>
      </p:sp>
      <p:sp>
        <p:nvSpPr>
          <p:cNvPr id="33" name="Rektangel 32">
            <a:extLst>
              <a:ext uri="{FF2B5EF4-FFF2-40B4-BE49-F238E27FC236}">
                <a16:creationId xmlns:a16="http://schemas.microsoft.com/office/drawing/2014/main" id="{E211D92D-002E-4107-9A5F-6A33B1974091}"/>
              </a:ext>
            </a:extLst>
          </p:cNvPr>
          <p:cNvSpPr/>
          <p:nvPr/>
        </p:nvSpPr>
        <p:spPr>
          <a:xfrm>
            <a:off x="7330369" y="4692915"/>
            <a:ext cx="376499"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rPr>
              <a:t>Film</a:t>
            </a:r>
          </a:p>
        </p:txBody>
      </p:sp>
      <p:sp>
        <p:nvSpPr>
          <p:cNvPr id="34" name="Ellips 33">
            <a:extLst>
              <a:ext uri="{FF2B5EF4-FFF2-40B4-BE49-F238E27FC236}">
                <a16:creationId xmlns:a16="http://schemas.microsoft.com/office/drawing/2014/main" id="{A8DA143A-F729-4BC6-B9C0-13897E92D8A3}"/>
              </a:ext>
            </a:extLst>
          </p:cNvPr>
          <p:cNvSpPr/>
          <p:nvPr/>
        </p:nvSpPr>
        <p:spPr>
          <a:xfrm>
            <a:off x="6478371" y="1766404"/>
            <a:ext cx="216000" cy="216000"/>
          </a:xfrm>
          <a:prstGeom prst="ellipse">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a:ln>
                <a:noFill/>
              </a:ln>
              <a:solidFill>
                <a:srgbClr val="005777">
                  <a:lumMod val="50000"/>
                </a:srgbClr>
              </a:solidFill>
              <a:effectLst/>
              <a:uLnTx/>
              <a:uFillTx/>
              <a:latin typeface="Arial" panose="020B0604020202020204" pitchFamily="34" charset="0"/>
              <a:ea typeface="+mn-ea"/>
              <a:cs typeface="Arial" panose="020B0604020202020204" pitchFamily="34" charset="0"/>
            </a:endParaRPr>
          </a:p>
        </p:txBody>
      </p:sp>
      <p:sp>
        <p:nvSpPr>
          <p:cNvPr id="37" name="Rektangel 36">
            <a:extLst>
              <a:ext uri="{FF2B5EF4-FFF2-40B4-BE49-F238E27FC236}">
                <a16:creationId xmlns:a16="http://schemas.microsoft.com/office/drawing/2014/main" id="{4DE1D2FF-856C-4549-969E-677118120F5A}"/>
              </a:ext>
            </a:extLst>
          </p:cNvPr>
          <p:cNvSpPr/>
          <p:nvPr/>
        </p:nvSpPr>
        <p:spPr>
          <a:xfrm>
            <a:off x="8432887" y="2579491"/>
            <a:ext cx="497695"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rPr>
              <a:t>Film</a:t>
            </a:r>
          </a:p>
        </p:txBody>
      </p:sp>
      <p:sp>
        <p:nvSpPr>
          <p:cNvPr id="4" name="textruta 3">
            <a:extLst>
              <a:ext uri="{FF2B5EF4-FFF2-40B4-BE49-F238E27FC236}">
                <a16:creationId xmlns:a16="http://schemas.microsoft.com/office/drawing/2014/main" id="{E7126FEF-A2CF-42DF-8A85-9A57168CA540}"/>
              </a:ext>
            </a:extLst>
          </p:cNvPr>
          <p:cNvSpPr txBox="1"/>
          <p:nvPr/>
        </p:nvSpPr>
        <p:spPr>
          <a:xfrm>
            <a:off x="6600825" y="176014"/>
            <a:ext cx="243412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sv-SE" dirty="0"/>
              <a:t>JH /UD</a:t>
            </a:r>
          </a:p>
        </p:txBody>
      </p:sp>
      <p:sp>
        <p:nvSpPr>
          <p:cNvPr id="6" name="Rektangel 5">
            <a:extLst>
              <a:ext uri="{FF2B5EF4-FFF2-40B4-BE49-F238E27FC236}">
                <a16:creationId xmlns:a16="http://schemas.microsoft.com/office/drawing/2014/main" id="{A5CE1DB7-5C09-45ED-AE47-336FDF853EAE}"/>
              </a:ext>
            </a:extLst>
          </p:cNvPr>
          <p:cNvSpPr/>
          <p:nvPr/>
        </p:nvSpPr>
        <p:spPr>
          <a:xfrm>
            <a:off x="2203507" y="2979287"/>
            <a:ext cx="1297682" cy="21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84CC5E69-AE54-4510-AE83-3BB5ECD7445C}"/>
              </a:ext>
            </a:extLst>
          </p:cNvPr>
          <p:cNvSpPr/>
          <p:nvPr/>
        </p:nvSpPr>
        <p:spPr>
          <a:xfrm>
            <a:off x="4608094" y="2973954"/>
            <a:ext cx="2718275" cy="24161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80D59114-5688-4AD4-9403-30AF9AD49FC0}"/>
              </a:ext>
            </a:extLst>
          </p:cNvPr>
          <p:cNvSpPr/>
          <p:nvPr/>
        </p:nvSpPr>
        <p:spPr>
          <a:xfrm>
            <a:off x="5684328" y="1563624"/>
            <a:ext cx="742104" cy="1703304"/>
          </a:xfrm>
          <a:prstGeom prst="rect">
            <a:avLst/>
          </a:prstGeom>
          <a:solidFill>
            <a:srgbClr val="86846C">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602FF39E-2242-4EC0-851B-9197D79FED57}"/>
              </a:ext>
            </a:extLst>
          </p:cNvPr>
          <p:cNvSpPr/>
          <p:nvPr/>
        </p:nvSpPr>
        <p:spPr>
          <a:xfrm>
            <a:off x="7305456" y="2985745"/>
            <a:ext cx="497695"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800" dirty="0" err="1">
                <a:solidFill>
                  <a:srgbClr val="005777">
                    <a:lumMod val="50000"/>
                  </a:srgbClr>
                </a:solidFill>
                <a:latin typeface="Arial" panose="020B0604020202020204" pitchFamily="34" charset="0"/>
                <a:cs typeface="Arial" panose="020B0604020202020204" pitchFamily="34" charset="0"/>
              </a:rPr>
              <a:t>webinarie</a:t>
            </a:r>
            <a:endPar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endParaRPr>
          </a:p>
        </p:txBody>
      </p:sp>
      <p:sp>
        <p:nvSpPr>
          <p:cNvPr id="12" name="Rektangel 11">
            <a:extLst>
              <a:ext uri="{FF2B5EF4-FFF2-40B4-BE49-F238E27FC236}">
                <a16:creationId xmlns:a16="http://schemas.microsoft.com/office/drawing/2014/main" id="{281E684B-B379-42CB-80BB-2F08DEC05DD3}"/>
              </a:ext>
            </a:extLst>
          </p:cNvPr>
          <p:cNvSpPr/>
          <p:nvPr/>
        </p:nvSpPr>
        <p:spPr>
          <a:xfrm>
            <a:off x="8048836" y="2992262"/>
            <a:ext cx="497695"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5777">
                    <a:lumMod val="50000"/>
                  </a:srgbClr>
                </a:solidFill>
                <a:effectLst/>
                <a:uLnTx/>
                <a:uFillTx/>
                <a:latin typeface="Arial" panose="020B0604020202020204" pitchFamily="34" charset="0"/>
                <a:ea typeface="+mn-ea"/>
                <a:cs typeface="Arial" panose="020B0604020202020204" pitchFamily="34" charset="0"/>
              </a:rPr>
              <a:t>Film</a:t>
            </a:r>
          </a:p>
        </p:txBody>
      </p:sp>
    </p:spTree>
    <p:extLst>
      <p:ext uri="{BB962C8B-B14F-4D97-AF65-F5344CB8AC3E}">
        <p14:creationId xmlns:p14="http://schemas.microsoft.com/office/powerpoint/2010/main" val="994226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22</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8" y="256266"/>
            <a:ext cx="1155221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500" b="1" dirty="0">
                <a:solidFill>
                  <a:srgbClr val="01B0F0"/>
                </a:solidFill>
                <a:latin typeface="Dosis" pitchFamily="2" charset="0"/>
                <a:ea typeface="+mj-ea"/>
                <a:cs typeface="+mj-cs"/>
              </a:rPr>
              <a:t>Säker projektering, Syfte och mål</a:t>
            </a:r>
          </a:p>
        </p:txBody>
      </p:sp>
      <p:sp>
        <p:nvSpPr>
          <p:cNvPr id="11" name="textruta 2"/>
          <p:cNvSpPr txBox="1"/>
          <p:nvPr/>
        </p:nvSpPr>
        <p:spPr>
          <a:xfrm>
            <a:off x="177424" y="6056720"/>
            <a:ext cx="3220867" cy="335989"/>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Hallnollan.se</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5" name="textruta 2"/>
          <p:cNvSpPr txBox="1"/>
          <p:nvPr/>
        </p:nvSpPr>
        <p:spPr>
          <a:xfrm>
            <a:off x="2245886" y="6056720"/>
            <a:ext cx="3220867" cy="579646"/>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Samverkan för noll</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olyckor i byggbranschen</a:t>
            </a:r>
          </a:p>
        </p:txBody>
      </p:sp>
      <p:sp>
        <p:nvSpPr>
          <p:cNvPr id="5" name="Rektangel 4">
            <a:extLst>
              <a:ext uri="{FF2B5EF4-FFF2-40B4-BE49-F238E27FC236}">
                <a16:creationId xmlns:a16="http://schemas.microsoft.com/office/drawing/2014/main" id="{0564B54A-4B56-4B79-9CA4-AB9F4C760B0E}"/>
              </a:ext>
            </a:extLst>
          </p:cNvPr>
          <p:cNvSpPr/>
          <p:nvPr/>
        </p:nvSpPr>
        <p:spPr>
          <a:xfrm>
            <a:off x="4683335" y="1137455"/>
            <a:ext cx="762000" cy="450574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9" name="textruta 18">
            <a:extLst>
              <a:ext uri="{FF2B5EF4-FFF2-40B4-BE49-F238E27FC236}">
                <a16:creationId xmlns:a16="http://schemas.microsoft.com/office/drawing/2014/main" id="{1BF257AE-DE66-4510-916F-7419B670B4A6}"/>
              </a:ext>
            </a:extLst>
          </p:cNvPr>
          <p:cNvSpPr txBox="1"/>
          <p:nvPr/>
        </p:nvSpPr>
        <p:spPr>
          <a:xfrm>
            <a:off x="955506" y="4179925"/>
            <a:ext cx="10588794" cy="1698927"/>
          </a:xfrm>
          <a:prstGeom prst="rect">
            <a:avLst/>
          </a:prstGeom>
          <a:noFill/>
        </p:spPr>
        <p:txBody>
          <a:bodyPr wrap="square" rtlCol="0">
            <a:spAutoFit/>
          </a:bodyPr>
          <a:lstStyle/>
          <a:p>
            <a:pPr marL="457200">
              <a:lnSpc>
                <a:spcPct val="90000"/>
              </a:lnSpc>
            </a:pPr>
            <a:r>
              <a:rPr lang="sv-SE" sz="2400" dirty="0">
                <a:solidFill>
                  <a:schemeClr val="tx1">
                    <a:lumMod val="95000"/>
                    <a:lumOff val="5000"/>
                  </a:schemeClr>
                </a:solidFill>
              </a:rPr>
              <a:t>Ge stöd och vägledning i arbetet för en säker projektering </a:t>
            </a:r>
          </a:p>
          <a:p>
            <a:pPr marL="457200">
              <a:lnSpc>
                <a:spcPct val="90000"/>
              </a:lnSpc>
            </a:pPr>
            <a:r>
              <a:rPr lang="sv-SE" sz="2400" dirty="0">
                <a:solidFill>
                  <a:schemeClr val="tx1">
                    <a:lumMod val="95000"/>
                    <a:lumOff val="5000"/>
                  </a:schemeClr>
                </a:solidFill>
              </a:rPr>
              <a:t>med målet att redan i tidiga skeden skapa förutsättningar för en ergonomiskt hållbar och säker arbetsmiljö under kommande bygg- och brukarskede, med fokus på byggskedet.</a:t>
            </a:r>
          </a:p>
          <a:p>
            <a:pPr marL="285750" indent="-285750">
              <a:buFont typeface="Wingdings" panose="05000000000000000000" pitchFamily="2" charset="2"/>
              <a:buChar char="ü"/>
            </a:pPr>
            <a:endParaRPr lang="sv-SE" dirty="0">
              <a:solidFill>
                <a:schemeClr val="tx1">
                  <a:lumMod val="95000"/>
                  <a:lumOff val="5000"/>
                </a:schemeClr>
              </a:solidFill>
            </a:endParaRPr>
          </a:p>
        </p:txBody>
      </p:sp>
      <p:pic>
        <p:nvPicPr>
          <p:cNvPr id="3" name="Bildobjekt 2">
            <a:extLst>
              <a:ext uri="{FF2B5EF4-FFF2-40B4-BE49-F238E27FC236}">
                <a16:creationId xmlns:a16="http://schemas.microsoft.com/office/drawing/2014/main" id="{BFB0F4B4-0C6B-41C0-9E98-C470DB28101F}"/>
              </a:ext>
            </a:extLst>
          </p:cNvPr>
          <p:cNvPicPr>
            <a:picLocks noChangeAspect="1"/>
          </p:cNvPicPr>
          <p:nvPr/>
        </p:nvPicPr>
        <p:blipFill>
          <a:blip r:embed="rId4"/>
          <a:stretch>
            <a:fillRect/>
          </a:stretch>
        </p:blipFill>
        <p:spPr>
          <a:xfrm>
            <a:off x="1852396" y="839412"/>
            <a:ext cx="7625899" cy="3052646"/>
          </a:xfrm>
          <a:prstGeom prst="rect">
            <a:avLst/>
          </a:prstGeom>
        </p:spPr>
      </p:pic>
    </p:spTree>
    <p:extLst>
      <p:ext uri="{BB962C8B-B14F-4D97-AF65-F5344CB8AC3E}">
        <p14:creationId xmlns:p14="http://schemas.microsoft.com/office/powerpoint/2010/main" val="725452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23</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8" y="256266"/>
            <a:ext cx="1155221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500" b="1" dirty="0">
                <a:solidFill>
                  <a:srgbClr val="01B0F0"/>
                </a:solidFill>
                <a:latin typeface="Dosis" pitchFamily="2" charset="0"/>
                <a:ea typeface="+mj-ea"/>
                <a:cs typeface="+mj-cs"/>
              </a:rPr>
              <a:t>1) Säker projektering </a:t>
            </a:r>
          </a:p>
        </p:txBody>
      </p:sp>
      <p:sp>
        <p:nvSpPr>
          <p:cNvPr id="11" name="textruta 2"/>
          <p:cNvSpPr txBox="1"/>
          <p:nvPr/>
        </p:nvSpPr>
        <p:spPr>
          <a:xfrm>
            <a:off x="177424" y="6056720"/>
            <a:ext cx="3220867" cy="335989"/>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Hallnollan.se</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5" name="textruta 2"/>
          <p:cNvSpPr txBox="1"/>
          <p:nvPr/>
        </p:nvSpPr>
        <p:spPr>
          <a:xfrm>
            <a:off x="2245886" y="6056720"/>
            <a:ext cx="3220867" cy="579646"/>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Samverkan för noll</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olyckor i byggbranschen</a:t>
            </a:r>
          </a:p>
        </p:txBody>
      </p:sp>
      <p:sp>
        <p:nvSpPr>
          <p:cNvPr id="5" name="Rektangel 4">
            <a:extLst>
              <a:ext uri="{FF2B5EF4-FFF2-40B4-BE49-F238E27FC236}">
                <a16:creationId xmlns:a16="http://schemas.microsoft.com/office/drawing/2014/main" id="{0564B54A-4B56-4B79-9CA4-AB9F4C760B0E}"/>
              </a:ext>
            </a:extLst>
          </p:cNvPr>
          <p:cNvSpPr/>
          <p:nvPr/>
        </p:nvSpPr>
        <p:spPr>
          <a:xfrm>
            <a:off x="4683335" y="1137455"/>
            <a:ext cx="762000" cy="450574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9" name="textruta 18">
            <a:extLst>
              <a:ext uri="{FF2B5EF4-FFF2-40B4-BE49-F238E27FC236}">
                <a16:creationId xmlns:a16="http://schemas.microsoft.com/office/drawing/2014/main" id="{1BF257AE-DE66-4510-916F-7419B670B4A6}"/>
              </a:ext>
            </a:extLst>
          </p:cNvPr>
          <p:cNvSpPr txBox="1"/>
          <p:nvPr/>
        </p:nvSpPr>
        <p:spPr>
          <a:xfrm>
            <a:off x="41739" y="971310"/>
            <a:ext cx="7196770" cy="5798510"/>
          </a:xfrm>
          <a:prstGeom prst="rect">
            <a:avLst/>
          </a:prstGeom>
          <a:noFill/>
        </p:spPr>
        <p:txBody>
          <a:bodyPr wrap="square" rtlCol="0">
            <a:spAutoFit/>
          </a:bodyPr>
          <a:lstStyle/>
          <a:p>
            <a:pPr marL="457200">
              <a:lnSpc>
                <a:spcPct val="90000"/>
              </a:lnSpc>
            </a:pPr>
            <a:r>
              <a:rPr lang="sv-SE" sz="2400" b="1" dirty="0">
                <a:solidFill>
                  <a:schemeClr val="accent1">
                    <a:lumMod val="50000"/>
                  </a:schemeClr>
                </a:solidFill>
              </a:rPr>
              <a:t>Status</a:t>
            </a:r>
          </a:p>
          <a:p>
            <a:pPr marL="685800" indent="-228600">
              <a:lnSpc>
                <a:spcPct val="90000"/>
              </a:lnSpc>
              <a:buFont typeface="Arial"/>
              <a:buChar char="•"/>
            </a:pPr>
            <a:r>
              <a:rPr lang="sv-SE" sz="2400" dirty="0">
                <a:solidFill>
                  <a:schemeClr val="accent1">
                    <a:lumMod val="50000"/>
                  </a:schemeClr>
                </a:solidFill>
              </a:rPr>
              <a:t>Vårens mötesserie med projektgruppen är genomförd</a:t>
            </a:r>
          </a:p>
          <a:p>
            <a:pPr marL="685800" indent="-228600">
              <a:lnSpc>
                <a:spcPct val="90000"/>
              </a:lnSpc>
              <a:buFont typeface="Arial"/>
              <a:buChar char="•"/>
            </a:pPr>
            <a:r>
              <a:rPr lang="sv-SE" sz="2400" dirty="0">
                <a:solidFill>
                  <a:schemeClr val="accent1">
                    <a:lumMod val="50000"/>
                  </a:schemeClr>
                </a:solidFill>
              </a:rPr>
              <a:t>Viss justering kvarstår</a:t>
            </a:r>
          </a:p>
          <a:p>
            <a:pPr marL="685800" indent="-228600">
              <a:lnSpc>
                <a:spcPct val="90000"/>
              </a:lnSpc>
              <a:buFont typeface="Arial"/>
              <a:buChar char="•"/>
            </a:pPr>
            <a:r>
              <a:rPr lang="sv-SE" sz="2400" dirty="0">
                <a:solidFill>
                  <a:schemeClr val="accent1">
                    <a:lumMod val="50000"/>
                  </a:schemeClr>
                </a:solidFill>
              </a:rPr>
              <a:t>Referensgruppen startar v. 34</a:t>
            </a:r>
          </a:p>
          <a:p>
            <a:pPr marL="685800" indent="-228600">
              <a:lnSpc>
                <a:spcPct val="90000"/>
              </a:lnSpc>
              <a:buFont typeface="Arial"/>
              <a:buChar char="•"/>
            </a:pPr>
            <a:r>
              <a:rPr lang="sv-SE" sz="2400" dirty="0">
                <a:solidFill>
                  <a:schemeClr val="accent1">
                    <a:lumMod val="50000"/>
                  </a:schemeClr>
                </a:solidFill>
              </a:rPr>
              <a:t>Samarbete med Byggherrarnas arbetsgrupp</a:t>
            </a:r>
          </a:p>
          <a:p>
            <a:pPr marL="457200">
              <a:lnSpc>
                <a:spcPct val="90000"/>
              </a:lnSpc>
            </a:pPr>
            <a:endParaRPr lang="sv-SE" sz="2400" dirty="0">
              <a:solidFill>
                <a:schemeClr val="accent1">
                  <a:lumMod val="50000"/>
                </a:schemeClr>
              </a:solidFill>
            </a:endParaRPr>
          </a:p>
          <a:p>
            <a:pPr marL="457200">
              <a:lnSpc>
                <a:spcPct val="90000"/>
              </a:lnSpc>
            </a:pPr>
            <a:r>
              <a:rPr lang="sv-SE" sz="2400" b="1" dirty="0">
                <a:solidFill>
                  <a:schemeClr val="accent1">
                    <a:lumMod val="50000"/>
                  </a:schemeClr>
                </a:solidFill>
              </a:rPr>
              <a:t>Innehåll i guide:</a:t>
            </a:r>
          </a:p>
          <a:p>
            <a:pPr marL="914400" indent="-457200">
              <a:lnSpc>
                <a:spcPct val="90000"/>
              </a:lnSpc>
              <a:buFontTx/>
              <a:buChar char="-"/>
            </a:pPr>
            <a:r>
              <a:rPr lang="sv-SE" sz="2400" dirty="0">
                <a:solidFill>
                  <a:schemeClr val="accent1">
                    <a:lumMod val="50000"/>
                  </a:schemeClr>
                </a:solidFill>
              </a:rPr>
              <a:t>Rekommenderade aktiviteter för säker projektering (</a:t>
            </a:r>
            <a:r>
              <a:rPr lang="sv-SE" sz="2400" dirty="0" err="1">
                <a:solidFill>
                  <a:schemeClr val="accent1">
                    <a:lumMod val="50000"/>
                  </a:schemeClr>
                </a:solidFill>
              </a:rPr>
              <a:t>riskinventering</a:t>
            </a:r>
            <a:r>
              <a:rPr lang="sv-SE" sz="2400" dirty="0">
                <a:solidFill>
                  <a:schemeClr val="accent1">
                    <a:lumMod val="50000"/>
                  </a:schemeClr>
                </a:solidFill>
              </a:rPr>
              <a:t> /WS och utförandeberedning)</a:t>
            </a:r>
          </a:p>
          <a:p>
            <a:pPr marL="914400" indent="-457200">
              <a:lnSpc>
                <a:spcPct val="90000"/>
              </a:lnSpc>
              <a:buFontTx/>
              <a:buChar char="-"/>
            </a:pPr>
            <a:r>
              <a:rPr lang="sv-SE" sz="2400" dirty="0">
                <a:solidFill>
                  <a:schemeClr val="accent1">
                    <a:lumMod val="50000"/>
                  </a:schemeClr>
                </a:solidFill>
              </a:rPr>
              <a:t>Genomgång av framgångsfaktorer (organisation, kompetens, erfarenhetsåterföring)</a:t>
            </a:r>
          </a:p>
          <a:p>
            <a:pPr marL="914400" indent="-457200">
              <a:lnSpc>
                <a:spcPct val="90000"/>
              </a:lnSpc>
              <a:buFontTx/>
              <a:buChar char="-"/>
            </a:pPr>
            <a:r>
              <a:rPr lang="sv-SE" sz="2400" dirty="0">
                <a:solidFill>
                  <a:schemeClr val="accent1">
                    <a:lumMod val="50000"/>
                  </a:schemeClr>
                </a:solidFill>
              </a:rPr>
              <a:t>Stödmaterial: Mallar</a:t>
            </a:r>
          </a:p>
          <a:p>
            <a:pPr marL="914400" indent="-457200">
              <a:lnSpc>
                <a:spcPct val="90000"/>
              </a:lnSpc>
              <a:buFontTx/>
              <a:buChar char="-"/>
            </a:pPr>
            <a:endParaRPr lang="sv-SE" sz="2800" b="1" dirty="0">
              <a:solidFill>
                <a:schemeClr val="accent1">
                  <a:lumMod val="50000"/>
                </a:schemeClr>
              </a:solidFill>
            </a:endParaRPr>
          </a:p>
          <a:p>
            <a:pPr marL="457200">
              <a:lnSpc>
                <a:spcPct val="90000"/>
              </a:lnSpc>
            </a:pPr>
            <a:endParaRPr lang="sv-SE" sz="2800" b="1" dirty="0">
              <a:solidFill>
                <a:schemeClr val="accent1">
                  <a:lumMod val="50000"/>
                </a:schemeClr>
              </a:solidFill>
            </a:endParaRPr>
          </a:p>
          <a:p>
            <a:pPr marL="285750" indent="-285750">
              <a:buFont typeface="Wingdings" panose="05000000000000000000" pitchFamily="2" charset="2"/>
              <a:buChar char="ü"/>
            </a:pPr>
            <a:endParaRPr lang="sv-SE" dirty="0">
              <a:solidFill>
                <a:schemeClr val="accent1">
                  <a:lumMod val="50000"/>
                </a:schemeClr>
              </a:solidFill>
            </a:endParaRPr>
          </a:p>
        </p:txBody>
      </p:sp>
      <p:pic>
        <p:nvPicPr>
          <p:cNvPr id="2" name="Bildobjekt 1">
            <a:extLst>
              <a:ext uri="{FF2B5EF4-FFF2-40B4-BE49-F238E27FC236}">
                <a16:creationId xmlns:a16="http://schemas.microsoft.com/office/drawing/2014/main" id="{37B1E985-12EF-46D2-AF90-AD353FBD1564}"/>
              </a:ext>
            </a:extLst>
          </p:cNvPr>
          <p:cNvPicPr>
            <a:picLocks noChangeAspect="1"/>
          </p:cNvPicPr>
          <p:nvPr/>
        </p:nvPicPr>
        <p:blipFill>
          <a:blip r:embed="rId4"/>
          <a:stretch>
            <a:fillRect/>
          </a:stretch>
        </p:blipFill>
        <p:spPr>
          <a:xfrm>
            <a:off x="7171290" y="1172072"/>
            <a:ext cx="3971925" cy="3933825"/>
          </a:xfrm>
          <a:prstGeom prst="rect">
            <a:avLst/>
          </a:prstGeom>
        </p:spPr>
      </p:pic>
    </p:spTree>
    <p:extLst>
      <p:ext uri="{BB962C8B-B14F-4D97-AF65-F5344CB8AC3E}">
        <p14:creationId xmlns:p14="http://schemas.microsoft.com/office/powerpoint/2010/main" val="1947643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24</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8" y="256266"/>
            <a:ext cx="1155221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500" b="1" dirty="0">
                <a:solidFill>
                  <a:srgbClr val="01B0F0"/>
                </a:solidFill>
                <a:latin typeface="Dosis" pitchFamily="2" charset="0"/>
                <a:ea typeface="+mj-ea"/>
                <a:cs typeface="+mj-cs"/>
              </a:rPr>
              <a:t>1) Säker projektering </a:t>
            </a:r>
          </a:p>
        </p:txBody>
      </p:sp>
      <p:sp>
        <p:nvSpPr>
          <p:cNvPr id="11" name="textruta 2"/>
          <p:cNvSpPr txBox="1"/>
          <p:nvPr/>
        </p:nvSpPr>
        <p:spPr>
          <a:xfrm>
            <a:off x="177424" y="6056720"/>
            <a:ext cx="3220867" cy="335989"/>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Hallnollan.se</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5" name="textruta 2"/>
          <p:cNvSpPr txBox="1"/>
          <p:nvPr/>
        </p:nvSpPr>
        <p:spPr>
          <a:xfrm>
            <a:off x="2245886" y="6056720"/>
            <a:ext cx="3220867" cy="579646"/>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Samverkan för noll</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olyckor i byggbranschen</a:t>
            </a:r>
          </a:p>
        </p:txBody>
      </p:sp>
      <p:sp>
        <p:nvSpPr>
          <p:cNvPr id="5" name="Rektangel 4">
            <a:extLst>
              <a:ext uri="{FF2B5EF4-FFF2-40B4-BE49-F238E27FC236}">
                <a16:creationId xmlns:a16="http://schemas.microsoft.com/office/drawing/2014/main" id="{0564B54A-4B56-4B79-9CA4-AB9F4C760B0E}"/>
              </a:ext>
            </a:extLst>
          </p:cNvPr>
          <p:cNvSpPr/>
          <p:nvPr/>
        </p:nvSpPr>
        <p:spPr>
          <a:xfrm>
            <a:off x="4683335" y="1137455"/>
            <a:ext cx="762000" cy="450574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4" name="Bildobjekt 3">
            <a:extLst>
              <a:ext uri="{FF2B5EF4-FFF2-40B4-BE49-F238E27FC236}">
                <a16:creationId xmlns:a16="http://schemas.microsoft.com/office/drawing/2014/main" id="{FFAA538F-7AAD-4D8A-AAEB-23FC6D23FC8F}"/>
              </a:ext>
            </a:extLst>
          </p:cNvPr>
          <p:cNvPicPr>
            <a:picLocks noChangeAspect="1"/>
          </p:cNvPicPr>
          <p:nvPr/>
        </p:nvPicPr>
        <p:blipFill>
          <a:blip r:embed="rId4"/>
          <a:stretch>
            <a:fillRect/>
          </a:stretch>
        </p:blipFill>
        <p:spPr>
          <a:xfrm rot="21309669">
            <a:off x="475792" y="1077622"/>
            <a:ext cx="2343348" cy="3490467"/>
          </a:xfrm>
          <a:prstGeom prst="rect">
            <a:avLst/>
          </a:prstGeom>
          <a:ln>
            <a:noFill/>
          </a:ln>
          <a:effectLst>
            <a:outerShdw blurRad="190500" algn="tl" rotWithShape="0">
              <a:srgbClr val="000000">
                <a:alpha val="70000"/>
              </a:srgbClr>
            </a:outerShdw>
          </a:effectLst>
        </p:spPr>
      </p:pic>
      <p:pic>
        <p:nvPicPr>
          <p:cNvPr id="10" name="Bildobjekt 9">
            <a:extLst>
              <a:ext uri="{FF2B5EF4-FFF2-40B4-BE49-F238E27FC236}">
                <a16:creationId xmlns:a16="http://schemas.microsoft.com/office/drawing/2014/main" id="{5D0FFB86-CA87-40EC-A81B-D6CA3B71DF4A}"/>
              </a:ext>
            </a:extLst>
          </p:cNvPr>
          <p:cNvPicPr>
            <a:picLocks noChangeAspect="1"/>
          </p:cNvPicPr>
          <p:nvPr/>
        </p:nvPicPr>
        <p:blipFill>
          <a:blip r:embed="rId5"/>
          <a:stretch>
            <a:fillRect/>
          </a:stretch>
        </p:blipFill>
        <p:spPr>
          <a:xfrm>
            <a:off x="2962182" y="813572"/>
            <a:ext cx="2350471" cy="3552160"/>
          </a:xfrm>
          <a:prstGeom prst="rect">
            <a:avLst/>
          </a:prstGeom>
          <a:ln>
            <a:noFill/>
          </a:ln>
          <a:effectLst>
            <a:outerShdw blurRad="190500" algn="tl" rotWithShape="0">
              <a:srgbClr val="000000">
                <a:alpha val="70000"/>
              </a:srgbClr>
            </a:outerShdw>
          </a:effectLst>
        </p:spPr>
      </p:pic>
      <p:pic>
        <p:nvPicPr>
          <p:cNvPr id="18" name="Bildobjekt 17">
            <a:extLst>
              <a:ext uri="{FF2B5EF4-FFF2-40B4-BE49-F238E27FC236}">
                <a16:creationId xmlns:a16="http://schemas.microsoft.com/office/drawing/2014/main" id="{53123AF0-B981-4743-AAAE-539206E9A6D0}"/>
              </a:ext>
            </a:extLst>
          </p:cNvPr>
          <p:cNvPicPr>
            <a:picLocks noChangeAspect="1"/>
          </p:cNvPicPr>
          <p:nvPr/>
        </p:nvPicPr>
        <p:blipFill>
          <a:blip r:embed="rId6"/>
          <a:stretch>
            <a:fillRect/>
          </a:stretch>
        </p:blipFill>
        <p:spPr>
          <a:xfrm>
            <a:off x="1892546" y="1947631"/>
            <a:ext cx="1910988" cy="2885389"/>
          </a:xfrm>
          <a:prstGeom prst="rect">
            <a:avLst/>
          </a:prstGeom>
          <a:ln>
            <a:noFill/>
          </a:ln>
          <a:effectLst>
            <a:outerShdw blurRad="190500" algn="tl" rotWithShape="0">
              <a:srgbClr val="000000">
                <a:alpha val="70000"/>
              </a:srgbClr>
            </a:outerShdw>
          </a:effectLst>
        </p:spPr>
      </p:pic>
      <p:sp>
        <p:nvSpPr>
          <p:cNvPr id="19" name="textruta 18">
            <a:extLst>
              <a:ext uri="{FF2B5EF4-FFF2-40B4-BE49-F238E27FC236}">
                <a16:creationId xmlns:a16="http://schemas.microsoft.com/office/drawing/2014/main" id="{1BF257AE-DE66-4510-916F-7419B670B4A6}"/>
              </a:ext>
            </a:extLst>
          </p:cNvPr>
          <p:cNvSpPr txBox="1"/>
          <p:nvPr/>
        </p:nvSpPr>
        <p:spPr>
          <a:xfrm>
            <a:off x="708563" y="5111754"/>
            <a:ext cx="3936484" cy="369332"/>
          </a:xfrm>
          <a:prstGeom prst="rect">
            <a:avLst/>
          </a:prstGeom>
          <a:noFill/>
        </p:spPr>
        <p:txBody>
          <a:bodyPr wrap="square" rtlCol="0">
            <a:spAutoFit/>
          </a:bodyPr>
          <a:lstStyle/>
          <a:p>
            <a:pPr marL="285750" indent="-285750">
              <a:buFont typeface="Wingdings" panose="05000000000000000000" pitchFamily="2" charset="2"/>
              <a:buChar char="ü"/>
            </a:pPr>
            <a:r>
              <a:rPr lang="sv-SE" dirty="0"/>
              <a:t>Arbetsmiljöguide Säker projektering </a:t>
            </a:r>
          </a:p>
        </p:txBody>
      </p:sp>
      <p:pic>
        <p:nvPicPr>
          <p:cNvPr id="20" name="Bildobjekt 19">
            <a:extLst>
              <a:ext uri="{FF2B5EF4-FFF2-40B4-BE49-F238E27FC236}">
                <a16:creationId xmlns:a16="http://schemas.microsoft.com/office/drawing/2014/main" id="{6B1ADB50-435B-435C-8EF8-ECE9E970728D}"/>
              </a:ext>
            </a:extLst>
          </p:cNvPr>
          <p:cNvPicPr>
            <a:picLocks noChangeAspect="1"/>
          </p:cNvPicPr>
          <p:nvPr/>
        </p:nvPicPr>
        <p:blipFill>
          <a:blip r:embed="rId7"/>
          <a:stretch>
            <a:fillRect/>
          </a:stretch>
        </p:blipFill>
        <p:spPr>
          <a:xfrm rot="21198980">
            <a:off x="6165006" y="842714"/>
            <a:ext cx="2728465" cy="3806617"/>
          </a:xfrm>
          <a:prstGeom prst="rect">
            <a:avLst/>
          </a:prstGeom>
          <a:ln>
            <a:noFill/>
          </a:ln>
          <a:effectLst>
            <a:outerShdw blurRad="190500" algn="tl" rotWithShape="0">
              <a:srgbClr val="000000">
                <a:alpha val="70000"/>
              </a:srgbClr>
            </a:outerShdw>
          </a:effectLst>
        </p:spPr>
      </p:pic>
      <p:sp>
        <p:nvSpPr>
          <p:cNvPr id="21" name="textruta 20">
            <a:extLst>
              <a:ext uri="{FF2B5EF4-FFF2-40B4-BE49-F238E27FC236}">
                <a16:creationId xmlns:a16="http://schemas.microsoft.com/office/drawing/2014/main" id="{4AAAD067-6466-4A29-9800-BC29C2477001}"/>
              </a:ext>
            </a:extLst>
          </p:cNvPr>
          <p:cNvSpPr txBox="1"/>
          <p:nvPr/>
        </p:nvSpPr>
        <p:spPr>
          <a:xfrm>
            <a:off x="7166488" y="5175503"/>
            <a:ext cx="3936484" cy="369332"/>
          </a:xfrm>
          <a:prstGeom prst="rect">
            <a:avLst/>
          </a:prstGeom>
          <a:noFill/>
        </p:spPr>
        <p:txBody>
          <a:bodyPr wrap="square" rtlCol="0">
            <a:spAutoFit/>
          </a:bodyPr>
          <a:lstStyle/>
          <a:p>
            <a:pPr marL="285750" indent="-285750">
              <a:buFont typeface="Wingdings" panose="05000000000000000000" pitchFamily="2" charset="2"/>
              <a:buChar char="ü"/>
            </a:pPr>
            <a:r>
              <a:rPr lang="sv-SE" dirty="0"/>
              <a:t>Mallar: Stödmaterial</a:t>
            </a:r>
          </a:p>
        </p:txBody>
      </p:sp>
      <p:pic>
        <p:nvPicPr>
          <p:cNvPr id="22" name="Bildobjekt 21">
            <a:extLst>
              <a:ext uri="{FF2B5EF4-FFF2-40B4-BE49-F238E27FC236}">
                <a16:creationId xmlns:a16="http://schemas.microsoft.com/office/drawing/2014/main" id="{98B07D54-F4BA-4734-A5F1-DBD0CCCF30B5}"/>
              </a:ext>
            </a:extLst>
          </p:cNvPr>
          <p:cNvPicPr>
            <a:picLocks noChangeAspect="1"/>
          </p:cNvPicPr>
          <p:nvPr/>
        </p:nvPicPr>
        <p:blipFill>
          <a:blip r:embed="rId8"/>
          <a:stretch>
            <a:fillRect/>
          </a:stretch>
        </p:blipFill>
        <p:spPr>
          <a:xfrm rot="281757">
            <a:off x="7180706" y="1275549"/>
            <a:ext cx="2621066" cy="3374669"/>
          </a:xfrm>
          <a:prstGeom prst="rect">
            <a:avLst/>
          </a:prstGeom>
          <a:ln>
            <a:noFill/>
          </a:ln>
          <a:effectLst>
            <a:outerShdw blurRad="190500" algn="tl" rotWithShape="0">
              <a:srgbClr val="000000">
                <a:alpha val="70000"/>
              </a:srgbClr>
            </a:outerShdw>
          </a:effectLst>
        </p:spPr>
      </p:pic>
      <p:pic>
        <p:nvPicPr>
          <p:cNvPr id="23" name="Bildobjekt 22">
            <a:extLst>
              <a:ext uri="{FF2B5EF4-FFF2-40B4-BE49-F238E27FC236}">
                <a16:creationId xmlns:a16="http://schemas.microsoft.com/office/drawing/2014/main" id="{2B8517F2-F584-465C-BEF9-643BB601C949}"/>
              </a:ext>
            </a:extLst>
          </p:cNvPr>
          <p:cNvPicPr>
            <a:picLocks noChangeAspect="1"/>
          </p:cNvPicPr>
          <p:nvPr/>
        </p:nvPicPr>
        <p:blipFill>
          <a:blip r:embed="rId9"/>
          <a:stretch>
            <a:fillRect/>
          </a:stretch>
        </p:blipFill>
        <p:spPr>
          <a:xfrm>
            <a:off x="8099787" y="2472773"/>
            <a:ext cx="3585653" cy="2089509"/>
          </a:xfrm>
          <a:prstGeom prst="rect">
            <a:avLst/>
          </a:prstGeom>
          <a:ln>
            <a:noFill/>
          </a:ln>
          <a:effectLst>
            <a:outerShdw blurRad="190500" algn="tl" rotWithShape="0">
              <a:srgbClr val="000000">
                <a:alpha val="70000"/>
              </a:srgbClr>
            </a:outerShdw>
          </a:effectLst>
        </p:spPr>
      </p:pic>
      <p:pic>
        <p:nvPicPr>
          <p:cNvPr id="24" name="Bildobjekt 23">
            <a:extLst>
              <a:ext uri="{FF2B5EF4-FFF2-40B4-BE49-F238E27FC236}">
                <a16:creationId xmlns:a16="http://schemas.microsoft.com/office/drawing/2014/main" id="{C9C079ED-B73B-4CD3-BAA5-B4EF03EA79D0}"/>
              </a:ext>
            </a:extLst>
          </p:cNvPr>
          <p:cNvPicPr>
            <a:picLocks noChangeAspect="1"/>
          </p:cNvPicPr>
          <p:nvPr/>
        </p:nvPicPr>
        <p:blipFill>
          <a:blip r:embed="rId10"/>
          <a:stretch>
            <a:fillRect/>
          </a:stretch>
        </p:blipFill>
        <p:spPr>
          <a:xfrm rot="314053">
            <a:off x="8970703" y="1317529"/>
            <a:ext cx="2888546" cy="19796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5078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4C353A-C252-4577-8C05-805CE2C60E23}"/>
              </a:ext>
            </a:extLst>
          </p:cNvPr>
          <p:cNvSpPr>
            <a:spLocks noGrp="1"/>
          </p:cNvSpPr>
          <p:nvPr>
            <p:ph type="title"/>
          </p:nvPr>
        </p:nvSpPr>
        <p:spPr/>
        <p:txBody>
          <a:bodyPr/>
          <a:lstStyle/>
          <a:p>
            <a:r>
              <a:rPr lang="sv-SE" dirty="0">
                <a:latin typeface="Dosis" pitchFamily="2" charset="0"/>
              </a:rPr>
              <a:t>2) Arbetsmiljöguide- Lossning</a:t>
            </a:r>
          </a:p>
        </p:txBody>
      </p:sp>
      <p:pic>
        <p:nvPicPr>
          <p:cNvPr id="3" name="Bildobjekt 2">
            <a:extLst>
              <a:ext uri="{FF2B5EF4-FFF2-40B4-BE49-F238E27FC236}">
                <a16:creationId xmlns:a16="http://schemas.microsoft.com/office/drawing/2014/main" id="{440C0246-A575-4586-9198-D518B6815C18}"/>
              </a:ext>
            </a:extLst>
          </p:cNvPr>
          <p:cNvPicPr>
            <a:picLocks noChangeAspect="1"/>
          </p:cNvPicPr>
          <p:nvPr/>
        </p:nvPicPr>
        <p:blipFill>
          <a:blip r:embed="rId2"/>
          <a:stretch>
            <a:fillRect/>
          </a:stretch>
        </p:blipFill>
        <p:spPr>
          <a:xfrm>
            <a:off x="269633" y="1008724"/>
            <a:ext cx="5396895" cy="2848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llips 4">
            <a:extLst>
              <a:ext uri="{FF2B5EF4-FFF2-40B4-BE49-F238E27FC236}">
                <a16:creationId xmlns:a16="http://schemas.microsoft.com/office/drawing/2014/main" id="{74E9053E-C929-40CD-837B-0B0BD2C0491E}"/>
              </a:ext>
            </a:extLst>
          </p:cNvPr>
          <p:cNvSpPr/>
          <p:nvPr/>
        </p:nvSpPr>
        <p:spPr>
          <a:xfrm>
            <a:off x="7950200" y="1480674"/>
            <a:ext cx="1080000" cy="1080000"/>
          </a:xfrm>
          <a:prstGeom prst="ellipse">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sv-SE" dirty="0"/>
              <a:t>A-grupp</a:t>
            </a:r>
          </a:p>
        </p:txBody>
      </p:sp>
      <p:sp>
        <p:nvSpPr>
          <p:cNvPr id="6" name="Ellips 5">
            <a:extLst>
              <a:ext uri="{FF2B5EF4-FFF2-40B4-BE49-F238E27FC236}">
                <a16:creationId xmlns:a16="http://schemas.microsoft.com/office/drawing/2014/main" id="{362B74C3-56E5-4CA6-AE51-77BD98106F7B}"/>
              </a:ext>
            </a:extLst>
          </p:cNvPr>
          <p:cNvSpPr/>
          <p:nvPr/>
        </p:nvSpPr>
        <p:spPr>
          <a:xfrm>
            <a:off x="9634114" y="484994"/>
            <a:ext cx="1080000" cy="1080000"/>
          </a:xfrm>
          <a:prstGeom prst="ellipse">
            <a:avLst/>
          </a:prstGeom>
          <a:ln/>
        </p:spPr>
        <p:style>
          <a:lnRef idx="2">
            <a:schemeClr val="accent1"/>
          </a:lnRef>
          <a:fillRef idx="1">
            <a:schemeClr val="lt1"/>
          </a:fillRef>
          <a:effectRef idx="0">
            <a:schemeClr val="accent1"/>
          </a:effectRef>
          <a:fontRef idx="minor">
            <a:schemeClr val="dk1"/>
          </a:fontRef>
        </p:style>
        <p:txBody>
          <a:bodyPr lIns="0" tIns="0" rIns="0" bIns="36000" rtlCol="0" anchor="ctr"/>
          <a:lstStyle/>
          <a:p>
            <a:pPr algn="ctr"/>
            <a:r>
              <a:rPr lang="sv-SE" sz="1100" dirty="0">
                <a:solidFill>
                  <a:schemeClr val="bg2">
                    <a:lumMod val="10000"/>
                  </a:schemeClr>
                </a:solidFill>
              </a:rPr>
              <a:t>Arbetsmiljö-verket</a:t>
            </a:r>
          </a:p>
        </p:txBody>
      </p:sp>
      <p:sp>
        <p:nvSpPr>
          <p:cNvPr id="7" name="Ellips 6">
            <a:extLst>
              <a:ext uri="{FF2B5EF4-FFF2-40B4-BE49-F238E27FC236}">
                <a16:creationId xmlns:a16="http://schemas.microsoft.com/office/drawing/2014/main" id="{5D7B8F59-CD9F-40E1-AC18-8EDA4040B47B}"/>
              </a:ext>
            </a:extLst>
          </p:cNvPr>
          <p:cNvSpPr/>
          <p:nvPr/>
        </p:nvSpPr>
        <p:spPr>
          <a:xfrm>
            <a:off x="9634114" y="1782934"/>
            <a:ext cx="1080000" cy="1080000"/>
          </a:xfrm>
          <a:prstGeom prst="ellipse">
            <a:avLst/>
          </a:prstGeom>
          <a:ln/>
        </p:spPr>
        <p:style>
          <a:lnRef idx="2">
            <a:schemeClr val="accent1"/>
          </a:lnRef>
          <a:fillRef idx="1">
            <a:schemeClr val="lt1"/>
          </a:fillRef>
          <a:effectRef idx="0">
            <a:schemeClr val="accent1"/>
          </a:effectRef>
          <a:fontRef idx="minor">
            <a:schemeClr val="dk1"/>
          </a:fontRef>
        </p:style>
        <p:txBody>
          <a:bodyPr lIns="0" tIns="0" rIns="0" bIns="36000" rtlCol="0" anchor="ctr"/>
          <a:lstStyle/>
          <a:p>
            <a:pPr algn="ctr"/>
            <a:r>
              <a:rPr lang="sv-SE" sz="1100" dirty="0">
                <a:solidFill>
                  <a:schemeClr val="bg2">
                    <a:lumMod val="10000"/>
                  </a:schemeClr>
                </a:solidFill>
              </a:rPr>
              <a:t>Transport-företagen /TYA</a:t>
            </a:r>
          </a:p>
        </p:txBody>
      </p:sp>
      <p:sp>
        <p:nvSpPr>
          <p:cNvPr id="8" name="Ellips 7">
            <a:extLst>
              <a:ext uri="{FF2B5EF4-FFF2-40B4-BE49-F238E27FC236}">
                <a16:creationId xmlns:a16="http://schemas.microsoft.com/office/drawing/2014/main" id="{15F54CE3-E19E-4F95-9785-66A549B3621E}"/>
              </a:ext>
            </a:extLst>
          </p:cNvPr>
          <p:cNvSpPr/>
          <p:nvPr/>
        </p:nvSpPr>
        <p:spPr>
          <a:xfrm>
            <a:off x="9541831" y="3236525"/>
            <a:ext cx="1287886" cy="1080000"/>
          </a:xfrm>
          <a:prstGeom prst="ellipse">
            <a:avLst/>
          </a:prstGeom>
          <a:ln/>
        </p:spPr>
        <p:style>
          <a:lnRef idx="2">
            <a:schemeClr val="accent1"/>
          </a:lnRef>
          <a:fillRef idx="1">
            <a:schemeClr val="lt1"/>
          </a:fillRef>
          <a:effectRef idx="0">
            <a:schemeClr val="accent1"/>
          </a:effectRef>
          <a:fontRef idx="minor">
            <a:schemeClr val="dk1"/>
          </a:fontRef>
        </p:style>
        <p:txBody>
          <a:bodyPr lIns="0" tIns="0" rIns="0" bIns="36000" rtlCol="0" anchor="ctr"/>
          <a:lstStyle/>
          <a:p>
            <a:pPr algn="ctr"/>
            <a:r>
              <a:rPr lang="sv-SE" sz="1100" dirty="0">
                <a:solidFill>
                  <a:schemeClr val="bg2">
                    <a:lumMod val="10000"/>
                  </a:schemeClr>
                </a:solidFill>
              </a:rPr>
              <a:t>Leverantörer  lossnings-brygga</a:t>
            </a:r>
          </a:p>
        </p:txBody>
      </p:sp>
      <p:cxnSp>
        <p:nvCxnSpPr>
          <p:cNvPr id="10" name="Rak koppling 9">
            <a:extLst>
              <a:ext uri="{FF2B5EF4-FFF2-40B4-BE49-F238E27FC236}">
                <a16:creationId xmlns:a16="http://schemas.microsoft.com/office/drawing/2014/main" id="{3B2E9978-E6D9-48D2-A0DE-441E5857C727}"/>
              </a:ext>
            </a:extLst>
          </p:cNvPr>
          <p:cNvCxnSpPr>
            <a:stCxn id="5" idx="7"/>
            <a:endCxn id="6" idx="2"/>
          </p:cNvCxnSpPr>
          <p:nvPr/>
        </p:nvCxnSpPr>
        <p:spPr>
          <a:xfrm flipV="1">
            <a:off x="8872038" y="1024994"/>
            <a:ext cx="762076" cy="6138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Rak koppling 10">
            <a:extLst>
              <a:ext uri="{FF2B5EF4-FFF2-40B4-BE49-F238E27FC236}">
                <a16:creationId xmlns:a16="http://schemas.microsoft.com/office/drawing/2014/main" id="{A0E1A08B-866F-410D-9212-F267220C930D}"/>
              </a:ext>
            </a:extLst>
          </p:cNvPr>
          <p:cNvCxnSpPr>
            <a:cxnSpLocks/>
          </p:cNvCxnSpPr>
          <p:nvPr/>
        </p:nvCxnSpPr>
        <p:spPr>
          <a:xfrm>
            <a:off x="9030200" y="2012427"/>
            <a:ext cx="603914" cy="16640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Rak koppling 13">
            <a:extLst>
              <a:ext uri="{FF2B5EF4-FFF2-40B4-BE49-F238E27FC236}">
                <a16:creationId xmlns:a16="http://schemas.microsoft.com/office/drawing/2014/main" id="{7A156901-F991-48F4-ABE0-E43EEEA79775}"/>
              </a:ext>
            </a:extLst>
          </p:cNvPr>
          <p:cNvCxnSpPr>
            <a:cxnSpLocks/>
            <a:endCxn id="8" idx="1"/>
          </p:cNvCxnSpPr>
          <p:nvPr/>
        </p:nvCxnSpPr>
        <p:spPr>
          <a:xfrm>
            <a:off x="8635960" y="2506609"/>
            <a:ext cx="1094478" cy="888078"/>
          </a:xfrm>
          <a:prstGeom prst="line">
            <a:avLst/>
          </a:prstGeom>
        </p:spPr>
        <p:style>
          <a:lnRef idx="2">
            <a:schemeClr val="accent1"/>
          </a:lnRef>
          <a:fillRef idx="0">
            <a:schemeClr val="accent1"/>
          </a:fillRef>
          <a:effectRef idx="1">
            <a:schemeClr val="accent1"/>
          </a:effectRef>
          <a:fontRef idx="minor">
            <a:schemeClr val="tx1"/>
          </a:fontRef>
        </p:style>
      </p:cxnSp>
      <p:sp>
        <p:nvSpPr>
          <p:cNvPr id="16" name="Ellips 15">
            <a:extLst>
              <a:ext uri="{FF2B5EF4-FFF2-40B4-BE49-F238E27FC236}">
                <a16:creationId xmlns:a16="http://schemas.microsoft.com/office/drawing/2014/main" id="{751E58DA-F6A7-43DD-ABCE-8A951393EA5C}"/>
              </a:ext>
            </a:extLst>
          </p:cNvPr>
          <p:cNvSpPr/>
          <p:nvPr/>
        </p:nvSpPr>
        <p:spPr>
          <a:xfrm>
            <a:off x="7648243" y="3155318"/>
            <a:ext cx="1080000" cy="1080000"/>
          </a:xfrm>
          <a:prstGeom prst="ellipse">
            <a:avLst/>
          </a:prstGeom>
          <a:ln/>
        </p:spPr>
        <p:style>
          <a:lnRef idx="2">
            <a:schemeClr val="accent1"/>
          </a:lnRef>
          <a:fillRef idx="1">
            <a:schemeClr val="lt1"/>
          </a:fillRef>
          <a:effectRef idx="0">
            <a:schemeClr val="accent1"/>
          </a:effectRef>
          <a:fontRef idx="minor">
            <a:schemeClr val="dk1"/>
          </a:fontRef>
        </p:style>
        <p:txBody>
          <a:bodyPr lIns="0" tIns="0" rIns="0" bIns="36000" rtlCol="0" anchor="ctr"/>
          <a:lstStyle/>
          <a:p>
            <a:pPr algn="ctr"/>
            <a:r>
              <a:rPr lang="sv-SE" sz="1100" dirty="0">
                <a:solidFill>
                  <a:schemeClr val="bg2">
                    <a:lumMod val="10000"/>
                  </a:schemeClr>
                </a:solidFill>
              </a:rPr>
              <a:t>Ex. från medlemmar</a:t>
            </a:r>
          </a:p>
        </p:txBody>
      </p:sp>
      <p:cxnSp>
        <p:nvCxnSpPr>
          <p:cNvPr id="17" name="Rak koppling 16">
            <a:extLst>
              <a:ext uri="{FF2B5EF4-FFF2-40B4-BE49-F238E27FC236}">
                <a16:creationId xmlns:a16="http://schemas.microsoft.com/office/drawing/2014/main" id="{10B8FC71-ABDF-40E3-8247-1440F71D58BF}"/>
              </a:ext>
            </a:extLst>
          </p:cNvPr>
          <p:cNvCxnSpPr>
            <a:cxnSpLocks/>
            <a:endCxn id="16" idx="0"/>
          </p:cNvCxnSpPr>
          <p:nvPr/>
        </p:nvCxnSpPr>
        <p:spPr>
          <a:xfrm flipH="1">
            <a:off x="8188243" y="2560674"/>
            <a:ext cx="223566" cy="594644"/>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9" name="Tabell 2">
            <a:extLst>
              <a:ext uri="{FF2B5EF4-FFF2-40B4-BE49-F238E27FC236}">
                <a16:creationId xmlns:a16="http://schemas.microsoft.com/office/drawing/2014/main" id="{CBFD4635-C997-47A8-A0B7-BFC5C7050E41}"/>
              </a:ext>
            </a:extLst>
          </p:cNvPr>
          <p:cNvGraphicFramePr>
            <a:graphicFrameLocks/>
          </p:cNvGraphicFramePr>
          <p:nvPr>
            <p:extLst>
              <p:ext uri="{D42A27DB-BD31-4B8C-83A1-F6EECF244321}">
                <p14:modId xmlns:p14="http://schemas.microsoft.com/office/powerpoint/2010/main" val="4240214955"/>
              </p:ext>
            </p:extLst>
          </p:nvPr>
        </p:nvGraphicFramePr>
        <p:xfrm>
          <a:off x="5027355" y="4416636"/>
          <a:ext cx="5019766" cy="2225040"/>
        </p:xfrm>
        <a:graphic>
          <a:graphicData uri="http://schemas.openxmlformats.org/drawingml/2006/table">
            <a:tbl>
              <a:tblPr firstRow="1" bandRow="1">
                <a:tableStyleId>{5C22544A-7EE6-4342-B048-85BDC9FD1C3A}</a:tableStyleId>
              </a:tblPr>
              <a:tblGrid>
                <a:gridCol w="2509883">
                  <a:extLst>
                    <a:ext uri="{9D8B030D-6E8A-4147-A177-3AD203B41FA5}">
                      <a16:colId xmlns:a16="http://schemas.microsoft.com/office/drawing/2014/main" val="3689484988"/>
                    </a:ext>
                  </a:extLst>
                </a:gridCol>
                <a:gridCol w="2509883">
                  <a:extLst>
                    <a:ext uri="{9D8B030D-6E8A-4147-A177-3AD203B41FA5}">
                      <a16:colId xmlns:a16="http://schemas.microsoft.com/office/drawing/2014/main" val="2866981349"/>
                    </a:ext>
                  </a:extLst>
                </a:gridCol>
              </a:tblGrid>
              <a:tr h="370840">
                <a:tc>
                  <a:txBody>
                    <a:bodyPr/>
                    <a:lstStyle/>
                    <a:p>
                      <a:r>
                        <a:rPr lang="sv-SE" sz="1600" dirty="0" err="1">
                          <a:solidFill>
                            <a:schemeClr val="bg1"/>
                          </a:solidFill>
                        </a:rPr>
                        <a:t>Gruppmmedlemmar</a:t>
                      </a:r>
                      <a:endParaRPr lang="sv-SE" sz="1600" dirty="0">
                        <a:solidFill>
                          <a:schemeClr val="bg1"/>
                        </a:solidFill>
                      </a:endParaRPr>
                    </a:p>
                  </a:txBody>
                  <a:tcPr/>
                </a:tc>
                <a:tc>
                  <a:txBody>
                    <a:bodyPr/>
                    <a:lstStyle/>
                    <a:p>
                      <a:r>
                        <a:rPr lang="sv-SE" sz="1600" dirty="0">
                          <a:solidFill>
                            <a:schemeClr val="bg1"/>
                          </a:solidFill>
                        </a:rPr>
                        <a:t>Företag</a:t>
                      </a:r>
                    </a:p>
                  </a:txBody>
                  <a:tcPr/>
                </a:tc>
                <a:extLst>
                  <a:ext uri="{0D108BD9-81ED-4DB2-BD59-A6C34878D82A}">
                    <a16:rowId xmlns:a16="http://schemas.microsoft.com/office/drawing/2014/main" val="3327203324"/>
                  </a:ext>
                </a:extLst>
              </a:tr>
              <a:tr h="370840">
                <a:tc>
                  <a:txBody>
                    <a:bodyPr/>
                    <a:lstStyle/>
                    <a:p>
                      <a:r>
                        <a:rPr lang="sv-SE" sz="1600" dirty="0">
                          <a:solidFill>
                            <a:schemeClr val="bg2">
                              <a:lumMod val="10000"/>
                            </a:schemeClr>
                          </a:solidFill>
                        </a:rPr>
                        <a:t>Joakim Björkqvist </a:t>
                      </a:r>
                    </a:p>
                  </a:txBody>
                  <a:tcPr/>
                </a:tc>
                <a:tc>
                  <a:txBody>
                    <a:bodyPr/>
                    <a:lstStyle/>
                    <a:p>
                      <a:r>
                        <a:rPr lang="sv-SE" sz="1600" dirty="0">
                          <a:solidFill>
                            <a:schemeClr val="bg2">
                              <a:lumMod val="10000"/>
                            </a:schemeClr>
                          </a:solidFill>
                        </a:rPr>
                        <a:t>Skanska</a:t>
                      </a:r>
                    </a:p>
                  </a:txBody>
                  <a:tcPr/>
                </a:tc>
                <a:extLst>
                  <a:ext uri="{0D108BD9-81ED-4DB2-BD59-A6C34878D82A}">
                    <a16:rowId xmlns:a16="http://schemas.microsoft.com/office/drawing/2014/main" val="2095824255"/>
                  </a:ext>
                </a:extLst>
              </a:tr>
              <a:tr h="370840">
                <a:tc>
                  <a:txBody>
                    <a:bodyPr/>
                    <a:lstStyle/>
                    <a:p>
                      <a:r>
                        <a:rPr lang="sv-SE" sz="1600" dirty="0">
                          <a:solidFill>
                            <a:schemeClr val="bg2">
                              <a:lumMod val="10000"/>
                            </a:schemeClr>
                          </a:solidFill>
                        </a:rPr>
                        <a:t>Johan Alte</a:t>
                      </a:r>
                    </a:p>
                  </a:txBody>
                  <a:tcPr/>
                </a:tc>
                <a:tc>
                  <a:txBody>
                    <a:bodyPr/>
                    <a:lstStyle/>
                    <a:p>
                      <a:r>
                        <a:rPr lang="sv-SE" sz="1600" dirty="0">
                          <a:solidFill>
                            <a:schemeClr val="bg2">
                              <a:lumMod val="10000"/>
                            </a:schemeClr>
                          </a:solidFill>
                        </a:rPr>
                        <a:t>RO-gruppen</a:t>
                      </a:r>
                    </a:p>
                  </a:txBody>
                  <a:tcPr/>
                </a:tc>
                <a:extLst>
                  <a:ext uri="{0D108BD9-81ED-4DB2-BD59-A6C34878D82A}">
                    <a16:rowId xmlns:a16="http://schemas.microsoft.com/office/drawing/2014/main" val="3166615018"/>
                  </a:ext>
                </a:extLst>
              </a:tr>
              <a:tr h="370840">
                <a:tc>
                  <a:txBody>
                    <a:bodyPr/>
                    <a:lstStyle/>
                    <a:p>
                      <a:r>
                        <a:rPr lang="sv-SE" sz="1600" dirty="0">
                          <a:solidFill>
                            <a:schemeClr val="bg2">
                              <a:lumMod val="10000"/>
                            </a:schemeClr>
                          </a:solidFill>
                        </a:rPr>
                        <a:t>Lena Åhl</a:t>
                      </a:r>
                    </a:p>
                  </a:txBody>
                  <a:tcPr/>
                </a:tc>
                <a:tc>
                  <a:txBody>
                    <a:bodyPr/>
                    <a:lstStyle/>
                    <a:p>
                      <a:r>
                        <a:rPr lang="sv-SE" sz="1600" dirty="0">
                          <a:solidFill>
                            <a:schemeClr val="bg2">
                              <a:lumMod val="10000"/>
                            </a:schemeClr>
                          </a:solidFill>
                        </a:rPr>
                        <a:t>Svensk Betong</a:t>
                      </a:r>
                    </a:p>
                  </a:txBody>
                  <a:tcPr/>
                </a:tc>
                <a:extLst>
                  <a:ext uri="{0D108BD9-81ED-4DB2-BD59-A6C34878D82A}">
                    <a16:rowId xmlns:a16="http://schemas.microsoft.com/office/drawing/2014/main" val="3510106774"/>
                  </a:ext>
                </a:extLst>
              </a:tr>
              <a:tr h="370840">
                <a:tc>
                  <a:txBody>
                    <a:bodyPr/>
                    <a:lstStyle/>
                    <a:p>
                      <a:r>
                        <a:rPr lang="sv-SE" sz="1600" dirty="0">
                          <a:solidFill>
                            <a:schemeClr val="bg2">
                              <a:lumMod val="10000"/>
                            </a:schemeClr>
                          </a:solidFill>
                        </a:rPr>
                        <a:t>Peter Rosvall </a:t>
                      </a:r>
                    </a:p>
                  </a:txBody>
                  <a:tcPr/>
                </a:tc>
                <a:tc>
                  <a:txBody>
                    <a:bodyPr/>
                    <a:lstStyle/>
                    <a:p>
                      <a:r>
                        <a:rPr lang="sv-SE" sz="1600" dirty="0">
                          <a:solidFill>
                            <a:schemeClr val="bg2">
                              <a:lumMod val="10000"/>
                            </a:schemeClr>
                          </a:solidFill>
                        </a:rPr>
                        <a:t>Strängbetong</a:t>
                      </a:r>
                    </a:p>
                  </a:txBody>
                  <a:tcPr/>
                </a:tc>
                <a:extLst>
                  <a:ext uri="{0D108BD9-81ED-4DB2-BD59-A6C34878D82A}">
                    <a16:rowId xmlns:a16="http://schemas.microsoft.com/office/drawing/2014/main" val="3719097434"/>
                  </a:ext>
                </a:extLst>
              </a:tr>
              <a:tr h="370840">
                <a:tc>
                  <a:txBody>
                    <a:bodyPr/>
                    <a:lstStyle/>
                    <a:p>
                      <a:r>
                        <a:rPr lang="sv-SE" sz="1600" dirty="0">
                          <a:solidFill>
                            <a:schemeClr val="bg2">
                              <a:lumMod val="10000"/>
                            </a:schemeClr>
                          </a:solidFill>
                        </a:rPr>
                        <a:t>Ulf Lundström</a:t>
                      </a:r>
                    </a:p>
                  </a:txBody>
                  <a:tcPr/>
                </a:tc>
                <a:tc>
                  <a:txBody>
                    <a:bodyPr/>
                    <a:lstStyle/>
                    <a:p>
                      <a:r>
                        <a:rPr lang="sv-SE" sz="1600" dirty="0">
                          <a:solidFill>
                            <a:schemeClr val="bg2">
                              <a:lumMod val="10000"/>
                            </a:schemeClr>
                          </a:solidFill>
                        </a:rPr>
                        <a:t>PEAB</a:t>
                      </a:r>
                    </a:p>
                  </a:txBody>
                  <a:tcPr/>
                </a:tc>
                <a:extLst>
                  <a:ext uri="{0D108BD9-81ED-4DB2-BD59-A6C34878D82A}">
                    <a16:rowId xmlns:a16="http://schemas.microsoft.com/office/drawing/2014/main" val="3339944899"/>
                  </a:ext>
                </a:extLst>
              </a:tr>
            </a:tbl>
          </a:graphicData>
        </a:graphic>
      </p:graphicFrame>
    </p:spTree>
    <p:extLst>
      <p:ext uri="{BB962C8B-B14F-4D97-AF65-F5344CB8AC3E}">
        <p14:creationId xmlns:p14="http://schemas.microsoft.com/office/powerpoint/2010/main" val="1786564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A1C5686-2FEF-4F21-BD0D-F0B745D91190}"/>
              </a:ext>
            </a:extLst>
          </p:cNvPr>
          <p:cNvSpPr>
            <a:spLocks noGrp="1"/>
          </p:cNvSpPr>
          <p:nvPr>
            <p:ph type="title"/>
          </p:nvPr>
        </p:nvSpPr>
        <p:spPr>
          <a:xfrm>
            <a:off x="194783" y="223887"/>
            <a:ext cx="10515600" cy="547200"/>
          </a:xfrm>
        </p:spPr>
        <p:txBody>
          <a:bodyPr/>
          <a:lstStyle/>
          <a:p>
            <a:r>
              <a:rPr lang="sv-SE" dirty="0">
                <a:latin typeface="Dosis" pitchFamily="2" charset="0"/>
              </a:rPr>
              <a:t>2. Säker lossning</a:t>
            </a:r>
          </a:p>
        </p:txBody>
      </p:sp>
      <p:sp>
        <p:nvSpPr>
          <p:cNvPr id="15" name="textruta 14">
            <a:extLst>
              <a:ext uri="{FF2B5EF4-FFF2-40B4-BE49-F238E27FC236}">
                <a16:creationId xmlns:a16="http://schemas.microsoft.com/office/drawing/2014/main" id="{3163B399-CDF6-45F4-82F8-B79A25B05B01}"/>
              </a:ext>
            </a:extLst>
          </p:cNvPr>
          <p:cNvSpPr txBox="1"/>
          <p:nvPr/>
        </p:nvSpPr>
        <p:spPr>
          <a:xfrm>
            <a:off x="5247726" y="3488129"/>
            <a:ext cx="246607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Planera för </a:t>
            </a:r>
            <a:r>
              <a:rPr kumimoji="0" lang="sv-SE" sz="1400" b="0" i="0" u="none" strike="noStrike" kern="1200" cap="none" spc="0" normalizeH="0" baseline="0" noProof="0" dirty="0" err="1">
                <a:ln>
                  <a:noFill/>
                </a:ln>
                <a:solidFill>
                  <a:srgbClr val="E7E6E6">
                    <a:lumMod val="10000"/>
                  </a:srgbClr>
                </a:solidFill>
                <a:effectLst/>
                <a:uLnTx/>
                <a:uFillTx/>
                <a:latin typeface="Arial" panose="020B0604020202020204"/>
                <a:ea typeface="+mn-ea"/>
                <a:cs typeface="+mn-cs"/>
              </a:rPr>
              <a:t>Lossningsplat</a:t>
            </a:r>
            <a:r>
              <a:rPr lang="sv-SE" sz="1400" dirty="0">
                <a:solidFill>
                  <a:srgbClr val="E7E6E6">
                    <a:lumMod val="10000"/>
                  </a:srgbClr>
                </a:solidFill>
                <a:latin typeface="Arial" panose="020B0604020202020204"/>
              </a:rPr>
              <a:t>s (er) och lossningsbrygga (Bas P/U)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sv-SE" sz="1400" dirty="0">
                <a:solidFill>
                  <a:srgbClr val="E7E6E6">
                    <a:lumMod val="10000"/>
                  </a:srgbClr>
                </a:solidFill>
                <a:latin typeface="Arial" panose="020B0604020202020204"/>
              </a:rPr>
              <a:t>Goda exempel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Checklistor </a:t>
            </a:r>
          </a:p>
        </p:txBody>
      </p:sp>
      <p:pic>
        <p:nvPicPr>
          <p:cNvPr id="16" name="Bildobjekt 15">
            <a:extLst>
              <a:ext uri="{FF2B5EF4-FFF2-40B4-BE49-F238E27FC236}">
                <a16:creationId xmlns:a16="http://schemas.microsoft.com/office/drawing/2014/main" id="{80F558F7-2DBB-4660-A5E5-61725F1A3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113" y="1801138"/>
            <a:ext cx="1615440" cy="1656862"/>
          </a:xfrm>
          <a:prstGeom prst="rect">
            <a:avLst/>
          </a:prstGeom>
        </p:spPr>
      </p:pic>
      <p:sp>
        <p:nvSpPr>
          <p:cNvPr id="17" name="textruta 16">
            <a:extLst>
              <a:ext uri="{FF2B5EF4-FFF2-40B4-BE49-F238E27FC236}">
                <a16:creationId xmlns:a16="http://schemas.microsoft.com/office/drawing/2014/main" id="{F50B9A97-497A-4F76-9A65-50AE1AABFB9C}"/>
              </a:ext>
            </a:extLst>
          </p:cNvPr>
          <p:cNvSpPr txBox="1"/>
          <p:nvPr/>
        </p:nvSpPr>
        <p:spPr>
          <a:xfrm>
            <a:off x="2927012" y="3512192"/>
            <a:ext cx="20619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Leverantör/tillverkare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400" dirty="0">
              <a:solidFill>
                <a:srgbClr val="E7E6E6">
                  <a:lumMod val="10000"/>
                </a:srgbClr>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E7E6E6">
                    <a:lumMod val="10000"/>
                  </a:srgbClr>
                </a:solidFill>
                <a:latin typeface="Arial" panose="020B0604020202020204"/>
              </a:rPr>
              <a:t>Tydlig förväntan</a:t>
            </a:r>
            <a:endPar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p:txBody>
      </p:sp>
      <p:sp>
        <p:nvSpPr>
          <p:cNvPr id="18" name="textruta 17">
            <a:extLst>
              <a:ext uri="{FF2B5EF4-FFF2-40B4-BE49-F238E27FC236}">
                <a16:creationId xmlns:a16="http://schemas.microsoft.com/office/drawing/2014/main" id="{4A391A56-DE1C-4976-BA47-7DE5FFA9F205}"/>
              </a:ext>
            </a:extLst>
          </p:cNvPr>
          <p:cNvSpPr txBox="1"/>
          <p:nvPr/>
        </p:nvSpPr>
        <p:spPr>
          <a:xfrm>
            <a:off x="8318033" y="3488129"/>
            <a:ext cx="347291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Tydliggöra uppgifter på byggarbetsplatsen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dirty="0">
                <a:solidFill>
                  <a:srgbClr val="E7E6E6">
                    <a:lumMod val="10000"/>
                  </a:srgbClr>
                </a:solidFill>
                <a:latin typeface="Arial" panose="020B0604020202020204"/>
              </a:rPr>
              <a:t>Den som avropar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dirty="0">
                <a:solidFill>
                  <a:srgbClr val="E7E6E6">
                    <a:lumMod val="10000"/>
                  </a:srgbClr>
                </a:solidFill>
                <a:latin typeface="Arial" panose="020B0604020202020204"/>
              </a:rPr>
              <a:t>Den som tar emot chauffören och visuellt granskar leveransen</a:t>
            </a:r>
            <a:endPar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p:txBody>
      </p:sp>
      <p:pic>
        <p:nvPicPr>
          <p:cNvPr id="25" name="Bildobjekt 24">
            <a:extLst>
              <a:ext uri="{FF2B5EF4-FFF2-40B4-BE49-F238E27FC236}">
                <a16:creationId xmlns:a16="http://schemas.microsoft.com/office/drawing/2014/main" id="{BBD1C4BB-2EDC-4E47-9136-5615C06F3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448" y="2062445"/>
            <a:ext cx="1448163" cy="1086122"/>
          </a:xfrm>
          <a:prstGeom prst="rect">
            <a:avLst/>
          </a:prstGeom>
        </p:spPr>
      </p:pic>
      <p:pic>
        <p:nvPicPr>
          <p:cNvPr id="26" name="Bildobjekt 25">
            <a:extLst>
              <a:ext uri="{FF2B5EF4-FFF2-40B4-BE49-F238E27FC236}">
                <a16:creationId xmlns:a16="http://schemas.microsoft.com/office/drawing/2014/main" id="{BAEDFD74-151B-46EF-AA13-66EE29890FFA}"/>
              </a:ext>
            </a:extLst>
          </p:cNvPr>
          <p:cNvPicPr>
            <a:picLocks noChangeAspect="1"/>
          </p:cNvPicPr>
          <p:nvPr/>
        </p:nvPicPr>
        <p:blipFill>
          <a:blip r:embed="rId5"/>
          <a:stretch>
            <a:fillRect/>
          </a:stretch>
        </p:blipFill>
        <p:spPr>
          <a:xfrm>
            <a:off x="638815" y="1827586"/>
            <a:ext cx="952500" cy="1419225"/>
          </a:xfrm>
          <a:prstGeom prst="rect">
            <a:avLst/>
          </a:prstGeom>
        </p:spPr>
      </p:pic>
      <p:pic>
        <p:nvPicPr>
          <p:cNvPr id="27" name="Bildobjekt 26">
            <a:extLst>
              <a:ext uri="{FF2B5EF4-FFF2-40B4-BE49-F238E27FC236}">
                <a16:creationId xmlns:a16="http://schemas.microsoft.com/office/drawing/2014/main" id="{C429B84B-BE0D-4144-8B9D-38E9C8E5449D}"/>
              </a:ext>
            </a:extLst>
          </p:cNvPr>
          <p:cNvPicPr>
            <a:picLocks noChangeAspect="1"/>
          </p:cNvPicPr>
          <p:nvPr/>
        </p:nvPicPr>
        <p:blipFill>
          <a:blip r:embed="rId5"/>
          <a:stretch>
            <a:fillRect/>
          </a:stretch>
        </p:blipFill>
        <p:spPr>
          <a:xfrm>
            <a:off x="8461387" y="1827586"/>
            <a:ext cx="952500" cy="1419225"/>
          </a:xfrm>
          <a:prstGeom prst="rect">
            <a:avLst/>
          </a:prstGeom>
        </p:spPr>
      </p:pic>
      <p:sp>
        <p:nvSpPr>
          <p:cNvPr id="28" name="textruta 27">
            <a:extLst>
              <a:ext uri="{FF2B5EF4-FFF2-40B4-BE49-F238E27FC236}">
                <a16:creationId xmlns:a16="http://schemas.microsoft.com/office/drawing/2014/main" id="{C01D7C6E-3E77-4CB0-9AD3-DE940E6A60D7}"/>
              </a:ext>
            </a:extLst>
          </p:cNvPr>
          <p:cNvSpPr txBox="1"/>
          <p:nvPr/>
        </p:nvSpPr>
        <p:spPr>
          <a:xfrm>
            <a:off x="194783" y="3512192"/>
            <a:ext cx="246607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Byggherrar &amp; entreprenörer: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Skapa förutsättningar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Hjälp att ställa </a:t>
            </a:r>
            <a:r>
              <a:rPr lang="sv-SE" sz="1400" dirty="0">
                <a:solidFill>
                  <a:srgbClr val="E7E6E6">
                    <a:lumMod val="10000"/>
                  </a:srgbClr>
                </a:solidFill>
                <a:latin typeface="Arial" panose="020B0604020202020204"/>
              </a:rPr>
              <a:t>krav till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sv-SE" sz="1400" dirty="0">
                <a:solidFill>
                  <a:srgbClr val="E7E6E6">
                    <a:lumMod val="10000"/>
                  </a:srgbClr>
                </a:solidFill>
                <a:latin typeface="Arial" panose="020B0604020202020204"/>
              </a:rPr>
              <a:t>Entreprenör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sv-SE" sz="1400" dirty="0">
                <a:solidFill>
                  <a:srgbClr val="E7E6E6">
                    <a:lumMod val="10000"/>
                  </a:srgbClr>
                </a:solidFill>
                <a:latin typeface="Arial" panose="020B0604020202020204"/>
              </a:rPr>
              <a:t>Leverantör </a:t>
            </a:r>
          </a:p>
        </p:txBody>
      </p:sp>
      <p:sp>
        <p:nvSpPr>
          <p:cNvPr id="2" name="textruta 1">
            <a:extLst>
              <a:ext uri="{FF2B5EF4-FFF2-40B4-BE49-F238E27FC236}">
                <a16:creationId xmlns:a16="http://schemas.microsoft.com/office/drawing/2014/main" id="{5C36E8D6-7538-49A8-A2B1-99B8368CD88F}"/>
              </a:ext>
            </a:extLst>
          </p:cNvPr>
          <p:cNvSpPr txBox="1"/>
          <p:nvPr/>
        </p:nvSpPr>
        <p:spPr>
          <a:xfrm>
            <a:off x="5691139" y="5576384"/>
            <a:ext cx="34729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a:solidFill>
                  <a:srgbClr val="E7E6E6">
                    <a:lumMod val="10000"/>
                  </a:srgbClr>
                </a:solidFill>
                <a:latin typeface="Arial" panose="020B0604020202020204"/>
              </a:rPr>
              <a:t>Tider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Referensgruppsmöte i juni</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E7E6E6">
                    <a:lumMod val="10000"/>
                  </a:srgbClr>
                </a:solidFill>
                <a:latin typeface="Arial" panose="020B0604020202020204"/>
              </a:rPr>
              <a:t>Remiss under oktober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Klar slutet av året</a:t>
            </a:r>
          </a:p>
        </p:txBody>
      </p:sp>
    </p:spTree>
    <p:extLst>
      <p:ext uri="{BB962C8B-B14F-4D97-AF65-F5344CB8AC3E}">
        <p14:creationId xmlns:p14="http://schemas.microsoft.com/office/powerpoint/2010/main" val="4140591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A1C5686-2FEF-4F21-BD0D-F0B745D91190}"/>
              </a:ext>
            </a:extLst>
          </p:cNvPr>
          <p:cNvSpPr>
            <a:spLocks noGrp="1"/>
          </p:cNvSpPr>
          <p:nvPr>
            <p:ph type="title"/>
          </p:nvPr>
        </p:nvSpPr>
        <p:spPr/>
        <p:txBody>
          <a:bodyPr>
            <a:normAutofit/>
          </a:bodyPr>
          <a:lstStyle/>
          <a:p>
            <a:r>
              <a:rPr lang="sv-SE" dirty="0">
                <a:latin typeface="Dosis" pitchFamily="2" charset="0"/>
              </a:rPr>
              <a:t>3) Arbetsmiljöguider för personlig skyddsutrustning</a:t>
            </a:r>
          </a:p>
        </p:txBody>
      </p:sp>
      <p:pic>
        <p:nvPicPr>
          <p:cNvPr id="2" name="Bildobjekt 1">
            <a:extLst>
              <a:ext uri="{FF2B5EF4-FFF2-40B4-BE49-F238E27FC236}">
                <a16:creationId xmlns:a16="http://schemas.microsoft.com/office/drawing/2014/main" id="{136A660B-8C8C-486C-BF35-BB6584980EE7}"/>
              </a:ext>
            </a:extLst>
          </p:cNvPr>
          <p:cNvPicPr>
            <a:picLocks noChangeAspect="1"/>
          </p:cNvPicPr>
          <p:nvPr/>
        </p:nvPicPr>
        <p:blipFill>
          <a:blip r:embed="rId3"/>
          <a:stretch>
            <a:fillRect/>
          </a:stretch>
        </p:blipFill>
        <p:spPr>
          <a:xfrm>
            <a:off x="344545" y="2400300"/>
            <a:ext cx="966555" cy="1417850"/>
          </a:xfrm>
          <a:prstGeom prst="rect">
            <a:avLst/>
          </a:prstGeom>
          <a:effectLst>
            <a:outerShdw blurRad="63500" sx="102000" sy="102000" algn="ctr" rotWithShape="0">
              <a:prstClr val="black">
                <a:alpha val="40000"/>
              </a:prstClr>
            </a:outerShdw>
          </a:effectLst>
        </p:spPr>
      </p:pic>
      <p:pic>
        <p:nvPicPr>
          <p:cNvPr id="6" name="Bildobjekt 5">
            <a:extLst>
              <a:ext uri="{FF2B5EF4-FFF2-40B4-BE49-F238E27FC236}">
                <a16:creationId xmlns:a16="http://schemas.microsoft.com/office/drawing/2014/main" id="{07971F00-EA0D-46D3-8BA9-3556DD7478ED}"/>
              </a:ext>
            </a:extLst>
          </p:cNvPr>
          <p:cNvPicPr>
            <a:picLocks noChangeAspect="1"/>
          </p:cNvPicPr>
          <p:nvPr/>
        </p:nvPicPr>
        <p:blipFill>
          <a:blip r:embed="rId3"/>
          <a:stretch>
            <a:fillRect/>
          </a:stretch>
        </p:blipFill>
        <p:spPr>
          <a:xfrm>
            <a:off x="4705958" y="2400300"/>
            <a:ext cx="966555" cy="1417850"/>
          </a:xfrm>
          <a:prstGeom prst="rect">
            <a:avLst/>
          </a:prstGeom>
          <a:effectLst>
            <a:outerShdw blurRad="63500" sx="102000" sy="102000" algn="ctr" rotWithShape="0">
              <a:prstClr val="black">
                <a:alpha val="40000"/>
              </a:prstClr>
            </a:outerShdw>
          </a:effectLst>
        </p:spPr>
      </p:pic>
      <p:pic>
        <p:nvPicPr>
          <p:cNvPr id="9" name="Bildobjekt 8">
            <a:extLst>
              <a:ext uri="{FF2B5EF4-FFF2-40B4-BE49-F238E27FC236}">
                <a16:creationId xmlns:a16="http://schemas.microsoft.com/office/drawing/2014/main" id="{E321E49D-0A7B-45CD-A91B-7488A96DB006}"/>
              </a:ext>
            </a:extLst>
          </p:cNvPr>
          <p:cNvPicPr>
            <a:picLocks noChangeAspect="1"/>
          </p:cNvPicPr>
          <p:nvPr/>
        </p:nvPicPr>
        <p:blipFill>
          <a:blip r:embed="rId3"/>
          <a:stretch>
            <a:fillRect/>
          </a:stretch>
        </p:blipFill>
        <p:spPr>
          <a:xfrm>
            <a:off x="3329625" y="2400300"/>
            <a:ext cx="966555" cy="1417850"/>
          </a:xfrm>
          <a:prstGeom prst="rect">
            <a:avLst/>
          </a:prstGeom>
          <a:effectLst>
            <a:outerShdw blurRad="63500" sx="102000" sy="102000" algn="ctr" rotWithShape="0">
              <a:prstClr val="black">
                <a:alpha val="40000"/>
              </a:prstClr>
            </a:outerShdw>
          </a:effectLst>
        </p:spPr>
      </p:pic>
      <p:pic>
        <p:nvPicPr>
          <p:cNvPr id="10" name="Bildobjekt 9">
            <a:extLst>
              <a:ext uri="{FF2B5EF4-FFF2-40B4-BE49-F238E27FC236}">
                <a16:creationId xmlns:a16="http://schemas.microsoft.com/office/drawing/2014/main" id="{9F10462D-4403-4FCF-8A6C-5BE627DA1C40}"/>
              </a:ext>
            </a:extLst>
          </p:cNvPr>
          <p:cNvPicPr>
            <a:picLocks noChangeAspect="1"/>
          </p:cNvPicPr>
          <p:nvPr/>
        </p:nvPicPr>
        <p:blipFill>
          <a:blip r:embed="rId3"/>
          <a:stretch>
            <a:fillRect/>
          </a:stretch>
        </p:blipFill>
        <p:spPr>
          <a:xfrm>
            <a:off x="1953292" y="2400300"/>
            <a:ext cx="966555" cy="1417850"/>
          </a:xfrm>
          <a:prstGeom prst="rect">
            <a:avLst/>
          </a:prstGeom>
          <a:effectLst>
            <a:outerShdw blurRad="63500" sx="102000" sy="102000" algn="ctr" rotWithShape="0">
              <a:prstClr val="black">
                <a:alpha val="40000"/>
              </a:prstClr>
            </a:outerShdw>
          </a:effectLst>
        </p:spPr>
      </p:pic>
      <p:pic>
        <p:nvPicPr>
          <p:cNvPr id="11" name="Bildobjekt 10">
            <a:extLst>
              <a:ext uri="{FF2B5EF4-FFF2-40B4-BE49-F238E27FC236}">
                <a16:creationId xmlns:a16="http://schemas.microsoft.com/office/drawing/2014/main" id="{3B006B7B-ACAE-40E3-8C33-BA898F2A1A34}"/>
              </a:ext>
            </a:extLst>
          </p:cNvPr>
          <p:cNvPicPr>
            <a:picLocks noChangeAspect="1"/>
          </p:cNvPicPr>
          <p:nvPr/>
        </p:nvPicPr>
        <p:blipFill>
          <a:blip r:embed="rId3"/>
          <a:stretch>
            <a:fillRect/>
          </a:stretch>
        </p:blipFill>
        <p:spPr>
          <a:xfrm>
            <a:off x="8179984" y="2400300"/>
            <a:ext cx="966555" cy="1417850"/>
          </a:xfrm>
          <a:prstGeom prst="rect">
            <a:avLst/>
          </a:prstGeom>
          <a:effectLst>
            <a:outerShdw blurRad="63500" sx="102000" sy="102000" algn="ctr" rotWithShape="0">
              <a:prstClr val="black">
                <a:alpha val="40000"/>
              </a:prstClr>
            </a:outerShdw>
          </a:effectLst>
        </p:spPr>
      </p:pic>
      <p:pic>
        <p:nvPicPr>
          <p:cNvPr id="3" name="Bildobjekt 2">
            <a:extLst>
              <a:ext uri="{FF2B5EF4-FFF2-40B4-BE49-F238E27FC236}">
                <a16:creationId xmlns:a16="http://schemas.microsoft.com/office/drawing/2014/main" id="{728468FE-78B3-49C7-BA48-6570FB2E5B15}"/>
              </a:ext>
            </a:extLst>
          </p:cNvPr>
          <p:cNvPicPr>
            <a:picLocks noChangeAspect="1"/>
          </p:cNvPicPr>
          <p:nvPr/>
        </p:nvPicPr>
        <p:blipFill>
          <a:blip r:embed="rId4"/>
          <a:stretch>
            <a:fillRect/>
          </a:stretch>
        </p:blipFill>
        <p:spPr>
          <a:xfrm>
            <a:off x="1827856" y="1070581"/>
            <a:ext cx="993759" cy="1186578"/>
          </a:xfrm>
          <a:prstGeom prst="rect">
            <a:avLst/>
          </a:prstGeom>
        </p:spPr>
      </p:pic>
      <p:pic>
        <p:nvPicPr>
          <p:cNvPr id="12" name="Bildobjekt 11">
            <a:extLst>
              <a:ext uri="{FF2B5EF4-FFF2-40B4-BE49-F238E27FC236}">
                <a16:creationId xmlns:a16="http://schemas.microsoft.com/office/drawing/2014/main" id="{5CBE0C10-81FC-4341-B811-246DCDCC9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179" y="1070581"/>
            <a:ext cx="597189" cy="978998"/>
          </a:xfrm>
          <a:prstGeom prst="rect">
            <a:avLst/>
          </a:prstGeom>
        </p:spPr>
      </p:pic>
      <p:pic>
        <p:nvPicPr>
          <p:cNvPr id="13" name="Bildobjekt 12">
            <a:extLst>
              <a:ext uri="{FF2B5EF4-FFF2-40B4-BE49-F238E27FC236}">
                <a16:creationId xmlns:a16="http://schemas.microsoft.com/office/drawing/2014/main" id="{8115B483-4AFC-4DC5-B779-00CC0B34FF9B}"/>
              </a:ext>
            </a:extLst>
          </p:cNvPr>
          <p:cNvPicPr>
            <a:picLocks noChangeAspect="1"/>
          </p:cNvPicPr>
          <p:nvPr/>
        </p:nvPicPr>
        <p:blipFill>
          <a:blip r:embed="rId6"/>
          <a:stretch>
            <a:fillRect/>
          </a:stretch>
        </p:blipFill>
        <p:spPr>
          <a:xfrm>
            <a:off x="4666834" y="1407112"/>
            <a:ext cx="934305" cy="583941"/>
          </a:xfrm>
          <a:prstGeom prst="rect">
            <a:avLst/>
          </a:prstGeom>
        </p:spPr>
      </p:pic>
      <p:pic>
        <p:nvPicPr>
          <p:cNvPr id="16" name="Bildobjekt 15">
            <a:extLst>
              <a:ext uri="{FF2B5EF4-FFF2-40B4-BE49-F238E27FC236}">
                <a16:creationId xmlns:a16="http://schemas.microsoft.com/office/drawing/2014/main" id="{834941F4-B2CD-4E1C-9EEA-2225EA65A6D4}"/>
              </a:ext>
            </a:extLst>
          </p:cNvPr>
          <p:cNvPicPr>
            <a:picLocks noChangeAspect="1"/>
          </p:cNvPicPr>
          <p:nvPr/>
        </p:nvPicPr>
        <p:blipFill>
          <a:blip r:embed="rId3"/>
          <a:stretch>
            <a:fillRect/>
          </a:stretch>
        </p:blipFill>
        <p:spPr>
          <a:xfrm>
            <a:off x="6803651" y="2400300"/>
            <a:ext cx="966555" cy="1417850"/>
          </a:xfrm>
          <a:prstGeom prst="rect">
            <a:avLst/>
          </a:prstGeom>
          <a:effectLst>
            <a:outerShdw blurRad="63500" sx="102000" sy="102000" algn="ctr" rotWithShape="0">
              <a:prstClr val="black">
                <a:alpha val="40000"/>
              </a:prstClr>
            </a:outerShdw>
          </a:effectLst>
        </p:spPr>
      </p:pic>
      <p:pic>
        <p:nvPicPr>
          <p:cNvPr id="18" name="Bildobjekt 17">
            <a:extLst>
              <a:ext uri="{FF2B5EF4-FFF2-40B4-BE49-F238E27FC236}">
                <a16:creationId xmlns:a16="http://schemas.microsoft.com/office/drawing/2014/main" id="{783E00C0-87F3-4CF8-98B1-B1ABC39D60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2136" y="1551158"/>
            <a:ext cx="1351111" cy="547200"/>
          </a:xfrm>
          <a:prstGeom prst="rect">
            <a:avLst/>
          </a:prstGeom>
        </p:spPr>
      </p:pic>
      <p:pic>
        <p:nvPicPr>
          <p:cNvPr id="19" name="Bildobjekt 18">
            <a:extLst>
              <a:ext uri="{FF2B5EF4-FFF2-40B4-BE49-F238E27FC236}">
                <a16:creationId xmlns:a16="http://schemas.microsoft.com/office/drawing/2014/main" id="{51A5F43D-500C-41B2-80B2-E2865C2CC446}"/>
              </a:ext>
            </a:extLst>
          </p:cNvPr>
          <p:cNvPicPr>
            <a:picLocks noChangeAspect="1"/>
          </p:cNvPicPr>
          <p:nvPr/>
        </p:nvPicPr>
        <p:blipFill>
          <a:blip r:embed="rId8"/>
          <a:stretch>
            <a:fillRect/>
          </a:stretch>
        </p:blipFill>
        <p:spPr>
          <a:xfrm>
            <a:off x="9496406" y="1407112"/>
            <a:ext cx="954201" cy="710880"/>
          </a:xfrm>
          <a:prstGeom prst="rect">
            <a:avLst/>
          </a:prstGeom>
        </p:spPr>
      </p:pic>
      <p:pic>
        <p:nvPicPr>
          <p:cNvPr id="20" name="Bildobjekt 19">
            <a:extLst>
              <a:ext uri="{FF2B5EF4-FFF2-40B4-BE49-F238E27FC236}">
                <a16:creationId xmlns:a16="http://schemas.microsoft.com/office/drawing/2014/main" id="{F1D0777D-FC1C-47FF-93DC-E4198FCE03D1}"/>
              </a:ext>
            </a:extLst>
          </p:cNvPr>
          <p:cNvPicPr>
            <a:picLocks noChangeAspect="1"/>
          </p:cNvPicPr>
          <p:nvPr/>
        </p:nvPicPr>
        <p:blipFill>
          <a:blip r:embed="rId3"/>
          <a:stretch>
            <a:fillRect/>
          </a:stretch>
        </p:blipFill>
        <p:spPr>
          <a:xfrm>
            <a:off x="9556317" y="2400300"/>
            <a:ext cx="966555" cy="1417850"/>
          </a:xfrm>
          <a:prstGeom prst="rect">
            <a:avLst/>
          </a:prstGeom>
          <a:effectLst>
            <a:outerShdw blurRad="63500" sx="102000" sy="102000" algn="ctr" rotWithShape="0">
              <a:prstClr val="black">
                <a:alpha val="40000"/>
              </a:prstClr>
            </a:outerShdw>
          </a:effectLst>
        </p:spPr>
      </p:pic>
      <p:pic>
        <p:nvPicPr>
          <p:cNvPr id="21" name="Bildobjekt 20">
            <a:extLst>
              <a:ext uri="{FF2B5EF4-FFF2-40B4-BE49-F238E27FC236}">
                <a16:creationId xmlns:a16="http://schemas.microsoft.com/office/drawing/2014/main" id="{C43A52CD-B276-47B4-992A-59DED7E29940}"/>
              </a:ext>
            </a:extLst>
          </p:cNvPr>
          <p:cNvPicPr>
            <a:picLocks noChangeAspect="1"/>
          </p:cNvPicPr>
          <p:nvPr/>
        </p:nvPicPr>
        <p:blipFill>
          <a:blip r:embed="rId9"/>
          <a:stretch>
            <a:fillRect/>
          </a:stretch>
        </p:blipFill>
        <p:spPr>
          <a:xfrm>
            <a:off x="3215434" y="1115986"/>
            <a:ext cx="934305" cy="1145580"/>
          </a:xfrm>
          <a:prstGeom prst="rect">
            <a:avLst/>
          </a:prstGeom>
        </p:spPr>
      </p:pic>
      <p:pic>
        <p:nvPicPr>
          <p:cNvPr id="23" name="Bildobjekt 22">
            <a:extLst>
              <a:ext uri="{FF2B5EF4-FFF2-40B4-BE49-F238E27FC236}">
                <a16:creationId xmlns:a16="http://schemas.microsoft.com/office/drawing/2014/main" id="{AB9EB41C-CC65-4C63-A96D-BEB7A7D98968}"/>
              </a:ext>
            </a:extLst>
          </p:cNvPr>
          <p:cNvPicPr>
            <a:picLocks noChangeAspect="1"/>
          </p:cNvPicPr>
          <p:nvPr/>
        </p:nvPicPr>
        <p:blipFill>
          <a:blip r:embed="rId3"/>
          <a:stretch>
            <a:fillRect/>
          </a:stretch>
        </p:blipFill>
        <p:spPr>
          <a:xfrm>
            <a:off x="10932650" y="2400300"/>
            <a:ext cx="966555" cy="1417850"/>
          </a:xfrm>
          <a:prstGeom prst="rect">
            <a:avLst/>
          </a:prstGeom>
          <a:effectLst>
            <a:outerShdw blurRad="63500" sx="102000" sy="102000" algn="ctr" rotWithShape="0">
              <a:prstClr val="black">
                <a:alpha val="40000"/>
              </a:prstClr>
            </a:outerShdw>
          </a:effectLst>
        </p:spPr>
      </p:pic>
      <p:pic>
        <p:nvPicPr>
          <p:cNvPr id="8" name="Bildobjekt 7">
            <a:extLst>
              <a:ext uri="{FF2B5EF4-FFF2-40B4-BE49-F238E27FC236}">
                <a16:creationId xmlns:a16="http://schemas.microsoft.com/office/drawing/2014/main" id="{96A6D340-0140-4D5E-85DE-25B07BB6F2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6393" y="1191314"/>
            <a:ext cx="1259396" cy="994923"/>
          </a:xfrm>
          <a:prstGeom prst="rect">
            <a:avLst/>
          </a:prstGeom>
        </p:spPr>
      </p:pic>
      <p:sp>
        <p:nvSpPr>
          <p:cNvPr id="28" name="textruta 27">
            <a:extLst>
              <a:ext uri="{FF2B5EF4-FFF2-40B4-BE49-F238E27FC236}">
                <a16:creationId xmlns:a16="http://schemas.microsoft.com/office/drawing/2014/main" id="{0A9C95F7-8D63-4907-89B9-B08F8264AD6E}"/>
              </a:ext>
            </a:extLst>
          </p:cNvPr>
          <p:cNvSpPr txBox="1"/>
          <p:nvPr/>
        </p:nvSpPr>
        <p:spPr>
          <a:xfrm>
            <a:off x="269634" y="1621721"/>
            <a:ext cx="1503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5777">
                    <a:lumMod val="50000"/>
                  </a:srgbClr>
                </a:solidFill>
                <a:effectLst/>
                <a:uLnTx/>
                <a:uFillTx/>
                <a:latin typeface="Arial" panose="020B0604020202020204"/>
                <a:ea typeface="+mn-ea"/>
                <a:cs typeface="+mn-cs"/>
              </a:rPr>
              <a:t>Generell, </a:t>
            </a:r>
            <a:r>
              <a:rPr kumimoji="0" lang="sv-SE" sz="1800" b="0" i="0" u="none" strike="noStrike" kern="1200" cap="none" spc="0" normalizeH="0" baseline="0" noProof="0" dirty="0" err="1">
                <a:ln>
                  <a:noFill/>
                </a:ln>
                <a:solidFill>
                  <a:srgbClr val="005777">
                    <a:lumMod val="50000"/>
                  </a:srgbClr>
                </a:solidFill>
                <a:effectLst/>
                <a:uLnTx/>
                <a:uFillTx/>
                <a:latin typeface="Arial" panose="020B0604020202020204"/>
                <a:ea typeface="+mn-ea"/>
                <a:cs typeface="+mn-cs"/>
              </a:rPr>
              <a:t>inkl</a:t>
            </a:r>
            <a:r>
              <a:rPr kumimoji="0" lang="sv-SE" sz="1800" b="0" i="0" u="none" strike="noStrike" kern="1200" cap="none" spc="0" normalizeH="0" baseline="0" noProof="0" dirty="0">
                <a:ln>
                  <a:noFill/>
                </a:ln>
                <a:solidFill>
                  <a:srgbClr val="005777">
                    <a:lumMod val="50000"/>
                  </a:srgbClr>
                </a:solidFill>
                <a:effectLst/>
                <a:uLnTx/>
                <a:uFillTx/>
                <a:latin typeface="Arial" panose="020B0604020202020204"/>
                <a:ea typeface="+mn-ea"/>
                <a:cs typeface="+mn-cs"/>
              </a:rPr>
              <a:t> avsteg</a:t>
            </a:r>
          </a:p>
        </p:txBody>
      </p:sp>
      <p:graphicFrame>
        <p:nvGraphicFramePr>
          <p:cNvPr id="22" name="Tabell 2">
            <a:extLst>
              <a:ext uri="{FF2B5EF4-FFF2-40B4-BE49-F238E27FC236}">
                <a16:creationId xmlns:a16="http://schemas.microsoft.com/office/drawing/2014/main" id="{3857E1EC-39C6-4158-9816-B74B6903568A}"/>
              </a:ext>
            </a:extLst>
          </p:cNvPr>
          <p:cNvGraphicFramePr>
            <a:graphicFrameLocks/>
          </p:cNvGraphicFramePr>
          <p:nvPr>
            <p:extLst>
              <p:ext uri="{D42A27DB-BD31-4B8C-83A1-F6EECF244321}">
                <p14:modId xmlns:p14="http://schemas.microsoft.com/office/powerpoint/2010/main" val="4138320615"/>
              </p:ext>
            </p:extLst>
          </p:nvPr>
        </p:nvGraphicFramePr>
        <p:xfrm>
          <a:off x="6817882" y="4472185"/>
          <a:ext cx="5134678" cy="2209800"/>
        </p:xfrm>
        <a:graphic>
          <a:graphicData uri="http://schemas.openxmlformats.org/drawingml/2006/table">
            <a:tbl>
              <a:tblPr firstRow="1" bandRow="1">
                <a:tableStyleId>{5C22544A-7EE6-4342-B048-85BDC9FD1C3A}</a:tableStyleId>
              </a:tblPr>
              <a:tblGrid>
                <a:gridCol w="2567339">
                  <a:extLst>
                    <a:ext uri="{9D8B030D-6E8A-4147-A177-3AD203B41FA5}">
                      <a16:colId xmlns:a16="http://schemas.microsoft.com/office/drawing/2014/main" val="3689484988"/>
                    </a:ext>
                  </a:extLst>
                </a:gridCol>
                <a:gridCol w="2567339">
                  <a:extLst>
                    <a:ext uri="{9D8B030D-6E8A-4147-A177-3AD203B41FA5}">
                      <a16:colId xmlns:a16="http://schemas.microsoft.com/office/drawing/2014/main" val="2866981349"/>
                    </a:ext>
                  </a:extLst>
                </a:gridCol>
              </a:tblGrid>
              <a:tr h="370840">
                <a:tc>
                  <a:txBody>
                    <a:bodyPr/>
                    <a:lstStyle/>
                    <a:p>
                      <a:r>
                        <a:rPr lang="sv-SE" dirty="0">
                          <a:solidFill>
                            <a:schemeClr val="bg1"/>
                          </a:solidFill>
                        </a:rPr>
                        <a:t>Gruppmedlemmar</a:t>
                      </a:r>
                    </a:p>
                  </a:txBody>
                  <a:tcPr/>
                </a:tc>
                <a:tc>
                  <a:txBody>
                    <a:bodyPr/>
                    <a:lstStyle/>
                    <a:p>
                      <a:r>
                        <a:rPr lang="sv-SE" dirty="0">
                          <a:solidFill>
                            <a:schemeClr val="bg1"/>
                          </a:solidFill>
                        </a:rPr>
                        <a:t>Företag</a:t>
                      </a:r>
                    </a:p>
                  </a:txBody>
                  <a:tcPr/>
                </a:tc>
                <a:extLst>
                  <a:ext uri="{0D108BD9-81ED-4DB2-BD59-A6C34878D82A}">
                    <a16:rowId xmlns:a16="http://schemas.microsoft.com/office/drawing/2014/main" val="3327203324"/>
                  </a:ext>
                </a:extLst>
              </a:tr>
              <a:tr h="370840">
                <a:tc>
                  <a:txBody>
                    <a:bodyPr/>
                    <a:lstStyle/>
                    <a:p>
                      <a:r>
                        <a:rPr lang="sv-SE" dirty="0">
                          <a:solidFill>
                            <a:schemeClr val="bg2">
                              <a:lumMod val="10000"/>
                            </a:schemeClr>
                          </a:solidFill>
                        </a:rPr>
                        <a:t>Camilla Blomqvist</a:t>
                      </a:r>
                    </a:p>
                  </a:txBody>
                  <a:tcPr/>
                </a:tc>
                <a:tc>
                  <a:txBody>
                    <a:bodyPr/>
                    <a:lstStyle/>
                    <a:p>
                      <a:r>
                        <a:rPr lang="sv-SE" dirty="0" err="1">
                          <a:solidFill>
                            <a:schemeClr val="bg2">
                              <a:lumMod val="10000"/>
                            </a:schemeClr>
                          </a:solidFill>
                        </a:rPr>
                        <a:t>Oljibe</a:t>
                      </a:r>
                      <a:endParaRPr lang="sv-SE" dirty="0">
                        <a:solidFill>
                          <a:schemeClr val="bg2">
                            <a:lumMod val="10000"/>
                          </a:schemeClr>
                        </a:solidFill>
                      </a:endParaRPr>
                    </a:p>
                  </a:txBody>
                  <a:tcPr/>
                </a:tc>
                <a:extLst>
                  <a:ext uri="{0D108BD9-81ED-4DB2-BD59-A6C34878D82A}">
                    <a16:rowId xmlns:a16="http://schemas.microsoft.com/office/drawing/2014/main" val="2095824255"/>
                  </a:ext>
                </a:extLst>
              </a:tr>
              <a:tr h="370840">
                <a:tc>
                  <a:txBody>
                    <a:bodyPr/>
                    <a:lstStyle/>
                    <a:p>
                      <a:r>
                        <a:rPr lang="sv-SE" sz="1800" kern="1200" dirty="0">
                          <a:solidFill>
                            <a:schemeClr val="bg2">
                              <a:lumMod val="10000"/>
                            </a:schemeClr>
                          </a:solidFill>
                          <a:latin typeface="+mn-lt"/>
                          <a:ea typeface="+mn-ea"/>
                          <a:cs typeface="+mn-cs"/>
                        </a:rPr>
                        <a:t>Peter Crozzoli</a:t>
                      </a:r>
                    </a:p>
                  </a:txBody>
                  <a:tcPr/>
                </a:tc>
                <a:tc>
                  <a:txBody>
                    <a:bodyPr/>
                    <a:lstStyle/>
                    <a:p>
                      <a:r>
                        <a:rPr lang="sv-SE" sz="1800" kern="1200" dirty="0">
                          <a:solidFill>
                            <a:schemeClr val="bg2">
                              <a:lumMod val="10000"/>
                            </a:schemeClr>
                          </a:solidFill>
                          <a:latin typeface="+mn-lt"/>
                          <a:ea typeface="+mn-ea"/>
                          <a:cs typeface="+mn-cs"/>
                        </a:rPr>
                        <a:t>Göran </a:t>
                      </a:r>
                      <a:r>
                        <a:rPr lang="sv-SE" sz="1800" kern="1200" dirty="0" err="1">
                          <a:solidFill>
                            <a:schemeClr val="bg2">
                              <a:lumMod val="10000"/>
                            </a:schemeClr>
                          </a:solidFill>
                          <a:latin typeface="+mn-lt"/>
                          <a:ea typeface="+mn-ea"/>
                          <a:cs typeface="+mn-cs"/>
                        </a:rPr>
                        <a:t>Krawe</a:t>
                      </a:r>
                      <a:endParaRPr lang="sv-SE" sz="1800" kern="1200" dirty="0">
                        <a:solidFill>
                          <a:schemeClr val="bg2">
                            <a:lumMod val="10000"/>
                          </a:schemeClr>
                        </a:solidFill>
                        <a:latin typeface="+mn-lt"/>
                        <a:ea typeface="+mn-ea"/>
                        <a:cs typeface="+mn-cs"/>
                      </a:endParaRPr>
                    </a:p>
                  </a:txBody>
                  <a:tcPr/>
                </a:tc>
                <a:extLst>
                  <a:ext uri="{0D108BD9-81ED-4DB2-BD59-A6C34878D82A}">
                    <a16:rowId xmlns:a16="http://schemas.microsoft.com/office/drawing/2014/main" val="3719097434"/>
                  </a:ext>
                </a:extLst>
              </a:tr>
              <a:tr h="204101">
                <a:tc>
                  <a:txBody>
                    <a:bodyPr/>
                    <a:lstStyle/>
                    <a:p>
                      <a:r>
                        <a:rPr lang="sv-SE" sz="1800" kern="1200" dirty="0">
                          <a:solidFill>
                            <a:schemeClr val="bg2">
                              <a:lumMod val="10000"/>
                            </a:schemeClr>
                          </a:solidFill>
                          <a:latin typeface="+mn-lt"/>
                          <a:ea typeface="+mn-ea"/>
                          <a:cs typeface="+mn-cs"/>
                        </a:rPr>
                        <a:t>Peter Linder</a:t>
                      </a:r>
                    </a:p>
                  </a:txBody>
                  <a:tcPr/>
                </a:tc>
                <a:tc>
                  <a:txBody>
                    <a:bodyPr/>
                    <a:lstStyle/>
                    <a:p>
                      <a:r>
                        <a:rPr lang="sv-SE" sz="1800" kern="1200" dirty="0">
                          <a:solidFill>
                            <a:schemeClr val="bg2">
                              <a:lumMod val="10000"/>
                            </a:schemeClr>
                          </a:solidFill>
                          <a:latin typeface="+mn-lt"/>
                          <a:ea typeface="+mn-ea"/>
                          <a:cs typeface="+mn-cs"/>
                        </a:rPr>
                        <a:t>Skydda</a:t>
                      </a:r>
                    </a:p>
                  </a:txBody>
                  <a:tcPr/>
                </a:tc>
                <a:extLst>
                  <a:ext uri="{0D108BD9-81ED-4DB2-BD59-A6C34878D82A}">
                    <a16:rowId xmlns:a16="http://schemas.microsoft.com/office/drawing/2014/main" val="3339944899"/>
                  </a:ext>
                </a:extLst>
              </a:tr>
              <a:tr h="204101">
                <a:tc>
                  <a:txBody>
                    <a:bodyPr/>
                    <a:lstStyle/>
                    <a:p>
                      <a:r>
                        <a:rPr lang="sv-SE" sz="1800" kern="1200" dirty="0">
                          <a:solidFill>
                            <a:schemeClr val="bg2">
                              <a:lumMod val="10000"/>
                            </a:schemeClr>
                          </a:solidFill>
                          <a:latin typeface="+mn-lt"/>
                          <a:ea typeface="+mn-ea"/>
                          <a:cs typeface="+mn-cs"/>
                        </a:rPr>
                        <a:t>Peter Vongheer</a:t>
                      </a:r>
                    </a:p>
                  </a:txBody>
                  <a:tcPr/>
                </a:tc>
                <a:tc>
                  <a:txBody>
                    <a:bodyPr/>
                    <a:lstStyle/>
                    <a:p>
                      <a:r>
                        <a:rPr lang="sv-SE" sz="1800" kern="1200" dirty="0">
                          <a:solidFill>
                            <a:schemeClr val="bg2">
                              <a:lumMod val="10000"/>
                            </a:schemeClr>
                          </a:solidFill>
                          <a:latin typeface="+mn-lt"/>
                          <a:ea typeface="+mn-ea"/>
                          <a:cs typeface="+mn-cs"/>
                        </a:rPr>
                        <a:t>AF-gruppen</a:t>
                      </a:r>
                    </a:p>
                  </a:txBody>
                  <a:tcPr/>
                </a:tc>
                <a:extLst>
                  <a:ext uri="{0D108BD9-81ED-4DB2-BD59-A6C34878D82A}">
                    <a16:rowId xmlns:a16="http://schemas.microsoft.com/office/drawing/2014/main" val="2143628268"/>
                  </a:ext>
                </a:extLst>
              </a:tr>
              <a:tr h="204101">
                <a:tc>
                  <a:txBody>
                    <a:bodyPr/>
                    <a:lstStyle/>
                    <a:p>
                      <a:r>
                        <a:rPr lang="sv-SE" sz="1800" kern="1200" dirty="0">
                          <a:solidFill>
                            <a:schemeClr val="bg2">
                              <a:lumMod val="10000"/>
                            </a:schemeClr>
                          </a:solidFill>
                          <a:latin typeface="+mn-lt"/>
                          <a:ea typeface="+mn-ea"/>
                          <a:cs typeface="+mn-cs"/>
                        </a:rPr>
                        <a:t>Veronika </a:t>
                      </a:r>
                      <a:r>
                        <a:rPr lang="sv-SE" sz="1800" kern="1200" dirty="0" err="1">
                          <a:solidFill>
                            <a:schemeClr val="bg2">
                              <a:lumMod val="10000"/>
                            </a:schemeClr>
                          </a:solidFill>
                          <a:latin typeface="+mn-lt"/>
                          <a:ea typeface="+mn-ea"/>
                          <a:cs typeface="+mn-cs"/>
                        </a:rPr>
                        <a:t>Axeen</a:t>
                      </a:r>
                      <a:endParaRPr lang="sv-SE" sz="1800" kern="1200" dirty="0">
                        <a:solidFill>
                          <a:schemeClr val="bg2">
                            <a:lumMod val="10000"/>
                          </a:schemeClr>
                        </a:solidFill>
                        <a:latin typeface="+mn-lt"/>
                        <a:ea typeface="+mn-ea"/>
                        <a:cs typeface="+mn-cs"/>
                      </a:endParaRPr>
                    </a:p>
                  </a:txBody>
                  <a:tcPr/>
                </a:tc>
                <a:tc>
                  <a:txBody>
                    <a:bodyPr/>
                    <a:lstStyle/>
                    <a:p>
                      <a:r>
                        <a:rPr lang="sv-SE" sz="1800" kern="1200" dirty="0" err="1">
                          <a:solidFill>
                            <a:schemeClr val="bg2">
                              <a:lumMod val="10000"/>
                            </a:schemeClr>
                          </a:solidFill>
                          <a:latin typeface="+mn-lt"/>
                          <a:ea typeface="+mn-ea"/>
                          <a:cs typeface="+mn-cs"/>
                        </a:rPr>
                        <a:t>Serneke</a:t>
                      </a:r>
                      <a:endParaRPr lang="sv-SE" sz="1800" kern="1200" dirty="0">
                        <a:solidFill>
                          <a:schemeClr val="bg2">
                            <a:lumMod val="10000"/>
                          </a:schemeClr>
                        </a:solidFill>
                        <a:latin typeface="+mn-lt"/>
                        <a:ea typeface="+mn-ea"/>
                        <a:cs typeface="+mn-cs"/>
                      </a:endParaRPr>
                    </a:p>
                  </a:txBody>
                  <a:tcPr/>
                </a:tc>
                <a:extLst>
                  <a:ext uri="{0D108BD9-81ED-4DB2-BD59-A6C34878D82A}">
                    <a16:rowId xmlns:a16="http://schemas.microsoft.com/office/drawing/2014/main" val="571378457"/>
                  </a:ext>
                </a:extLst>
              </a:tr>
            </a:tbl>
          </a:graphicData>
        </a:graphic>
      </p:graphicFrame>
      <p:graphicFrame>
        <p:nvGraphicFramePr>
          <p:cNvPr id="27" name="Diagram 26">
            <a:extLst>
              <a:ext uri="{FF2B5EF4-FFF2-40B4-BE49-F238E27FC236}">
                <a16:creationId xmlns:a16="http://schemas.microsoft.com/office/drawing/2014/main" id="{EDAF2A55-4632-4218-B923-186C9D0EE08A}"/>
              </a:ext>
            </a:extLst>
          </p:cNvPr>
          <p:cNvGraphicFramePr/>
          <p:nvPr>
            <p:extLst>
              <p:ext uri="{D42A27DB-BD31-4B8C-83A1-F6EECF244321}">
                <p14:modId xmlns:p14="http://schemas.microsoft.com/office/powerpoint/2010/main" val="2093183456"/>
              </p:ext>
            </p:extLst>
          </p:nvPr>
        </p:nvGraphicFramePr>
        <p:xfrm>
          <a:off x="172100" y="4352535"/>
          <a:ext cx="3780260" cy="22098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Rektangel 3">
            <a:extLst>
              <a:ext uri="{FF2B5EF4-FFF2-40B4-BE49-F238E27FC236}">
                <a16:creationId xmlns:a16="http://schemas.microsoft.com/office/drawing/2014/main" id="{B5C4682E-32EA-43B1-B04F-2C9BE9179B85}"/>
              </a:ext>
            </a:extLst>
          </p:cNvPr>
          <p:cNvSpPr/>
          <p:nvPr/>
        </p:nvSpPr>
        <p:spPr>
          <a:xfrm>
            <a:off x="228992" y="969565"/>
            <a:ext cx="5714608" cy="3382969"/>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70373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43D91A6-CC53-48FD-A0E1-A52F62D6118F}"/>
              </a:ext>
            </a:extLst>
          </p:cNvPr>
          <p:cNvSpPr>
            <a:spLocks noGrp="1"/>
          </p:cNvSpPr>
          <p:nvPr>
            <p:ph sz="half" idx="2"/>
          </p:nvPr>
        </p:nvSpPr>
        <p:spPr>
          <a:xfrm>
            <a:off x="839788" y="1135717"/>
            <a:ext cx="9828212" cy="4508500"/>
          </a:xfrm>
        </p:spPr>
        <p:txBody>
          <a:bodyPr>
            <a:normAutofit/>
          </a:bodyPr>
          <a:lstStyle/>
          <a:p>
            <a:r>
              <a:rPr lang="sv-SE" sz="2400" b="1" dirty="0">
                <a:solidFill>
                  <a:schemeClr val="bg2">
                    <a:lumMod val="10000"/>
                  </a:schemeClr>
                </a:solidFill>
                <a:latin typeface="Dosis" pitchFamily="2" charset="0"/>
              </a:rPr>
              <a:t>Målet med guiden är att mottagaren skall förstå hur hen i det dagliga arbetet utför riskhantering av arbetsmoment</a:t>
            </a:r>
          </a:p>
          <a:p>
            <a:pPr marL="0" indent="0">
              <a:buNone/>
            </a:pPr>
            <a:endParaRPr lang="sv-SE" sz="1200" b="1" dirty="0">
              <a:solidFill>
                <a:schemeClr val="bg2">
                  <a:lumMod val="10000"/>
                </a:schemeClr>
              </a:solidFill>
              <a:latin typeface="Dosis" pitchFamily="2" charset="0"/>
            </a:endParaRPr>
          </a:p>
          <a:p>
            <a:pPr lvl="1"/>
            <a:r>
              <a:rPr lang="sv-SE" sz="2000" dirty="0">
                <a:solidFill>
                  <a:schemeClr val="bg2">
                    <a:lumMod val="10000"/>
                  </a:schemeClr>
                </a:solidFill>
                <a:latin typeface="Dosis" pitchFamily="2" charset="0"/>
              </a:rPr>
              <a:t>Innehåller föreslagen metodik steg för steg</a:t>
            </a:r>
          </a:p>
          <a:p>
            <a:pPr lvl="1"/>
            <a:r>
              <a:rPr lang="sv-SE" sz="2000" dirty="0">
                <a:solidFill>
                  <a:schemeClr val="bg2">
                    <a:lumMod val="10000"/>
                  </a:schemeClr>
                </a:solidFill>
                <a:latin typeface="Dosis" pitchFamily="2" charset="0"/>
              </a:rPr>
              <a:t>Praktiskt exempel som förklarar tänkt tillämpning</a:t>
            </a:r>
          </a:p>
          <a:p>
            <a:pPr lvl="1"/>
            <a:r>
              <a:rPr lang="sv-SE" sz="2000" dirty="0">
                <a:solidFill>
                  <a:schemeClr val="bg2">
                    <a:lumMod val="10000"/>
                  </a:schemeClr>
                </a:solidFill>
                <a:latin typeface="Dosis" pitchFamily="2" charset="0"/>
              </a:rPr>
              <a:t>Stödmaterial</a:t>
            </a:r>
          </a:p>
          <a:p>
            <a:pPr marL="457200" lvl="1" indent="0">
              <a:buNone/>
            </a:pPr>
            <a:endParaRPr lang="sv-SE" sz="2000" dirty="0">
              <a:solidFill>
                <a:schemeClr val="bg2">
                  <a:lumMod val="10000"/>
                </a:schemeClr>
              </a:solidFill>
              <a:latin typeface="Dosis" pitchFamily="2" charset="0"/>
            </a:endParaRPr>
          </a:p>
          <a:p>
            <a:r>
              <a:rPr lang="sv-SE" sz="2400" b="1" dirty="0">
                <a:solidFill>
                  <a:schemeClr val="bg2">
                    <a:lumMod val="10000"/>
                  </a:schemeClr>
                </a:solidFill>
                <a:latin typeface="Dosis" pitchFamily="2" charset="0"/>
              </a:rPr>
              <a:t>Målgrupp - personer eller företag som:</a:t>
            </a:r>
          </a:p>
          <a:p>
            <a:pPr marL="0" indent="0">
              <a:buNone/>
            </a:pPr>
            <a:endParaRPr lang="sv-SE" sz="2000" b="1" dirty="0">
              <a:solidFill>
                <a:schemeClr val="bg2">
                  <a:lumMod val="10000"/>
                </a:schemeClr>
              </a:solidFill>
              <a:latin typeface="Dosis" pitchFamily="2" charset="0"/>
            </a:endParaRPr>
          </a:p>
          <a:p>
            <a:pPr lvl="1"/>
            <a:r>
              <a:rPr lang="sv-SE" sz="2000" dirty="0">
                <a:solidFill>
                  <a:schemeClr val="bg2">
                    <a:lumMod val="10000"/>
                  </a:schemeClr>
                </a:solidFill>
                <a:latin typeface="Dosis" pitchFamily="2" charset="0"/>
              </a:rPr>
              <a:t>I tidiga skeden arbetar med riskhantering, exempelvis byggherren, projektörer och BAS-P</a:t>
            </a:r>
          </a:p>
          <a:p>
            <a:pPr lvl="1"/>
            <a:r>
              <a:rPr lang="sv-SE" sz="2000" dirty="0">
                <a:solidFill>
                  <a:schemeClr val="bg2">
                    <a:lumMod val="10000"/>
                  </a:schemeClr>
                </a:solidFill>
                <a:latin typeface="Dosis" pitchFamily="2" charset="0"/>
              </a:rPr>
              <a:t>Inför och under utförande arbetar med riskhantering, exempelvis BAS-U, arbetsledning, entreprenörer och underentreprenörer samt hantverkare och yrkesarbetare.</a:t>
            </a:r>
          </a:p>
        </p:txBody>
      </p:sp>
      <p:sp>
        <p:nvSpPr>
          <p:cNvPr id="4" name="Rubrik 3">
            <a:extLst>
              <a:ext uri="{FF2B5EF4-FFF2-40B4-BE49-F238E27FC236}">
                <a16:creationId xmlns:a16="http://schemas.microsoft.com/office/drawing/2014/main" id="{B9EF0598-D8C7-4E40-9844-F287418390EB}"/>
              </a:ext>
            </a:extLst>
          </p:cNvPr>
          <p:cNvSpPr>
            <a:spLocks noGrp="1"/>
          </p:cNvSpPr>
          <p:nvPr>
            <p:ph type="title"/>
          </p:nvPr>
        </p:nvSpPr>
        <p:spPr/>
        <p:txBody>
          <a:bodyPr/>
          <a:lstStyle/>
          <a:p>
            <a:r>
              <a:rPr lang="sv-SE" dirty="0">
                <a:latin typeface="Dosis" pitchFamily="2" charset="0"/>
              </a:rPr>
              <a:t>4) Mål och målgrupp – guide för riskbedömning av arbetsmoment</a:t>
            </a:r>
          </a:p>
        </p:txBody>
      </p:sp>
      <p:pic>
        <p:nvPicPr>
          <p:cNvPr id="6" name="Bild 5" descr="Byggnadsarbetare">
            <a:extLst>
              <a:ext uri="{FF2B5EF4-FFF2-40B4-BE49-F238E27FC236}">
                <a16:creationId xmlns:a16="http://schemas.microsoft.com/office/drawing/2014/main" id="{96ACF9F1-5587-4D75-9747-BE05B3E86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059471">
            <a:off x="9144541" y="1874216"/>
            <a:ext cx="914400" cy="914400"/>
          </a:xfrm>
          <a:prstGeom prst="rect">
            <a:avLst/>
          </a:prstGeom>
        </p:spPr>
      </p:pic>
      <p:pic>
        <p:nvPicPr>
          <p:cNvPr id="7" name="Bild 6" descr="Elektriker">
            <a:extLst>
              <a:ext uri="{FF2B5EF4-FFF2-40B4-BE49-F238E27FC236}">
                <a16:creationId xmlns:a16="http://schemas.microsoft.com/office/drawing/2014/main" id="{4F67EC48-05F7-4EBE-909E-6176DAB52B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271568">
            <a:off x="9865926" y="2698205"/>
            <a:ext cx="914400" cy="914400"/>
          </a:xfrm>
          <a:prstGeom prst="rect">
            <a:avLst/>
          </a:prstGeom>
        </p:spPr>
      </p:pic>
      <p:pic>
        <p:nvPicPr>
          <p:cNvPr id="8" name="Bild 7" descr="Svetsare">
            <a:extLst>
              <a:ext uri="{FF2B5EF4-FFF2-40B4-BE49-F238E27FC236}">
                <a16:creationId xmlns:a16="http://schemas.microsoft.com/office/drawing/2014/main" id="{804A3B66-B386-4128-BBC6-0B0C49ED5D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10800" y="1746584"/>
            <a:ext cx="914400" cy="914400"/>
          </a:xfrm>
          <a:prstGeom prst="rect">
            <a:avLst/>
          </a:prstGeom>
        </p:spPr>
      </p:pic>
    </p:spTree>
    <p:extLst>
      <p:ext uri="{BB962C8B-B14F-4D97-AF65-F5344CB8AC3E}">
        <p14:creationId xmlns:p14="http://schemas.microsoft.com/office/powerpoint/2010/main" val="4121319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E868C5F-444A-4489-A8AA-E76EFEBE1A5B}"/>
              </a:ext>
            </a:extLst>
          </p:cNvPr>
          <p:cNvSpPr>
            <a:spLocks noGrp="1"/>
          </p:cNvSpPr>
          <p:nvPr>
            <p:ph type="title"/>
          </p:nvPr>
        </p:nvSpPr>
        <p:spPr/>
        <p:txBody>
          <a:bodyPr>
            <a:normAutofit/>
          </a:bodyPr>
          <a:lstStyle/>
          <a:p>
            <a:r>
              <a:rPr lang="sv-SE" dirty="0">
                <a:latin typeface="Dosis" pitchFamily="2" charset="0"/>
              </a:rPr>
              <a:t>4) Guide för riskbedömning </a:t>
            </a:r>
          </a:p>
        </p:txBody>
      </p:sp>
      <p:pic>
        <p:nvPicPr>
          <p:cNvPr id="13" name="Bildobjekt 12">
            <a:extLst>
              <a:ext uri="{FF2B5EF4-FFF2-40B4-BE49-F238E27FC236}">
                <a16:creationId xmlns:a16="http://schemas.microsoft.com/office/drawing/2014/main" id="{D2AC798C-C5F6-4160-B60F-545F7C4481AD}"/>
              </a:ext>
            </a:extLst>
          </p:cNvPr>
          <p:cNvPicPr>
            <a:picLocks noChangeAspect="1"/>
          </p:cNvPicPr>
          <p:nvPr/>
        </p:nvPicPr>
        <p:blipFill>
          <a:blip r:embed="rId2"/>
          <a:stretch>
            <a:fillRect/>
          </a:stretch>
        </p:blipFill>
        <p:spPr>
          <a:xfrm rot="21219016">
            <a:off x="6517802" y="1319748"/>
            <a:ext cx="3474257" cy="2267963"/>
          </a:xfrm>
          <a:prstGeom prst="rect">
            <a:avLst/>
          </a:prstGeom>
          <a:ln>
            <a:noFill/>
          </a:ln>
          <a:effectLst>
            <a:outerShdw blurRad="190500" algn="tl" rotWithShape="0">
              <a:srgbClr val="000000">
                <a:alpha val="70000"/>
              </a:srgbClr>
            </a:outerShdw>
          </a:effectLst>
        </p:spPr>
      </p:pic>
      <p:pic>
        <p:nvPicPr>
          <p:cNvPr id="15" name="Bildobjekt 14">
            <a:extLst>
              <a:ext uri="{FF2B5EF4-FFF2-40B4-BE49-F238E27FC236}">
                <a16:creationId xmlns:a16="http://schemas.microsoft.com/office/drawing/2014/main" id="{63456A1C-3F02-49D2-9481-452C8243A815}"/>
              </a:ext>
            </a:extLst>
          </p:cNvPr>
          <p:cNvPicPr>
            <a:picLocks noChangeAspect="1"/>
          </p:cNvPicPr>
          <p:nvPr/>
        </p:nvPicPr>
        <p:blipFill>
          <a:blip r:embed="rId3"/>
          <a:stretch>
            <a:fillRect/>
          </a:stretch>
        </p:blipFill>
        <p:spPr>
          <a:xfrm rot="21417876">
            <a:off x="782566" y="1205689"/>
            <a:ext cx="2605230" cy="3605843"/>
          </a:xfrm>
          <a:prstGeom prst="rect">
            <a:avLst/>
          </a:prstGeom>
          <a:ln>
            <a:noFill/>
          </a:ln>
          <a:effectLst>
            <a:outerShdw blurRad="190500" algn="tl" rotWithShape="0">
              <a:srgbClr val="000000">
                <a:alpha val="70000"/>
              </a:srgbClr>
            </a:outerShdw>
          </a:effectLst>
        </p:spPr>
      </p:pic>
      <p:pic>
        <p:nvPicPr>
          <p:cNvPr id="16" name="Bildobjekt 15">
            <a:extLst>
              <a:ext uri="{FF2B5EF4-FFF2-40B4-BE49-F238E27FC236}">
                <a16:creationId xmlns:a16="http://schemas.microsoft.com/office/drawing/2014/main" id="{1DF1C0FE-E616-4B79-B3D6-A808A9BB4995}"/>
              </a:ext>
            </a:extLst>
          </p:cNvPr>
          <p:cNvPicPr>
            <a:picLocks noChangeAspect="1"/>
          </p:cNvPicPr>
          <p:nvPr/>
        </p:nvPicPr>
        <p:blipFill>
          <a:blip r:embed="rId4"/>
          <a:stretch>
            <a:fillRect/>
          </a:stretch>
        </p:blipFill>
        <p:spPr>
          <a:xfrm rot="223676">
            <a:off x="2346455" y="998215"/>
            <a:ext cx="2384729" cy="3436705"/>
          </a:xfrm>
          <a:prstGeom prst="rect">
            <a:avLst/>
          </a:prstGeom>
          <a:ln>
            <a:noFill/>
          </a:ln>
          <a:effectLst>
            <a:outerShdw blurRad="190500" algn="tl" rotWithShape="0">
              <a:srgbClr val="000000">
                <a:alpha val="70000"/>
              </a:srgbClr>
            </a:outerShdw>
          </a:effectLst>
        </p:spPr>
      </p:pic>
      <p:pic>
        <p:nvPicPr>
          <p:cNvPr id="17" name="Bildobjekt 16">
            <a:extLst>
              <a:ext uri="{FF2B5EF4-FFF2-40B4-BE49-F238E27FC236}">
                <a16:creationId xmlns:a16="http://schemas.microsoft.com/office/drawing/2014/main" id="{0C16935C-E139-4A31-B355-7E2A51E4535A}"/>
              </a:ext>
            </a:extLst>
          </p:cNvPr>
          <p:cNvPicPr>
            <a:picLocks noChangeAspect="1"/>
          </p:cNvPicPr>
          <p:nvPr/>
        </p:nvPicPr>
        <p:blipFill>
          <a:blip r:embed="rId5"/>
          <a:stretch>
            <a:fillRect/>
          </a:stretch>
        </p:blipFill>
        <p:spPr>
          <a:xfrm>
            <a:off x="4055166" y="1828800"/>
            <a:ext cx="2207870" cy="3200399"/>
          </a:xfrm>
          <a:prstGeom prst="rect">
            <a:avLst/>
          </a:prstGeom>
        </p:spPr>
      </p:pic>
      <p:pic>
        <p:nvPicPr>
          <p:cNvPr id="18" name="Bildobjekt 17">
            <a:extLst>
              <a:ext uri="{FF2B5EF4-FFF2-40B4-BE49-F238E27FC236}">
                <a16:creationId xmlns:a16="http://schemas.microsoft.com/office/drawing/2014/main" id="{FAC39F2E-B6FB-4BD9-9D23-DD0F12FB4B88}"/>
              </a:ext>
            </a:extLst>
          </p:cNvPr>
          <p:cNvPicPr>
            <a:picLocks noChangeAspect="1"/>
          </p:cNvPicPr>
          <p:nvPr/>
        </p:nvPicPr>
        <p:blipFill>
          <a:blip r:embed="rId6"/>
          <a:stretch>
            <a:fillRect/>
          </a:stretch>
        </p:blipFill>
        <p:spPr>
          <a:xfrm>
            <a:off x="8136835" y="2487929"/>
            <a:ext cx="3569950" cy="2390051"/>
          </a:xfrm>
          <a:prstGeom prst="rect">
            <a:avLst/>
          </a:prstGeom>
          <a:ln>
            <a:noFill/>
          </a:ln>
          <a:effectLst>
            <a:outerShdw blurRad="190500" algn="tl" rotWithShape="0">
              <a:srgbClr val="000000">
                <a:alpha val="70000"/>
              </a:srgbClr>
            </a:outerShdw>
          </a:effectLst>
        </p:spPr>
      </p:pic>
      <p:sp>
        <p:nvSpPr>
          <p:cNvPr id="19" name="textruta 18">
            <a:extLst>
              <a:ext uri="{FF2B5EF4-FFF2-40B4-BE49-F238E27FC236}">
                <a16:creationId xmlns:a16="http://schemas.microsoft.com/office/drawing/2014/main" id="{26F4EED9-71C9-487A-B309-A556D3CB2E30}"/>
              </a:ext>
            </a:extLst>
          </p:cNvPr>
          <p:cNvSpPr txBox="1"/>
          <p:nvPr/>
        </p:nvSpPr>
        <p:spPr>
          <a:xfrm>
            <a:off x="688923" y="5294006"/>
            <a:ext cx="5541651" cy="369332"/>
          </a:xfrm>
          <a:prstGeom prst="rect">
            <a:avLst/>
          </a:prstGeom>
          <a:noFill/>
        </p:spPr>
        <p:txBody>
          <a:bodyPr wrap="square" rtlCol="0">
            <a:spAutoFit/>
          </a:bodyPr>
          <a:lstStyle/>
          <a:p>
            <a:r>
              <a:rPr lang="sv-SE" dirty="0">
                <a:solidFill>
                  <a:schemeClr val="bg2">
                    <a:lumMod val="10000"/>
                  </a:schemeClr>
                </a:solidFill>
              </a:rPr>
              <a:t>Arbetsmiljöguide Riskbedömning i arbetsberedning</a:t>
            </a:r>
          </a:p>
        </p:txBody>
      </p:sp>
      <p:sp>
        <p:nvSpPr>
          <p:cNvPr id="20" name="textruta 19">
            <a:extLst>
              <a:ext uri="{FF2B5EF4-FFF2-40B4-BE49-F238E27FC236}">
                <a16:creationId xmlns:a16="http://schemas.microsoft.com/office/drawing/2014/main" id="{0677AA95-868D-42C8-B4EF-DAA15165FB30}"/>
              </a:ext>
            </a:extLst>
          </p:cNvPr>
          <p:cNvSpPr txBox="1"/>
          <p:nvPr/>
        </p:nvSpPr>
        <p:spPr>
          <a:xfrm>
            <a:off x="6264121" y="5294006"/>
            <a:ext cx="5927879" cy="369332"/>
          </a:xfrm>
          <a:prstGeom prst="rect">
            <a:avLst/>
          </a:prstGeom>
          <a:noFill/>
        </p:spPr>
        <p:txBody>
          <a:bodyPr wrap="square" rtlCol="0">
            <a:spAutoFit/>
          </a:bodyPr>
          <a:lstStyle/>
          <a:p>
            <a:r>
              <a:rPr lang="sv-SE" dirty="0">
                <a:solidFill>
                  <a:schemeClr val="bg2">
                    <a:lumMod val="10000"/>
                  </a:schemeClr>
                </a:solidFill>
              </a:rPr>
              <a:t>Stödmaterial: Mall för riskbedömning i arbetsberedning </a:t>
            </a:r>
          </a:p>
        </p:txBody>
      </p:sp>
    </p:spTree>
    <p:extLst>
      <p:ext uri="{BB962C8B-B14F-4D97-AF65-F5344CB8AC3E}">
        <p14:creationId xmlns:p14="http://schemas.microsoft.com/office/powerpoint/2010/main" val="90980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3</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9" y="256266"/>
            <a:ext cx="1024146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500" b="1" i="0" u="none" strike="noStrike" kern="1200" cap="none" spc="0" normalizeH="0" baseline="0" noProof="0" dirty="0">
                <a:ln>
                  <a:noFill/>
                </a:ln>
                <a:solidFill>
                  <a:srgbClr val="01B0F0"/>
                </a:solidFill>
                <a:effectLst/>
                <a:uLnTx/>
                <a:uFillTx/>
                <a:latin typeface="Dosis" pitchFamily="2" charset="0"/>
                <a:ea typeface="Arial" charset="0"/>
                <a:cs typeface="Arial" charset="0"/>
              </a:rPr>
              <a:t>Bakgrund &amp; syftet med informationsmöte</a:t>
            </a:r>
          </a:p>
        </p:txBody>
      </p:sp>
      <p:sp>
        <p:nvSpPr>
          <p:cNvPr id="11" name="textruta 2"/>
          <p:cNvSpPr txBox="1"/>
          <p:nvPr/>
        </p:nvSpPr>
        <p:spPr>
          <a:xfrm>
            <a:off x="177424" y="6056720"/>
            <a:ext cx="3220867" cy="335989"/>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Hallnollan.se</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5" name="textruta 2"/>
          <p:cNvSpPr txBox="1"/>
          <p:nvPr/>
        </p:nvSpPr>
        <p:spPr>
          <a:xfrm>
            <a:off x="2245886" y="6056720"/>
            <a:ext cx="3220867" cy="579646"/>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Samverkan för noll</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olyckor i byggbranschen</a:t>
            </a:r>
          </a:p>
        </p:txBody>
      </p:sp>
      <p:sp>
        <p:nvSpPr>
          <p:cNvPr id="16" name="Rektangel 15">
            <a:extLst>
              <a:ext uri="{FF2B5EF4-FFF2-40B4-BE49-F238E27FC236}">
                <a16:creationId xmlns:a16="http://schemas.microsoft.com/office/drawing/2014/main" id="{F569FA65-1E38-4793-B8B5-A78D53B15BEB}"/>
              </a:ext>
            </a:extLst>
          </p:cNvPr>
          <p:cNvSpPr/>
          <p:nvPr/>
        </p:nvSpPr>
        <p:spPr>
          <a:xfrm>
            <a:off x="177424" y="931008"/>
            <a:ext cx="11818960" cy="4724460"/>
          </a:xfrm>
          <a:prstGeom prst="rect">
            <a:avLst/>
          </a:prstGeom>
          <a:ln w="38100">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Vissa personer vill veta mer än det som finns i Håll Nollans medlemsbrev</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Inbjudan går till medlemmens arbetsmiljökontakt </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(arbetsmiljöchef, </a:t>
            </a:r>
            <a:r>
              <a:rPr kumimoji="0" lang="sv-SE" sz="1800" b="0" i="0" u="none" strike="noStrike" kern="1200" cap="none" spc="0" normalizeH="0" baseline="0" noProof="0" dirty="0" err="1">
                <a:ln>
                  <a:noFill/>
                </a:ln>
                <a:solidFill>
                  <a:prstClr val="black"/>
                </a:solidFill>
                <a:effectLst/>
                <a:uLnTx/>
                <a:uFillTx/>
                <a:latin typeface="Calibri" panose="020F0502020204030204"/>
                <a:ea typeface="+mn-ea"/>
                <a:cs typeface="+mn-cs"/>
              </a:rPr>
              <a:t>utv.chef</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KMA-samordnare </a:t>
            </a:r>
            <a:r>
              <a:rPr kumimoji="0" lang="sv-SE" sz="1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Informationsmöten läggs även upp i Håll Nollans kalender, så alla som vill kan anmäla sig</a:t>
            </a:r>
            <a:endPar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Detta är ett sätt att för att alla medlemmar ska ha samma möjlighet att: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sv-SE" sz="2400" dirty="0">
                <a:solidFill>
                  <a:prstClr val="black"/>
                </a:solidFill>
                <a:latin typeface="Calibri" panose="020F0502020204030204"/>
              </a:rPr>
              <a:t>Ha kännedom om</a:t>
            </a: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 vad som pågår inom Håll Nollan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Känna till när ”leveranserna” förväntas vara klara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Förstå hur ni kan bidra/påverka arbetet </a:t>
            </a:r>
          </a:p>
        </p:txBody>
      </p:sp>
    </p:spTree>
    <p:extLst>
      <p:ext uri="{BB962C8B-B14F-4D97-AF65-F5344CB8AC3E}">
        <p14:creationId xmlns:p14="http://schemas.microsoft.com/office/powerpoint/2010/main" val="4001694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43D91A6-CC53-48FD-A0E1-A52F62D6118F}"/>
              </a:ext>
            </a:extLst>
          </p:cNvPr>
          <p:cNvSpPr>
            <a:spLocks noGrp="1"/>
          </p:cNvSpPr>
          <p:nvPr>
            <p:ph sz="half" idx="2"/>
          </p:nvPr>
        </p:nvSpPr>
        <p:spPr>
          <a:xfrm>
            <a:off x="839788" y="1135717"/>
            <a:ext cx="6414452" cy="4508500"/>
          </a:xfrm>
        </p:spPr>
        <p:txBody>
          <a:bodyPr/>
          <a:lstStyle/>
          <a:p>
            <a:pPr marL="514350" indent="-514350">
              <a:buFont typeface="+mj-lt"/>
              <a:buAutoNum type="arabicPeriod"/>
            </a:pPr>
            <a:r>
              <a:rPr lang="sv-SE" dirty="0">
                <a:solidFill>
                  <a:schemeClr val="bg2">
                    <a:lumMod val="10000"/>
                  </a:schemeClr>
                </a:solidFill>
              </a:rPr>
              <a:t>Förbereda</a:t>
            </a:r>
          </a:p>
          <a:p>
            <a:pPr marL="514350" indent="-514350">
              <a:buFont typeface="+mj-lt"/>
              <a:buAutoNum type="arabicPeriod"/>
            </a:pPr>
            <a:r>
              <a:rPr lang="sv-SE" dirty="0">
                <a:solidFill>
                  <a:schemeClr val="bg2">
                    <a:lumMod val="10000"/>
                  </a:schemeClr>
                </a:solidFill>
              </a:rPr>
              <a:t>Identifiera riskkällor och risker </a:t>
            </a:r>
          </a:p>
          <a:p>
            <a:pPr marL="514350" indent="-514350">
              <a:buFont typeface="+mj-lt"/>
              <a:buAutoNum type="arabicPeriod"/>
            </a:pPr>
            <a:r>
              <a:rPr lang="sv-SE" dirty="0">
                <a:solidFill>
                  <a:schemeClr val="bg2">
                    <a:lumMod val="10000"/>
                  </a:schemeClr>
                </a:solidFill>
              </a:rPr>
              <a:t>Bedöm risken</a:t>
            </a:r>
          </a:p>
          <a:p>
            <a:pPr marL="514350" indent="-514350">
              <a:buFont typeface="+mj-lt"/>
              <a:buAutoNum type="arabicPeriod"/>
            </a:pPr>
            <a:r>
              <a:rPr lang="sv-SE" dirty="0">
                <a:solidFill>
                  <a:schemeClr val="bg2">
                    <a:lumMod val="10000"/>
                  </a:schemeClr>
                </a:solidFill>
              </a:rPr>
              <a:t>Ta fram åtgärd</a:t>
            </a:r>
          </a:p>
          <a:p>
            <a:pPr marL="514350" indent="-514350">
              <a:buFont typeface="+mj-lt"/>
              <a:buAutoNum type="arabicPeriod"/>
            </a:pPr>
            <a:r>
              <a:rPr lang="sv-SE" dirty="0">
                <a:solidFill>
                  <a:schemeClr val="bg2">
                    <a:lumMod val="10000"/>
                  </a:schemeClr>
                </a:solidFill>
              </a:rPr>
              <a:t>Uppdatera </a:t>
            </a:r>
          </a:p>
        </p:txBody>
      </p:sp>
      <p:sp>
        <p:nvSpPr>
          <p:cNvPr id="4" name="Rubrik 3">
            <a:extLst>
              <a:ext uri="{FF2B5EF4-FFF2-40B4-BE49-F238E27FC236}">
                <a16:creationId xmlns:a16="http://schemas.microsoft.com/office/drawing/2014/main" id="{B9EF0598-D8C7-4E40-9844-F287418390EB}"/>
              </a:ext>
            </a:extLst>
          </p:cNvPr>
          <p:cNvSpPr>
            <a:spLocks noGrp="1"/>
          </p:cNvSpPr>
          <p:nvPr>
            <p:ph type="title"/>
          </p:nvPr>
        </p:nvSpPr>
        <p:spPr/>
        <p:txBody>
          <a:bodyPr/>
          <a:lstStyle/>
          <a:p>
            <a:r>
              <a:rPr lang="sv-SE" dirty="0"/>
              <a:t>Riskbedömning: Vad innebär det i praktiken? Steg för steg</a:t>
            </a:r>
          </a:p>
        </p:txBody>
      </p:sp>
      <p:pic>
        <p:nvPicPr>
          <p:cNvPr id="15" name="Platshållare för innehåll 9">
            <a:extLst>
              <a:ext uri="{FF2B5EF4-FFF2-40B4-BE49-F238E27FC236}">
                <a16:creationId xmlns:a16="http://schemas.microsoft.com/office/drawing/2014/main" id="{0A6D523A-BD46-4BF3-8139-91CB586CC973}"/>
              </a:ext>
            </a:extLst>
          </p:cNvPr>
          <p:cNvPicPr>
            <a:picLocks noGrp="1"/>
          </p:cNvPicPr>
          <p:nvPr>
            <p:ph sz="quarter" idx="4"/>
          </p:nvPr>
        </p:nvPicPr>
        <p:blipFill>
          <a:blip r:embed="rId2">
            <a:extLst>
              <a:ext uri="{28A0092B-C50C-407E-A947-70E740481C1C}">
                <a14:useLocalDpi xmlns:a14="http://schemas.microsoft.com/office/drawing/2010/main" val="0"/>
              </a:ext>
            </a:extLst>
          </a:blip>
          <a:stretch>
            <a:fillRect/>
          </a:stretch>
        </p:blipFill>
        <p:spPr>
          <a:xfrm>
            <a:off x="7479547" y="1283920"/>
            <a:ext cx="3429000" cy="3133725"/>
          </a:xfrm>
          <a:prstGeom prst="rect">
            <a:avLst/>
          </a:prstGeom>
        </p:spPr>
      </p:pic>
    </p:spTree>
    <p:extLst>
      <p:ext uri="{BB962C8B-B14F-4D97-AF65-F5344CB8AC3E}">
        <p14:creationId xmlns:p14="http://schemas.microsoft.com/office/powerpoint/2010/main" val="1997869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22CA6BD6-D796-48E0-95D8-D3AFD5C418CA}"/>
              </a:ext>
            </a:extLst>
          </p:cNvPr>
          <p:cNvPicPr>
            <a:picLocks noGrp="1" noChangeAspect="1"/>
          </p:cNvPicPr>
          <p:nvPr>
            <p:ph sz="half" idx="2"/>
          </p:nvPr>
        </p:nvPicPr>
        <p:blipFill>
          <a:blip r:embed="rId2"/>
          <a:stretch>
            <a:fillRect/>
          </a:stretch>
        </p:blipFill>
        <p:spPr>
          <a:xfrm rot="20823714">
            <a:off x="7456822" y="627267"/>
            <a:ext cx="1874103" cy="2906335"/>
          </a:xfrm>
          <a:prstGeom prst="rect">
            <a:avLst/>
          </a:prstGeom>
          <a:ln>
            <a:noFill/>
          </a:ln>
          <a:effectLst>
            <a:outerShdw blurRad="190500" algn="tl" rotWithShape="0">
              <a:srgbClr val="000000">
                <a:alpha val="70000"/>
              </a:srgbClr>
            </a:outerShdw>
          </a:effectLst>
        </p:spPr>
      </p:pic>
      <p:sp>
        <p:nvSpPr>
          <p:cNvPr id="4" name="Rubrik 3">
            <a:extLst>
              <a:ext uri="{FF2B5EF4-FFF2-40B4-BE49-F238E27FC236}">
                <a16:creationId xmlns:a16="http://schemas.microsoft.com/office/drawing/2014/main" id="{E9F97B40-7CA8-48A9-AA7C-AE3D011BF129}"/>
              </a:ext>
            </a:extLst>
          </p:cNvPr>
          <p:cNvSpPr>
            <a:spLocks noGrp="1"/>
          </p:cNvSpPr>
          <p:nvPr>
            <p:ph type="title"/>
          </p:nvPr>
        </p:nvSpPr>
        <p:spPr/>
        <p:txBody>
          <a:bodyPr>
            <a:normAutofit/>
          </a:bodyPr>
          <a:lstStyle/>
          <a:p>
            <a:r>
              <a:rPr lang="sv-SE" dirty="0">
                <a:latin typeface="Dosis" pitchFamily="2" charset="0"/>
              </a:rPr>
              <a:t>Dokumentstruktur: Riskbedömning av arbetsmoment</a:t>
            </a:r>
          </a:p>
        </p:txBody>
      </p:sp>
      <p:graphicFrame>
        <p:nvGraphicFramePr>
          <p:cNvPr id="7" name="Diagram 6">
            <a:extLst>
              <a:ext uri="{FF2B5EF4-FFF2-40B4-BE49-F238E27FC236}">
                <a16:creationId xmlns:a16="http://schemas.microsoft.com/office/drawing/2014/main" id="{7FC18088-71A6-46FB-946D-7480749B6CE7}"/>
              </a:ext>
            </a:extLst>
          </p:cNvPr>
          <p:cNvGraphicFramePr/>
          <p:nvPr/>
        </p:nvGraphicFramePr>
        <p:xfrm>
          <a:off x="353590" y="1466739"/>
          <a:ext cx="5628104" cy="3266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ruta 9">
            <a:extLst>
              <a:ext uri="{FF2B5EF4-FFF2-40B4-BE49-F238E27FC236}">
                <a16:creationId xmlns:a16="http://schemas.microsoft.com/office/drawing/2014/main" id="{A11EB961-A62C-459A-A237-9713E50C58D9}"/>
              </a:ext>
            </a:extLst>
          </p:cNvPr>
          <p:cNvSpPr txBox="1"/>
          <p:nvPr/>
        </p:nvSpPr>
        <p:spPr>
          <a:xfrm>
            <a:off x="5876258" y="2040315"/>
            <a:ext cx="1532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1AFEF"/>
                </a:solidFill>
                <a:effectLst/>
                <a:uLnTx/>
                <a:uFillTx/>
                <a:latin typeface="Arial" panose="020B0604020202020204"/>
                <a:ea typeface="+mn-ea"/>
                <a:cs typeface="+mn-cs"/>
              </a:rPr>
              <a:t>VAD</a:t>
            </a:r>
          </a:p>
        </p:txBody>
      </p:sp>
      <p:sp>
        <p:nvSpPr>
          <p:cNvPr id="11" name="textruta 10">
            <a:extLst>
              <a:ext uri="{FF2B5EF4-FFF2-40B4-BE49-F238E27FC236}">
                <a16:creationId xmlns:a16="http://schemas.microsoft.com/office/drawing/2014/main" id="{7F54EE1B-286B-4BE1-8A21-FADB7730A6B8}"/>
              </a:ext>
            </a:extLst>
          </p:cNvPr>
          <p:cNvSpPr txBox="1"/>
          <p:nvPr/>
        </p:nvSpPr>
        <p:spPr>
          <a:xfrm>
            <a:off x="5878838" y="2730805"/>
            <a:ext cx="1532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1AFEF"/>
                </a:solidFill>
                <a:effectLst/>
                <a:uLnTx/>
                <a:uFillTx/>
                <a:latin typeface="Arial" panose="020B0604020202020204"/>
                <a:ea typeface="+mn-ea"/>
                <a:cs typeface="+mn-cs"/>
              </a:rPr>
              <a:t>HUR</a:t>
            </a:r>
          </a:p>
        </p:txBody>
      </p:sp>
      <p:sp>
        <p:nvSpPr>
          <p:cNvPr id="12" name="Höger klammerparentes 11">
            <a:extLst>
              <a:ext uri="{FF2B5EF4-FFF2-40B4-BE49-F238E27FC236}">
                <a16:creationId xmlns:a16="http://schemas.microsoft.com/office/drawing/2014/main" id="{E7954920-339A-4CCA-98D9-3BF364DC98FF}"/>
              </a:ext>
            </a:extLst>
          </p:cNvPr>
          <p:cNvSpPr/>
          <p:nvPr/>
        </p:nvSpPr>
        <p:spPr>
          <a:xfrm>
            <a:off x="5189621" y="1941095"/>
            <a:ext cx="240632" cy="126683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1AFEF"/>
              </a:solidFill>
              <a:effectLst/>
              <a:uLnTx/>
              <a:uFillTx/>
              <a:latin typeface="Arial" panose="020B0604020202020204"/>
              <a:ea typeface="+mn-ea"/>
              <a:cs typeface="+mn-cs"/>
            </a:endParaRPr>
          </a:p>
        </p:txBody>
      </p:sp>
      <p:sp>
        <p:nvSpPr>
          <p:cNvPr id="8" name="textruta 7">
            <a:extLst>
              <a:ext uri="{FF2B5EF4-FFF2-40B4-BE49-F238E27FC236}">
                <a16:creationId xmlns:a16="http://schemas.microsoft.com/office/drawing/2014/main" id="{9ADFB190-DF8C-484B-9D13-7019279AFB09}"/>
              </a:ext>
            </a:extLst>
          </p:cNvPr>
          <p:cNvSpPr txBox="1"/>
          <p:nvPr/>
        </p:nvSpPr>
        <p:spPr>
          <a:xfrm>
            <a:off x="5931150" y="3954275"/>
            <a:ext cx="1532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1AFEF"/>
                </a:solidFill>
                <a:effectLst/>
                <a:uLnTx/>
                <a:uFillTx/>
                <a:latin typeface="Arial" panose="020B0604020202020204"/>
                <a:ea typeface="+mn-ea"/>
                <a:cs typeface="+mn-cs"/>
              </a:rPr>
              <a:t>STÖD</a:t>
            </a:r>
          </a:p>
        </p:txBody>
      </p:sp>
      <p:pic>
        <p:nvPicPr>
          <p:cNvPr id="2" name="Bildobjekt 1">
            <a:extLst>
              <a:ext uri="{FF2B5EF4-FFF2-40B4-BE49-F238E27FC236}">
                <a16:creationId xmlns:a16="http://schemas.microsoft.com/office/drawing/2014/main" id="{4FC28EB4-186D-40C3-92C2-9ADE6C06CC0A}"/>
              </a:ext>
            </a:extLst>
          </p:cNvPr>
          <p:cNvPicPr>
            <a:picLocks noChangeAspect="1"/>
          </p:cNvPicPr>
          <p:nvPr/>
        </p:nvPicPr>
        <p:blipFill>
          <a:blip r:embed="rId8"/>
          <a:stretch>
            <a:fillRect/>
          </a:stretch>
        </p:blipFill>
        <p:spPr>
          <a:xfrm rot="291330">
            <a:off x="9174525" y="1012452"/>
            <a:ext cx="2384729" cy="3436705"/>
          </a:xfrm>
          <a:prstGeom prst="rect">
            <a:avLst/>
          </a:prstGeom>
          <a:ln>
            <a:noFill/>
          </a:ln>
          <a:effectLst>
            <a:outerShdw blurRad="190500" algn="tl" rotWithShape="0">
              <a:srgbClr val="000000">
                <a:alpha val="70000"/>
              </a:srgbClr>
            </a:outerShdw>
          </a:effectLst>
        </p:spPr>
      </p:pic>
      <p:pic>
        <p:nvPicPr>
          <p:cNvPr id="3" name="Bildobjekt 2">
            <a:extLst>
              <a:ext uri="{FF2B5EF4-FFF2-40B4-BE49-F238E27FC236}">
                <a16:creationId xmlns:a16="http://schemas.microsoft.com/office/drawing/2014/main" id="{739DCACA-8ED0-4705-9ABF-8761D1612FC0}"/>
              </a:ext>
            </a:extLst>
          </p:cNvPr>
          <p:cNvPicPr>
            <a:picLocks noChangeAspect="1"/>
          </p:cNvPicPr>
          <p:nvPr/>
        </p:nvPicPr>
        <p:blipFill>
          <a:blip r:embed="rId9"/>
          <a:stretch>
            <a:fillRect/>
          </a:stretch>
        </p:blipFill>
        <p:spPr>
          <a:xfrm>
            <a:off x="7463171" y="3599553"/>
            <a:ext cx="3474257" cy="22679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794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94CC183-2558-4A95-B07E-13A2968C3B65}"/>
              </a:ext>
            </a:extLst>
          </p:cNvPr>
          <p:cNvSpPr>
            <a:spLocks noGrp="1"/>
          </p:cNvSpPr>
          <p:nvPr>
            <p:ph type="title"/>
          </p:nvPr>
        </p:nvSpPr>
        <p:spPr>
          <a:xfrm>
            <a:off x="269634" y="176015"/>
            <a:ext cx="10017366" cy="547200"/>
          </a:xfrm>
        </p:spPr>
        <p:txBody>
          <a:bodyPr>
            <a:normAutofit/>
          </a:bodyPr>
          <a:lstStyle/>
          <a:p>
            <a:r>
              <a:rPr lang="sv-SE" dirty="0">
                <a:latin typeface="Dosis" pitchFamily="2" charset="0"/>
              </a:rPr>
              <a:t>5) Guide för arbetsmiljöindikatorer</a:t>
            </a:r>
          </a:p>
        </p:txBody>
      </p:sp>
      <p:sp>
        <p:nvSpPr>
          <p:cNvPr id="25" name="textruta 24">
            <a:extLst>
              <a:ext uri="{FF2B5EF4-FFF2-40B4-BE49-F238E27FC236}">
                <a16:creationId xmlns:a16="http://schemas.microsoft.com/office/drawing/2014/main" id="{138E9C34-CC08-4AA5-8DCF-D31886FE2D75}"/>
              </a:ext>
            </a:extLst>
          </p:cNvPr>
          <p:cNvSpPr txBox="1"/>
          <p:nvPr/>
        </p:nvSpPr>
        <p:spPr>
          <a:xfrm>
            <a:off x="269634" y="1257300"/>
            <a:ext cx="5902566" cy="4093428"/>
          </a:xfrm>
          <a:prstGeom prst="rect">
            <a:avLst/>
          </a:prstGeom>
          <a:noFill/>
        </p:spPr>
        <p:txBody>
          <a:bodyPr wrap="square" rtlCol="0">
            <a:spAutoFit/>
          </a:bodyPr>
          <a:lstStyle/>
          <a:p>
            <a:r>
              <a:rPr lang="sv-SE" sz="2000" dirty="0">
                <a:solidFill>
                  <a:schemeClr val="bg2">
                    <a:lumMod val="10000"/>
                  </a:schemeClr>
                </a:solidFill>
              </a:rPr>
              <a:t>Syfte</a:t>
            </a:r>
          </a:p>
          <a:p>
            <a:pPr marL="342900" indent="-342900">
              <a:buFont typeface="Arial" panose="020B0604020202020204" pitchFamily="34" charset="0"/>
              <a:buChar char="•"/>
            </a:pPr>
            <a:r>
              <a:rPr lang="sv-SE" sz="2000" dirty="0">
                <a:solidFill>
                  <a:schemeClr val="bg2">
                    <a:lumMod val="10000"/>
                  </a:schemeClr>
                </a:solidFill>
              </a:rPr>
              <a:t>Enhetliga definitioner av händelser</a:t>
            </a:r>
          </a:p>
          <a:p>
            <a:pPr marL="342900" indent="-342900">
              <a:buFont typeface="Arial" panose="020B0604020202020204" pitchFamily="34" charset="0"/>
              <a:buChar char="•"/>
            </a:pPr>
            <a:r>
              <a:rPr lang="sv-SE" sz="2000" dirty="0">
                <a:solidFill>
                  <a:schemeClr val="bg2">
                    <a:lumMod val="10000"/>
                  </a:schemeClr>
                </a:solidFill>
              </a:rPr>
              <a:t>Möjlighet att mäta mer enhetligt</a:t>
            </a:r>
          </a:p>
          <a:p>
            <a:pPr marL="342900" indent="-342900">
              <a:buFont typeface="Arial" panose="020B0604020202020204" pitchFamily="34" charset="0"/>
              <a:buChar char="•"/>
            </a:pPr>
            <a:r>
              <a:rPr lang="sv-SE" sz="2000" dirty="0">
                <a:solidFill>
                  <a:schemeClr val="bg2">
                    <a:lumMod val="10000"/>
                  </a:schemeClr>
                </a:solidFill>
              </a:rPr>
              <a:t>Stöd att komma igång med mätning</a:t>
            </a:r>
          </a:p>
          <a:p>
            <a:endParaRPr lang="sv-SE" sz="2000" dirty="0">
              <a:solidFill>
                <a:schemeClr val="bg2">
                  <a:lumMod val="10000"/>
                </a:schemeClr>
              </a:solidFill>
            </a:endParaRPr>
          </a:p>
          <a:p>
            <a:r>
              <a:rPr lang="sv-SE" sz="2000" dirty="0">
                <a:solidFill>
                  <a:schemeClr val="bg2">
                    <a:lumMod val="10000"/>
                  </a:schemeClr>
                </a:solidFill>
              </a:rPr>
              <a:t>Status</a:t>
            </a:r>
          </a:p>
          <a:p>
            <a:pPr marL="285750" indent="-285750">
              <a:buFont typeface="Arial" panose="020B0604020202020204" pitchFamily="34" charset="0"/>
              <a:buChar char="•"/>
            </a:pPr>
            <a:r>
              <a:rPr lang="sv-SE" sz="2000" dirty="0">
                <a:solidFill>
                  <a:schemeClr val="bg2">
                    <a:lumMod val="10000"/>
                  </a:schemeClr>
                </a:solidFill>
              </a:rPr>
              <a:t>1a version av guide framtagen</a:t>
            </a:r>
          </a:p>
          <a:p>
            <a:pPr marL="285750" indent="-285750">
              <a:buFont typeface="Arial" panose="020B0604020202020204" pitchFamily="34" charset="0"/>
              <a:buChar char="•"/>
            </a:pPr>
            <a:r>
              <a:rPr lang="sv-SE" sz="2000" dirty="0">
                <a:solidFill>
                  <a:schemeClr val="bg2">
                    <a:lumMod val="10000"/>
                  </a:schemeClr>
                </a:solidFill>
              </a:rPr>
              <a:t>Remiss 15 mars- 17 april</a:t>
            </a:r>
          </a:p>
          <a:p>
            <a:pPr marL="285750" indent="-285750">
              <a:buFont typeface="Arial" panose="020B0604020202020204" pitchFamily="34" charset="0"/>
              <a:buChar char="•"/>
            </a:pPr>
            <a:r>
              <a:rPr lang="sv-SE" sz="2000" dirty="0">
                <a:solidFill>
                  <a:schemeClr val="bg2">
                    <a:lumMod val="10000"/>
                  </a:schemeClr>
                </a:solidFill>
              </a:rPr>
              <a:t>Synpunkter är omhändertagna</a:t>
            </a:r>
          </a:p>
          <a:p>
            <a:pPr marL="285750" indent="-285750">
              <a:buFont typeface="Arial" panose="020B0604020202020204" pitchFamily="34" charset="0"/>
              <a:buChar char="•"/>
            </a:pPr>
            <a:r>
              <a:rPr lang="sv-SE" sz="2000" dirty="0">
                <a:solidFill>
                  <a:schemeClr val="bg2">
                    <a:lumMod val="10000"/>
                  </a:schemeClr>
                </a:solidFill>
              </a:rPr>
              <a:t>FAQ framtagna</a:t>
            </a:r>
          </a:p>
          <a:p>
            <a:pPr marL="285750" indent="-285750">
              <a:buFont typeface="Arial" panose="020B0604020202020204" pitchFamily="34" charset="0"/>
              <a:buChar char="•"/>
            </a:pPr>
            <a:r>
              <a:rPr kumimoji="0" lang="sv-SE" sz="20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Fin</a:t>
            </a:r>
            <a:r>
              <a:rPr lang="sv-SE" sz="2000" dirty="0">
                <a:solidFill>
                  <a:schemeClr val="bg2">
                    <a:lumMod val="10000"/>
                  </a:schemeClr>
                </a:solidFill>
                <a:latin typeface="Arial" panose="020B0604020202020204"/>
              </a:rPr>
              <a:t>justering pågår</a:t>
            </a:r>
          </a:p>
          <a:p>
            <a:pPr marL="285750" indent="-285750">
              <a:buFont typeface="Arial" panose="020B0604020202020204" pitchFamily="34" charset="0"/>
              <a:buChar char="•"/>
            </a:pPr>
            <a:r>
              <a:rPr kumimoji="0" lang="sv-SE" sz="20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Nästa projektgruppsmöte 1/</a:t>
            </a:r>
            <a:r>
              <a:rPr lang="sv-SE" sz="2000" dirty="0">
                <a:solidFill>
                  <a:schemeClr val="bg2">
                    <a:lumMod val="10000"/>
                  </a:schemeClr>
                </a:solidFill>
                <a:latin typeface="Arial" panose="020B0604020202020204"/>
              </a:rPr>
              <a:t>9</a:t>
            </a:r>
          </a:p>
          <a:p>
            <a:pPr marL="285750" indent="-285750">
              <a:buFont typeface="Arial" panose="020B0604020202020204" pitchFamily="34" charset="0"/>
              <a:buChar char="•"/>
            </a:pPr>
            <a:r>
              <a:rPr kumimoji="0" lang="sv-SE" sz="20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Publicering </a:t>
            </a:r>
            <a:r>
              <a:rPr lang="sv-SE" sz="2000" dirty="0">
                <a:solidFill>
                  <a:schemeClr val="bg2">
                    <a:lumMod val="10000"/>
                  </a:schemeClr>
                </a:solidFill>
                <a:latin typeface="Arial" panose="020B0604020202020204"/>
              </a:rPr>
              <a:t>&amp; info via </a:t>
            </a:r>
            <a:r>
              <a:rPr lang="sv-SE" sz="2000" dirty="0" err="1">
                <a:solidFill>
                  <a:schemeClr val="bg2">
                    <a:lumMod val="10000"/>
                  </a:schemeClr>
                </a:solidFill>
                <a:latin typeface="Arial" panose="020B0604020202020204"/>
              </a:rPr>
              <a:t>webinarium</a:t>
            </a:r>
            <a:r>
              <a:rPr lang="sv-SE" sz="2000" dirty="0">
                <a:solidFill>
                  <a:schemeClr val="bg2">
                    <a:lumMod val="10000"/>
                  </a:schemeClr>
                </a:solidFill>
                <a:latin typeface="Arial" panose="020B0604020202020204"/>
              </a:rPr>
              <a:t> under oktober</a:t>
            </a:r>
          </a:p>
        </p:txBody>
      </p:sp>
      <p:pic>
        <p:nvPicPr>
          <p:cNvPr id="26" name="Bildobjekt 25">
            <a:extLst>
              <a:ext uri="{FF2B5EF4-FFF2-40B4-BE49-F238E27FC236}">
                <a16:creationId xmlns:a16="http://schemas.microsoft.com/office/drawing/2014/main" id="{15A81E3E-23C2-4050-84A1-0C6AD05A2B2F}"/>
              </a:ext>
            </a:extLst>
          </p:cNvPr>
          <p:cNvPicPr>
            <a:picLocks noChangeAspect="1"/>
          </p:cNvPicPr>
          <p:nvPr/>
        </p:nvPicPr>
        <p:blipFill>
          <a:blip r:embed="rId2"/>
          <a:stretch>
            <a:fillRect/>
          </a:stretch>
        </p:blipFill>
        <p:spPr>
          <a:xfrm rot="21264399">
            <a:off x="6367680" y="822293"/>
            <a:ext cx="2182527" cy="30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Bildobjekt 26">
            <a:extLst>
              <a:ext uri="{FF2B5EF4-FFF2-40B4-BE49-F238E27FC236}">
                <a16:creationId xmlns:a16="http://schemas.microsoft.com/office/drawing/2014/main" id="{2CBA7818-8F25-4276-B627-31E06FA17D6D}"/>
              </a:ext>
            </a:extLst>
          </p:cNvPr>
          <p:cNvPicPr>
            <a:picLocks noChangeAspect="1"/>
          </p:cNvPicPr>
          <p:nvPr/>
        </p:nvPicPr>
        <p:blipFill>
          <a:blip r:embed="rId3"/>
          <a:stretch>
            <a:fillRect/>
          </a:stretch>
        </p:blipFill>
        <p:spPr>
          <a:xfrm>
            <a:off x="7328473" y="1394904"/>
            <a:ext cx="2257823" cy="30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Bildobjekt 27">
            <a:extLst>
              <a:ext uri="{FF2B5EF4-FFF2-40B4-BE49-F238E27FC236}">
                <a16:creationId xmlns:a16="http://schemas.microsoft.com/office/drawing/2014/main" id="{32A6529B-A448-441B-84C8-FE748B26D327}"/>
              </a:ext>
            </a:extLst>
          </p:cNvPr>
          <p:cNvPicPr>
            <a:picLocks noChangeAspect="1"/>
          </p:cNvPicPr>
          <p:nvPr/>
        </p:nvPicPr>
        <p:blipFill>
          <a:blip r:embed="rId4"/>
          <a:stretch>
            <a:fillRect/>
          </a:stretch>
        </p:blipFill>
        <p:spPr>
          <a:xfrm rot="391793">
            <a:off x="8781816" y="1868657"/>
            <a:ext cx="2279471" cy="30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Bildobjekt 28">
            <a:extLst>
              <a:ext uri="{FF2B5EF4-FFF2-40B4-BE49-F238E27FC236}">
                <a16:creationId xmlns:a16="http://schemas.microsoft.com/office/drawing/2014/main" id="{6A053FB3-415B-4982-8455-31B296437A03}"/>
              </a:ext>
            </a:extLst>
          </p:cNvPr>
          <p:cNvPicPr>
            <a:picLocks noChangeAspect="1"/>
          </p:cNvPicPr>
          <p:nvPr/>
        </p:nvPicPr>
        <p:blipFill>
          <a:blip r:embed="rId5"/>
          <a:stretch>
            <a:fillRect/>
          </a:stretch>
        </p:blipFill>
        <p:spPr>
          <a:xfrm rot="664947">
            <a:off x="9515138" y="3389702"/>
            <a:ext cx="2287490" cy="3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4501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93709" y="5803143"/>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33</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graphicFrame>
        <p:nvGraphicFramePr>
          <p:cNvPr id="2" name="Tabell 1">
            <a:extLst>
              <a:ext uri="{FF2B5EF4-FFF2-40B4-BE49-F238E27FC236}">
                <a16:creationId xmlns:a16="http://schemas.microsoft.com/office/drawing/2014/main" id="{5C2EAA44-7A6C-4AF6-BF14-FB991E48B146}"/>
              </a:ext>
            </a:extLst>
          </p:cNvPr>
          <p:cNvGraphicFramePr>
            <a:graphicFrameLocks noGrp="1"/>
          </p:cNvGraphicFramePr>
          <p:nvPr/>
        </p:nvGraphicFramePr>
        <p:xfrm>
          <a:off x="301710" y="1197323"/>
          <a:ext cx="10696149" cy="1960464"/>
        </p:xfrm>
        <a:graphic>
          <a:graphicData uri="http://schemas.openxmlformats.org/drawingml/2006/table">
            <a:tbl>
              <a:tblPr firstRow="1" bandRow="1">
                <a:tableStyleId>{5C22544A-7EE6-4342-B048-85BDC9FD1C3A}</a:tableStyleId>
              </a:tblPr>
              <a:tblGrid>
                <a:gridCol w="2238286">
                  <a:extLst>
                    <a:ext uri="{9D8B030D-6E8A-4147-A177-3AD203B41FA5}">
                      <a16:colId xmlns:a16="http://schemas.microsoft.com/office/drawing/2014/main" val="569242974"/>
                    </a:ext>
                  </a:extLst>
                </a:gridCol>
                <a:gridCol w="557530">
                  <a:extLst>
                    <a:ext uri="{9D8B030D-6E8A-4147-A177-3AD203B41FA5}">
                      <a16:colId xmlns:a16="http://schemas.microsoft.com/office/drawing/2014/main" val="785914083"/>
                    </a:ext>
                  </a:extLst>
                </a:gridCol>
                <a:gridCol w="587285">
                  <a:extLst>
                    <a:ext uri="{9D8B030D-6E8A-4147-A177-3AD203B41FA5}">
                      <a16:colId xmlns:a16="http://schemas.microsoft.com/office/drawing/2014/main" val="3103025849"/>
                    </a:ext>
                  </a:extLst>
                </a:gridCol>
                <a:gridCol w="567055">
                  <a:extLst>
                    <a:ext uri="{9D8B030D-6E8A-4147-A177-3AD203B41FA5}">
                      <a16:colId xmlns:a16="http://schemas.microsoft.com/office/drawing/2014/main" val="3237881234"/>
                    </a:ext>
                  </a:extLst>
                </a:gridCol>
                <a:gridCol w="557530">
                  <a:extLst>
                    <a:ext uri="{9D8B030D-6E8A-4147-A177-3AD203B41FA5}">
                      <a16:colId xmlns:a16="http://schemas.microsoft.com/office/drawing/2014/main" val="3626445264"/>
                    </a:ext>
                  </a:extLst>
                </a:gridCol>
                <a:gridCol w="524080">
                  <a:extLst>
                    <a:ext uri="{9D8B030D-6E8A-4147-A177-3AD203B41FA5}">
                      <a16:colId xmlns:a16="http://schemas.microsoft.com/office/drawing/2014/main" val="3349188870"/>
                    </a:ext>
                  </a:extLst>
                </a:gridCol>
                <a:gridCol w="524080">
                  <a:extLst>
                    <a:ext uri="{9D8B030D-6E8A-4147-A177-3AD203B41FA5}">
                      <a16:colId xmlns:a16="http://schemas.microsoft.com/office/drawing/2014/main" val="4092303390"/>
                    </a:ext>
                  </a:extLst>
                </a:gridCol>
                <a:gridCol w="646430">
                  <a:extLst>
                    <a:ext uri="{9D8B030D-6E8A-4147-A177-3AD203B41FA5}">
                      <a16:colId xmlns:a16="http://schemas.microsoft.com/office/drawing/2014/main" val="3138093160"/>
                    </a:ext>
                  </a:extLst>
                </a:gridCol>
                <a:gridCol w="636905">
                  <a:extLst>
                    <a:ext uri="{9D8B030D-6E8A-4147-A177-3AD203B41FA5}">
                      <a16:colId xmlns:a16="http://schemas.microsoft.com/office/drawing/2014/main" val="2872398501"/>
                    </a:ext>
                  </a:extLst>
                </a:gridCol>
                <a:gridCol w="588438">
                  <a:extLst>
                    <a:ext uri="{9D8B030D-6E8A-4147-A177-3AD203B41FA5}">
                      <a16:colId xmlns:a16="http://schemas.microsoft.com/office/drawing/2014/main" val="1712879058"/>
                    </a:ext>
                  </a:extLst>
                </a:gridCol>
                <a:gridCol w="595630">
                  <a:extLst>
                    <a:ext uri="{9D8B030D-6E8A-4147-A177-3AD203B41FA5}">
                      <a16:colId xmlns:a16="http://schemas.microsoft.com/office/drawing/2014/main" val="1693302323"/>
                    </a:ext>
                  </a:extLst>
                </a:gridCol>
                <a:gridCol w="576580">
                  <a:extLst>
                    <a:ext uri="{9D8B030D-6E8A-4147-A177-3AD203B41FA5}">
                      <a16:colId xmlns:a16="http://schemas.microsoft.com/office/drawing/2014/main" val="2323780681"/>
                    </a:ext>
                  </a:extLst>
                </a:gridCol>
                <a:gridCol w="524080">
                  <a:extLst>
                    <a:ext uri="{9D8B030D-6E8A-4147-A177-3AD203B41FA5}">
                      <a16:colId xmlns:a16="http://schemas.microsoft.com/office/drawing/2014/main" val="3209171135"/>
                    </a:ext>
                  </a:extLst>
                </a:gridCol>
                <a:gridCol w="524080">
                  <a:extLst>
                    <a:ext uri="{9D8B030D-6E8A-4147-A177-3AD203B41FA5}">
                      <a16:colId xmlns:a16="http://schemas.microsoft.com/office/drawing/2014/main" val="959658124"/>
                    </a:ext>
                  </a:extLst>
                </a:gridCol>
                <a:gridCol w="524080">
                  <a:extLst>
                    <a:ext uri="{9D8B030D-6E8A-4147-A177-3AD203B41FA5}">
                      <a16:colId xmlns:a16="http://schemas.microsoft.com/office/drawing/2014/main" val="1194931962"/>
                    </a:ext>
                  </a:extLst>
                </a:gridCol>
                <a:gridCol w="524080">
                  <a:extLst>
                    <a:ext uri="{9D8B030D-6E8A-4147-A177-3AD203B41FA5}">
                      <a16:colId xmlns:a16="http://schemas.microsoft.com/office/drawing/2014/main" val="1486263471"/>
                    </a:ext>
                  </a:extLst>
                </a:gridCol>
              </a:tblGrid>
              <a:tr h="0">
                <a:tc>
                  <a:txBody>
                    <a:bodyPr/>
                    <a:lstStyle/>
                    <a:p>
                      <a:r>
                        <a:rPr lang="sv-SE" dirty="0"/>
                        <a:t>Aktivitet</a:t>
                      </a:r>
                    </a:p>
                  </a:txBody>
                  <a:tcPr/>
                </a:tc>
                <a:tc>
                  <a:txBody>
                    <a:bodyPr/>
                    <a:lstStyle/>
                    <a:p>
                      <a:pPr algn="ctr"/>
                      <a:r>
                        <a:rPr lang="sv-SE" sz="1400" dirty="0"/>
                        <a:t>Sep</a:t>
                      </a:r>
                    </a:p>
                  </a:txBody>
                  <a:tcPr/>
                </a:tc>
                <a:tc>
                  <a:txBody>
                    <a:bodyPr/>
                    <a:lstStyle/>
                    <a:p>
                      <a:pPr algn="ctr"/>
                      <a:r>
                        <a:rPr lang="sv-SE" sz="1400" dirty="0"/>
                        <a:t>Okt</a:t>
                      </a:r>
                    </a:p>
                  </a:txBody>
                  <a:tcPr/>
                </a:tc>
                <a:tc>
                  <a:txBody>
                    <a:bodyPr/>
                    <a:lstStyle/>
                    <a:p>
                      <a:pPr algn="ctr"/>
                      <a:r>
                        <a:rPr lang="sv-SE" sz="1400" dirty="0"/>
                        <a:t>Nov</a:t>
                      </a:r>
                    </a:p>
                  </a:txBody>
                  <a:tcPr/>
                </a:tc>
                <a:tc>
                  <a:txBody>
                    <a:bodyPr/>
                    <a:lstStyle/>
                    <a:p>
                      <a:pPr algn="ctr"/>
                      <a:r>
                        <a:rPr lang="sv-SE" sz="1400" dirty="0"/>
                        <a:t>Dec</a:t>
                      </a:r>
                    </a:p>
                  </a:txBody>
                  <a:tcPr/>
                </a:tc>
                <a:tc>
                  <a:txBody>
                    <a:bodyPr/>
                    <a:lstStyle/>
                    <a:p>
                      <a:pPr algn="ctr"/>
                      <a:r>
                        <a:rPr lang="sv-SE" sz="1400" dirty="0"/>
                        <a:t>Jan</a:t>
                      </a:r>
                    </a:p>
                  </a:txBody>
                  <a:tcPr/>
                </a:tc>
                <a:tc>
                  <a:txBody>
                    <a:bodyPr/>
                    <a:lstStyle/>
                    <a:p>
                      <a:pPr algn="ctr"/>
                      <a:r>
                        <a:rPr lang="sv-SE" sz="1400" dirty="0"/>
                        <a:t>Feb</a:t>
                      </a:r>
                    </a:p>
                  </a:txBody>
                  <a:tcPr/>
                </a:tc>
                <a:tc>
                  <a:txBody>
                    <a:bodyPr/>
                    <a:lstStyle/>
                    <a:p>
                      <a:pPr algn="ctr"/>
                      <a:r>
                        <a:rPr lang="sv-SE" sz="1400" dirty="0"/>
                        <a:t>Mars</a:t>
                      </a:r>
                    </a:p>
                  </a:txBody>
                  <a:tcPr/>
                </a:tc>
                <a:tc>
                  <a:txBody>
                    <a:bodyPr/>
                    <a:lstStyle/>
                    <a:p>
                      <a:pPr algn="ctr"/>
                      <a:r>
                        <a:rPr lang="sv-SE" sz="1400" dirty="0"/>
                        <a:t>April</a:t>
                      </a:r>
                    </a:p>
                  </a:txBody>
                  <a:tcPr/>
                </a:tc>
                <a:tc>
                  <a:txBody>
                    <a:bodyPr/>
                    <a:lstStyle/>
                    <a:p>
                      <a:pPr algn="ctr"/>
                      <a:r>
                        <a:rPr lang="sv-SE" sz="1400" dirty="0"/>
                        <a:t>Maj</a:t>
                      </a:r>
                    </a:p>
                  </a:txBody>
                  <a:tcPr/>
                </a:tc>
                <a:tc>
                  <a:txBody>
                    <a:bodyPr/>
                    <a:lstStyle/>
                    <a:p>
                      <a:pPr algn="ctr"/>
                      <a:r>
                        <a:rPr lang="sv-SE" sz="1400" dirty="0"/>
                        <a:t>Juni</a:t>
                      </a:r>
                    </a:p>
                  </a:txBody>
                  <a:tcPr/>
                </a:tc>
                <a:tc>
                  <a:txBody>
                    <a:bodyPr/>
                    <a:lstStyle/>
                    <a:p>
                      <a:pPr algn="ctr"/>
                      <a:r>
                        <a:rPr lang="sv-SE" sz="1400" dirty="0"/>
                        <a:t>Aug</a:t>
                      </a:r>
                    </a:p>
                  </a:txBody>
                  <a:tcPr/>
                </a:tc>
                <a:tc>
                  <a:txBody>
                    <a:bodyPr/>
                    <a:lstStyle/>
                    <a:p>
                      <a:pPr algn="ctr"/>
                      <a:r>
                        <a:rPr lang="sv-SE" sz="1400" dirty="0"/>
                        <a:t>Sep</a:t>
                      </a:r>
                    </a:p>
                  </a:txBody>
                  <a:tcPr/>
                </a:tc>
                <a:tc>
                  <a:txBody>
                    <a:bodyPr/>
                    <a:lstStyle/>
                    <a:p>
                      <a:pPr algn="ctr"/>
                      <a:r>
                        <a:rPr lang="sv-SE" sz="1400" dirty="0"/>
                        <a:t>Okt</a:t>
                      </a:r>
                    </a:p>
                  </a:txBody>
                  <a:tcPr/>
                </a:tc>
                <a:tc>
                  <a:txBody>
                    <a:bodyPr/>
                    <a:lstStyle/>
                    <a:p>
                      <a:pPr algn="ctr"/>
                      <a:r>
                        <a:rPr lang="sv-SE" sz="1400" dirty="0"/>
                        <a:t>Nov</a:t>
                      </a:r>
                    </a:p>
                  </a:txBody>
                  <a:tcPr/>
                </a:tc>
                <a:tc>
                  <a:txBody>
                    <a:bodyPr/>
                    <a:lstStyle/>
                    <a:p>
                      <a:pPr algn="ctr"/>
                      <a:r>
                        <a:rPr lang="sv-SE" sz="1400" dirty="0"/>
                        <a:t>Dec</a:t>
                      </a:r>
                    </a:p>
                  </a:txBody>
                  <a:tcPr/>
                </a:tc>
                <a:extLst>
                  <a:ext uri="{0D108BD9-81ED-4DB2-BD59-A6C34878D82A}">
                    <a16:rowId xmlns:a16="http://schemas.microsoft.com/office/drawing/2014/main" val="3549943076"/>
                  </a:ext>
                </a:extLst>
              </a:tr>
              <a:tr h="531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i="1" dirty="0">
                          <a:solidFill>
                            <a:schemeClr val="accent1">
                              <a:lumMod val="50000"/>
                            </a:schemeClr>
                          </a:solidFill>
                          <a:latin typeface="Arial" panose="020B0604020202020204" pitchFamily="34" charset="0"/>
                          <a:cs typeface="Arial" panose="020B0604020202020204" pitchFamily="34" charset="0"/>
                        </a:rPr>
                        <a:t>Byggherre gemensamma arbetssätt - förvaltning</a:t>
                      </a:r>
                    </a:p>
                  </a:txBody>
                  <a:tcPr anchor="ctr">
                    <a:solidFill>
                      <a:schemeClr val="bg1">
                        <a:lumMod val="65000"/>
                      </a:schemeClr>
                    </a:solidFill>
                  </a:tcPr>
                </a:tc>
                <a:tc>
                  <a:txBody>
                    <a:bodyPr/>
                    <a:lstStyle/>
                    <a:p>
                      <a:pPr algn="ctr"/>
                      <a:endParaRPr lang="sv-SE" sz="1800" i="1" kern="1200" dirty="0">
                        <a:solidFill>
                          <a:schemeClr val="accent1">
                            <a:lumMod val="50000"/>
                          </a:schemeClr>
                        </a:solidFill>
                        <a:latin typeface="+mn-lt"/>
                        <a:ea typeface="+mn-ea"/>
                        <a:cs typeface="+mn-cs"/>
                      </a:endParaRPr>
                    </a:p>
                  </a:txBody>
                  <a:tcPr anchor="ctr">
                    <a:solidFill>
                      <a:schemeClr val="bg1">
                        <a:lumMod val="65000"/>
                      </a:schemeClr>
                    </a:solidFill>
                  </a:tcPr>
                </a:tc>
                <a:tc>
                  <a:txBody>
                    <a:bodyPr/>
                    <a:lstStyle/>
                    <a:p>
                      <a:endParaRPr lang="sv-SE" sz="1200" i="1" dirty="0">
                        <a:solidFill>
                          <a:schemeClr val="accent1">
                            <a:lumMod val="50000"/>
                          </a:schemeClr>
                        </a:solidFill>
                        <a:latin typeface="Arial" panose="020B0604020202020204" pitchFamily="34" charset="0"/>
                        <a:cs typeface="Arial" panose="020B0604020202020204" pitchFamily="34" charset="0"/>
                      </a:endParaRPr>
                    </a:p>
                  </a:txBody>
                  <a:tcPr anchor="ct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extLst>
                  <a:ext uri="{0D108BD9-81ED-4DB2-BD59-A6C34878D82A}">
                    <a16:rowId xmlns:a16="http://schemas.microsoft.com/office/drawing/2014/main" val="1182845410"/>
                  </a:ext>
                </a:extLst>
              </a:tr>
              <a:tr h="531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i="1" dirty="0" err="1">
                          <a:solidFill>
                            <a:schemeClr val="accent1">
                              <a:lumMod val="50000"/>
                            </a:schemeClr>
                          </a:solidFill>
                          <a:latin typeface="Arial" panose="020B0604020202020204" pitchFamily="34" charset="0"/>
                          <a:cs typeface="Arial" panose="020B0604020202020204" pitchFamily="34" charset="0"/>
                        </a:rPr>
                        <a:t>Std</a:t>
                      </a:r>
                      <a:r>
                        <a:rPr lang="sv-SE" sz="1100" i="1" dirty="0">
                          <a:solidFill>
                            <a:schemeClr val="accent1">
                              <a:lumMod val="50000"/>
                            </a:schemeClr>
                          </a:solidFill>
                          <a:latin typeface="Arial" panose="020B0604020202020204" pitchFamily="34" charset="0"/>
                          <a:cs typeface="Arial" panose="020B0604020202020204" pitchFamily="34" charset="0"/>
                        </a:rPr>
                        <a:t> &amp; Guider entreprenörer- förvaltning</a:t>
                      </a:r>
                    </a:p>
                  </a:txBody>
                  <a:tcPr anchor="ctr">
                    <a:solidFill>
                      <a:schemeClr val="bg1">
                        <a:lumMod val="65000"/>
                      </a:schemeClr>
                    </a:solidFill>
                  </a:tcPr>
                </a:tc>
                <a:tc>
                  <a:txBody>
                    <a:bodyPr/>
                    <a:lstStyle/>
                    <a:p>
                      <a:pPr algn="ctr"/>
                      <a:endParaRPr lang="sv-SE" sz="1800" i="1" kern="1200" dirty="0">
                        <a:solidFill>
                          <a:schemeClr val="accent1">
                            <a:lumMod val="50000"/>
                          </a:schemeClr>
                        </a:solidFill>
                        <a:latin typeface="+mn-lt"/>
                        <a:ea typeface="+mn-ea"/>
                        <a:cs typeface="+mn-cs"/>
                      </a:endParaRPr>
                    </a:p>
                  </a:txBody>
                  <a:tcPr anchor="ctr">
                    <a:solidFill>
                      <a:schemeClr val="bg1">
                        <a:lumMod val="65000"/>
                      </a:schemeClr>
                    </a:solidFill>
                  </a:tcPr>
                </a:tc>
                <a:tc>
                  <a:txBody>
                    <a:bodyPr/>
                    <a:lstStyle/>
                    <a:p>
                      <a:endParaRPr lang="sv-SE" sz="1200" i="1" dirty="0">
                        <a:solidFill>
                          <a:schemeClr val="accent1">
                            <a:lumMod val="50000"/>
                          </a:schemeClr>
                        </a:solidFill>
                        <a:latin typeface="Arial" panose="020B0604020202020204" pitchFamily="34" charset="0"/>
                        <a:cs typeface="Arial" panose="020B0604020202020204" pitchFamily="34" charset="0"/>
                      </a:endParaRPr>
                    </a:p>
                  </a:txBody>
                  <a:tcPr anchor="ct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extLst>
                  <a:ext uri="{0D108BD9-81ED-4DB2-BD59-A6C34878D82A}">
                    <a16:rowId xmlns:a16="http://schemas.microsoft.com/office/drawing/2014/main" val="3633473160"/>
                  </a:ext>
                </a:extLst>
              </a:tr>
              <a:tr h="531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i="1" dirty="0" err="1">
                          <a:solidFill>
                            <a:schemeClr val="accent1">
                              <a:lumMod val="50000"/>
                            </a:schemeClr>
                          </a:solidFill>
                          <a:latin typeface="Arial" panose="020B0604020202020204" pitchFamily="34" charset="0"/>
                          <a:cs typeface="Arial" panose="020B0604020202020204" pitchFamily="34" charset="0"/>
                        </a:rPr>
                        <a:t>Byggherreutb</a:t>
                      </a:r>
                      <a:r>
                        <a:rPr lang="sv-SE" sz="1100" i="1" dirty="0">
                          <a:solidFill>
                            <a:schemeClr val="accent1">
                              <a:lumMod val="50000"/>
                            </a:schemeClr>
                          </a:solidFill>
                          <a:latin typeface="Arial" panose="020B0604020202020204" pitchFamily="34" charset="0"/>
                          <a:cs typeface="Arial" panose="020B0604020202020204" pitchFamily="34" charset="0"/>
                        </a:rPr>
                        <a:t>. Uppdatering </a:t>
                      </a:r>
                    </a:p>
                  </a:txBody>
                  <a:tcPr anchor="ctr">
                    <a:solidFill>
                      <a:schemeClr val="bg1">
                        <a:lumMod val="65000"/>
                      </a:schemeClr>
                    </a:solidFill>
                  </a:tcPr>
                </a:tc>
                <a:tc>
                  <a:txBody>
                    <a:bodyPr/>
                    <a:lstStyle/>
                    <a:p>
                      <a:pPr algn="ctr"/>
                      <a:endParaRPr lang="sv-SE" sz="1800" i="1" kern="1200" dirty="0">
                        <a:solidFill>
                          <a:schemeClr val="accent1">
                            <a:lumMod val="50000"/>
                          </a:schemeClr>
                        </a:solidFill>
                        <a:latin typeface="+mn-lt"/>
                        <a:ea typeface="+mn-ea"/>
                        <a:cs typeface="+mn-cs"/>
                      </a:endParaRPr>
                    </a:p>
                  </a:txBody>
                  <a:tcPr anchor="ctr">
                    <a:solidFill>
                      <a:schemeClr val="bg1">
                        <a:lumMod val="65000"/>
                      </a:schemeClr>
                    </a:solidFill>
                  </a:tcPr>
                </a:tc>
                <a:tc>
                  <a:txBody>
                    <a:bodyPr/>
                    <a:lstStyle/>
                    <a:p>
                      <a:endParaRPr lang="sv-SE" sz="1200" i="1" dirty="0">
                        <a:solidFill>
                          <a:schemeClr val="accent1">
                            <a:lumMod val="50000"/>
                          </a:schemeClr>
                        </a:solidFill>
                        <a:latin typeface="Arial" panose="020B0604020202020204" pitchFamily="34" charset="0"/>
                        <a:cs typeface="Arial" panose="020B0604020202020204" pitchFamily="34" charset="0"/>
                      </a:endParaRPr>
                    </a:p>
                  </a:txBody>
                  <a:tcPr anchor="ct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tc>
                  <a:txBody>
                    <a:bodyPr/>
                    <a:lstStyle/>
                    <a:p>
                      <a:endParaRPr lang="sv-SE" i="1" dirty="0">
                        <a:solidFill>
                          <a:schemeClr val="accent1">
                            <a:lumMod val="50000"/>
                          </a:schemeClr>
                        </a:solidFill>
                      </a:endParaRPr>
                    </a:p>
                  </a:txBody>
                  <a:tcPr>
                    <a:solidFill>
                      <a:schemeClr val="bg1">
                        <a:lumMod val="65000"/>
                      </a:schemeClr>
                    </a:solidFill>
                  </a:tcPr>
                </a:tc>
                <a:extLst>
                  <a:ext uri="{0D108BD9-81ED-4DB2-BD59-A6C34878D82A}">
                    <a16:rowId xmlns:a16="http://schemas.microsoft.com/office/drawing/2014/main" val="3503297188"/>
                  </a:ext>
                </a:extLst>
              </a:tr>
            </a:tbl>
          </a:graphicData>
        </a:graphic>
      </p:graphicFrame>
      <p:sp>
        <p:nvSpPr>
          <p:cNvPr id="16" name="Rubrik 3">
            <a:extLst>
              <a:ext uri="{FF2B5EF4-FFF2-40B4-BE49-F238E27FC236}">
                <a16:creationId xmlns:a16="http://schemas.microsoft.com/office/drawing/2014/main" id="{CB0D6214-FF62-451F-B5FF-C0E39F07C0A7}"/>
              </a:ext>
            </a:extLst>
          </p:cNvPr>
          <p:cNvSpPr txBox="1">
            <a:spLocks/>
          </p:cNvSpPr>
          <p:nvPr/>
        </p:nvSpPr>
        <p:spPr>
          <a:xfrm>
            <a:off x="269634" y="176015"/>
            <a:ext cx="10515600" cy="547200"/>
          </a:xfrm>
          <a:prstGeom prst="rect">
            <a:avLst/>
          </a:prstGeom>
        </p:spPr>
        <p:txBody>
          <a:bodyPr vert="horz" lIns="0" tIns="45720" rIns="91440" bIns="45720" rtlCol="0" anchor="b">
            <a:normAutofit fontScale="62500" lnSpcReduction="20000"/>
          </a:bodyPr>
          <a:lstStyle>
            <a:lvl1pPr algn="ctr" defTabSz="914400" rtl="0" eaLnBrk="1" latinLnBrk="0" hangingPunct="1">
              <a:lnSpc>
                <a:spcPct val="90000"/>
              </a:lnSpc>
              <a:spcBef>
                <a:spcPct val="0"/>
              </a:spcBef>
              <a:buNone/>
              <a:defRPr sz="6000" b="1" kern="1200">
                <a:solidFill>
                  <a:srgbClr val="01B0F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sz="4000" dirty="0">
                <a:latin typeface="Dosis" pitchFamily="2" charset="0"/>
              </a:rPr>
              <a:t>Förvalta</a:t>
            </a:r>
            <a:r>
              <a:rPr kumimoji="0" lang="sv-SE" sz="6000" b="1" i="0" u="none" strike="noStrike" kern="1200" cap="none" spc="0" normalizeH="0" baseline="0" noProof="0" dirty="0">
                <a:ln>
                  <a:noFill/>
                </a:ln>
                <a:solidFill>
                  <a:srgbClr val="01B0F0"/>
                </a:solidFill>
                <a:effectLst/>
                <a:uLnTx/>
                <a:uFillTx/>
                <a:latin typeface="Arial" panose="020B0604020202020204"/>
                <a:ea typeface="+mj-ea"/>
                <a:cs typeface="+mj-cs"/>
              </a:rPr>
              <a:t> </a:t>
            </a:r>
            <a:r>
              <a:rPr lang="sv-SE" sz="4000" dirty="0">
                <a:latin typeface="Dosis" pitchFamily="2" charset="0"/>
              </a:rPr>
              <a:t>(ta hand om synpunkter och revidera)</a:t>
            </a:r>
          </a:p>
        </p:txBody>
      </p:sp>
      <p:sp>
        <p:nvSpPr>
          <p:cNvPr id="21" name="Rektangel 20">
            <a:extLst>
              <a:ext uri="{FF2B5EF4-FFF2-40B4-BE49-F238E27FC236}">
                <a16:creationId xmlns:a16="http://schemas.microsoft.com/office/drawing/2014/main" id="{E0015711-7139-465B-8F95-0BB893AD7854}"/>
              </a:ext>
            </a:extLst>
          </p:cNvPr>
          <p:cNvSpPr/>
          <p:nvPr/>
        </p:nvSpPr>
        <p:spPr>
          <a:xfrm>
            <a:off x="9840951" y="1721893"/>
            <a:ext cx="216002" cy="21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ktangel 23">
            <a:extLst>
              <a:ext uri="{FF2B5EF4-FFF2-40B4-BE49-F238E27FC236}">
                <a16:creationId xmlns:a16="http://schemas.microsoft.com/office/drawing/2014/main" id="{25147EF4-B1B0-4302-B9E8-61E503B273B9}"/>
              </a:ext>
            </a:extLst>
          </p:cNvPr>
          <p:cNvSpPr/>
          <p:nvPr/>
        </p:nvSpPr>
        <p:spPr>
          <a:xfrm>
            <a:off x="9840951" y="2246463"/>
            <a:ext cx="216002" cy="21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C2DBA031-E331-4F75-A50B-F826CD2EF186}"/>
              </a:ext>
            </a:extLst>
          </p:cNvPr>
          <p:cNvSpPr/>
          <p:nvPr/>
        </p:nvSpPr>
        <p:spPr>
          <a:xfrm>
            <a:off x="9840951" y="2771033"/>
            <a:ext cx="216002" cy="21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930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19CB2C9-ED5B-44CA-88D0-4B94C585FB70}"/>
              </a:ext>
            </a:extLst>
          </p:cNvPr>
          <p:cNvSpPr>
            <a:spLocks noGrp="1"/>
          </p:cNvSpPr>
          <p:nvPr>
            <p:ph type="title"/>
          </p:nvPr>
        </p:nvSpPr>
        <p:spPr>
          <a:xfrm>
            <a:off x="269634" y="164864"/>
            <a:ext cx="10515600" cy="547200"/>
          </a:xfrm>
        </p:spPr>
        <p:txBody>
          <a:bodyPr/>
          <a:lstStyle/>
          <a:p>
            <a:r>
              <a:rPr lang="sv-SE" dirty="0">
                <a:latin typeface="Dosis" pitchFamily="2" charset="0"/>
              </a:rPr>
              <a:t>Ta fram en färdplan för noll olyckor i byggbranschen</a:t>
            </a:r>
          </a:p>
        </p:txBody>
      </p:sp>
      <p:pic>
        <p:nvPicPr>
          <p:cNvPr id="7" name="Bildobjekt 6">
            <a:extLst>
              <a:ext uri="{FF2B5EF4-FFF2-40B4-BE49-F238E27FC236}">
                <a16:creationId xmlns:a16="http://schemas.microsoft.com/office/drawing/2014/main" id="{978A7F87-51D1-45A3-9EFE-B9E35AB21FA3}"/>
              </a:ext>
            </a:extLst>
          </p:cNvPr>
          <p:cNvPicPr>
            <a:picLocks noChangeAspect="1"/>
          </p:cNvPicPr>
          <p:nvPr/>
        </p:nvPicPr>
        <p:blipFill>
          <a:blip r:embed="rId3"/>
          <a:stretch>
            <a:fillRect/>
          </a:stretch>
        </p:blipFill>
        <p:spPr>
          <a:xfrm>
            <a:off x="2712069" y="1684838"/>
            <a:ext cx="2137655" cy="2975169"/>
          </a:xfrm>
          <a:prstGeom prst="rect">
            <a:avLst/>
          </a:prstGeom>
          <a:effectLst>
            <a:outerShdw blurRad="50800" dist="88900" dir="5400000" algn="t" rotWithShape="0">
              <a:prstClr val="black">
                <a:alpha val="35000"/>
              </a:prstClr>
            </a:outerShdw>
          </a:effectLst>
        </p:spPr>
      </p:pic>
      <p:sp>
        <p:nvSpPr>
          <p:cNvPr id="8" name="textruta 7">
            <a:extLst>
              <a:ext uri="{FF2B5EF4-FFF2-40B4-BE49-F238E27FC236}">
                <a16:creationId xmlns:a16="http://schemas.microsoft.com/office/drawing/2014/main" id="{47A61402-BE06-4711-A306-3438A50484A5}"/>
              </a:ext>
            </a:extLst>
          </p:cNvPr>
          <p:cNvSpPr txBox="1"/>
          <p:nvPr/>
        </p:nvSpPr>
        <p:spPr>
          <a:xfrm>
            <a:off x="9637375" y="5192119"/>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Vision</a:t>
            </a:r>
          </a:p>
        </p:txBody>
      </p:sp>
      <p:pic>
        <p:nvPicPr>
          <p:cNvPr id="10" name="Bildobjekt 9">
            <a:extLst>
              <a:ext uri="{FF2B5EF4-FFF2-40B4-BE49-F238E27FC236}">
                <a16:creationId xmlns:a16="http://schemas.microsoft.com/office/drawing/2014/main" id="{B95CCAAF-6B66-4239-A80E-2CF1FA5029C0}"/>
              </a:ext>
            </a:extLst>
          </p:cNvPr>
          <p:cNvPicPr>
            <a:picLocks noChangeAspect="1"/>
          </p:cNvPicPr>
          <p:nvPr/>
        </p:nvPicPr>
        <p:blipFill>
          <a:blip r:embed="rId4"/>
          <a:stretch>
            <a:fillRect/>
          </a:stretch>
        </p:blipFill>
        <p:spPr>
          <a:xfrm>
            <a:off x="9345836" y="1684838"/>
            <a:ext cx="2431859" cy="966591"/>
          </a:xfrm>
          <a:prstGeom prst="rect">
            <a:avLst/>
          </a:prstGeom>
          <a:ln>
            <a:solidFill>
              <a:schemeClr val="tx1"/>
            </a:solidFill>
          </a:ln>
          <a:effectLst>
            <a:outerShdw blurRad="50800" dist="88900" dir="5400000" algn="t" rotWithShape="0">
              <a:prstClr val="black">
                <a:alpha val="35000"/>
              </a:prstClr>
            </a:outerShdw>
          </a:effectLst>
        </p:spPr>
      </p:pic>
      <p:sp>
        <p:nvSpPr>
          <p:cNvPr id="11" name="textruta 10">
            <a:extLst>
              <a:ext uri="{FF2B5EF4-FFF2-40B4-BE49-F238E27FC236}">
                <a16:creationId xmlns:a16="http://schemas.microsoft.com/office/drawing/2014/main" id="{A9BF4285-577B-4320-AAB4-9A15A34B33B3}"/>
              </a:ext>
            </a:extLst>
          </p:cNvPr>
          <p:cNvSpPr txBox="1"/>
          <p:nvPr/>
        </p:nvSpPr>
        <p:spPr>
          <a:xfrm>
            <a:off x="3154402" y="5260504"/>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Vad</a:t>
            </a:r>
          </a:p>
        </p:txBody>
      </p:sp>
      <p:pic>
        <p:nvPicPr>
          <p:cNvPr id="14" name="Bildobjekt 13">
            <a:extLst>
              <a:ext uri="{FF2B5EF4-FFF2-40B4-BE49-F238E27FC236}">
                <a16:creationId xmlns:a16="http://schemas.microsoft.com/office/drawing/2014/main" id="{6841F036-2E43-4689-902F-FF30CDE91D70}"/>
              </a:ext>
            </a:extLst>
          </p:cNvPr>
          <p:cNvPicPr>
            <a:picLocks noChangeAspect="1"/>
          </p:cNvPicPr>
          <p:nvPr/>
        </p:nvPicPr>
        <p:blipFill>
          <a:blip r:embed="rId5"/>
          <a:stretch>
            <a:fillRect/>
          </a:stretch>
        </p:blipFill>
        <p:spPr>
          <a:xfrm>
            <a:off x="440880" y="1684838"/>
            <a:ext cx="1924050" cy="2971800"/>
          </a:xfrm>
          <a:prstGeom prst="rect">
            <a:avLst/>
          </a:prstGeom>
          <a:effectLst>
            <a:outerShdw blurRad="50800" dist="88900" dir="5400000" algn="t" rotWithShape="0">
              <a:prstClr val="black">
                <a:alpha val="35000"/>
              </a:prstClr>
            </a:outerShdw>
          </a:effectLst>
        </p:spPr>
      </p:pic>
      <p:sp>
        <p:nvSpPr>
          <p:cNvPr id="15" name="textruta 14">
            <a:extLst>
              <a:ext uri="{FF2B5EF4-FFF2-40B4-BE49-F238E27FC236}">
                <a16:creationId xmlns:a16="http://schemas.microsoft.com/office/drawing/2014/main" id="{24F09080-6DDA-4E36-B1AF-D32E7721E9CE}"/>
              </a:ext>
            </a:extLst>
          </p:cNvPr>
          <p:cNvSpPr txBox="1"/>
          <p:nvPr/>
        </p:nvSpPr>
        <p:spPr>
          <a:xfrm>
            <a:off x="516150" y="4471972"/>
            <a:ext cx="21376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+ 67 medlemmar ytterligare</a:t>
            </a:r>
          </a:p>
        </p:txBody>
      </p:sp>
      <p:sp>
        <p:nvSpPr>
          <p:cNvPr id="16" name="textruta 15">
            <a:extLst>
              <a:ext uri="{FF2B5EF4-FFF2-40B4-BE49-F238E27FC236}">
                <a16:creationId xmlns:a16="http://schemas.microsoft.com/office/drawing/2014/main" id="{4EDFEE79-AB33-4FAF-A058-932531C522FA}"/>
              </a:ext>
            </a:extLst>
          </p:cNvPr>
          <p:cNvSpPr txBox="1"/>
          <p:nvPr/>
        </p:nvSpPr>
        <p:spPr>
          <a:xfrm>
            <a:off x="660587" y="5241495"/>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Vilka</a:t>
            </a:r>
          </a:p>
        </p:txBody>
      </p:sp>
      <p:sp>
        <p:nvSpPr>
          <p:cNvPr id="17" name="textruta 16">
            <a:extLst>
              <a:ext uri="{FF2B5EF4-FFF2-40B4-BE49-F238E27FC236}">
                <a16:creationId xmlns:a16="http://schemas.microsoft.com/office/drawing/2014/main" id="{58040E08-F518-4693-A871-A9FB916444EE}"/>
              </a:ext>
            </a:extLst>
          </p:cNvPr>
          <p:cNvSpPr txBox="1"/>
          <p:nvPr/>
        </p:nvSpPr>
        <p:spPr>
          <a:xfrm>
            <a:off x="6221165" y="5251776"/>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Hur</a:t>
            </a:r>
          </a:p>
        </p:txBody>
      </p:sp>
      <p:sp>
        <p:nvSpPr>
          <p:cNvPr id="19" name="textruta 18">
            <a:extLst>
              <a:ext uri="{FF2B5EF4-FFF2-40B4-BE49-F238E27FC236}">
                <a16:creationId xmlns:a16="http://schemas.microsoft.com/office/drawing/2014/main" id="{F57397D8-938F-401B-8918-366BE2CE2A8F}"/>
              </a:ext>
            </a:extLst>
          </p:cNvPr>
          <p:cNvSpPr txBox="1"/>
          <p:nvPr/>
        </p:nvSpPr>
        <p:spPr>
          <a:xfrm>
            <a:off x="6383048" y="4565920"/>
            <a:ext cx="18487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Årlig verksamhetsplan</a:t>
            </a:r>
          </a:p>
        </p:txBody>
      </p:sp>
      <p:pic>
        <p:nvPicPr>
          <p:cNvPr id="20" name="Bildobjekt 19">
            <a:extLst>
              <a:ext uri="{FF2B5EF4-FFF2-40B4-BE49-F238E27FC236}">
                <a16:creationId xmlns:a16="http://schemas.microsoft.com/office/drawing/2014/main" id="{6F6746B8-8829-41EC-9211-7FB19855E1D7}"/>
              </a:ext>
            </a:extLst>
          </p:cNvPr>
          <p:cNvPicPr>
            <a:picLocks noChangeAspect="1"/>
          </p:cNvPicPr>
          <p:nvPr/>
        </p:nvPicPr>
        <p:blipFill>
          <a:blip r:embed="rId6"/>
          <a:stretch>
            <a:fillRect/>
          </a:stretch>
        </p:blipFill>
        <p:spPr>
          <a:xfrm>
            <a:off x="5527434" y="3886365"/>
            <a:ext cx="855614" cy="1202775"/>
          </a:xfrm>
          <a:prstGeom prst="rect">
            <a:avLst/>
          </a:prstGeom>
          <a:effectLst>
            <a:outerShdw blurRad="50800" dist="88900" dir="5400000" algn="t" rotWithShape="0">
              <a:prstClr val="black">
                <a:alpha val="35000"/>
              </a:prstClr>
            </a:outerShdw>
          </a:effectLst>
        </p:spPr>
      </p:pic>
    </p:spTree>
    <p:extLst>
      <p:ext uri="{BB962C8B-B14F-4D97-AF65-F5344CB8AC3E}">
        <p14:creationId xmlns:p14="http://schemas.microsoft.com/office/powerpoint/2010/main" val="681664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19CB2C9-ED5B-44CA-88D0-4B94C585FB70}"/>
              </a:ext>
            </a:extLst>
          </p:cNvPr>
          <p:cNvSpPr>
            <a:spLocks noGrp="1"/>
          </p:cNvSpPr>
          <p:nvPr>
            <p:ph type="title"/>
          </p:nvPr>
        </p:nvSpPr>
        <p:spPr>
          <a:xfrm>
            <a:off x="269634" y="164864"/>
            <a:ext cx="10515600" cy="547200"/>
          </a:xfrm>
        </p:spPr>
        <p:txBody>
          <a:bodyPr/>
          <a:lstStyle/>
          <a:p>
            <a:endParaRPr lang="sv-SE"/>
          </a:p>
        </p:txBody>
      </p:sp>
      <p:pic>
        <p:nvPicPr>
          <p:cNvPr id="7" name="Bildobjekt 6">
            <a:extLst>
              <a:ext uri="{FF2B5EF4-FFF2-40B4-BE49-F238E27FC236}">
                <a16:creationId xmlns:a16="http://schemas.microsoft.com/office/drawing/2014/main" id="{978A7F87-51D1-45A3-9EFE-B9E35AB21FA3}"/>
              </a:ext>
            </a:extLst>
          </p:cNvPr>
          <p:cNvPicPr>
            <a:picLocks noChangeAspect="1"/>
          </p:cNvPicPr>
          <p:nvPr/>
        </p:nvPicPr>
        <p:blipFill>
          <a:blip r:embed="rId3"/>
          <a:stretch>
            <a:fillRect/>
          </a:stretch>
        </p:blipFill>
        <p:spPr>
          <a:xfrm>
            <a:off x="2712069" y="1684838"/>
            <a:ext cx="2137655" cy="2975169"/>
          </a:xfrm>
          <a:prstGeom prst="rect">
            <a:avLst/>
          </a:prstGeom>
          <a:effectLst>
            <a:outerShdw blurRad="50800" dist="88900" dir="5400000" algn="t" rotWithShape="0">
              <a:prstClr val="black">
                <a:alpha val="35000"/>
              </a:prstClr>
            </a:outerShdw>
          </a:effectLst>
        </p:spPr>
      </p:pic>
      <p:sp>
        <p:nvSpPr>
          <p:cNvPr id="8" name="textruta 7">
            <a:extLst>
              <a:ext uri="{FF2B5EF4-FFF2-40B4-BE49-F238E27FC236}">
                <a16:creationId xmlns:a16="http://schemas.microsoft.com/office/drawing/2014/main" id="{47A61402-BE06-4711-A306-3438A50484A5}"/>
              </a:ext>
            </a:extLst>
          </p:cNvPr>
          <p:cNvSpPr txBox="1"/>
          <p:nvPr/>
        </p:nvSpPr>
        <p:spPr>
          <a:xfrm>
            <a:off x="9637375" y="5192119"/>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Vision &amp; mål</a:t>
            </a:r>
          </a:p>
        </p:txBody>
      </p:sp>
      <p:pic>
        <p:nvPicPr>
          <p:cNvPr id="10" name="Bildobjekt 9">
            <a:extLst>
              <a:ext uri="{FF2B5EF4-FFF2-40B4-BE49-F238E27FC236}">
                <a16:creationId xmlns:a16="http://schemas.microsoft.com/office/drawing/2014/main" id="{B95CCAAF-6B66-4239-A80E-2CF1FA5029C0}"/>
              </a:ext>
            </a:extLst>
          </p:cNvPr>
          <p:cNvPicPr>
            <a:picLocks noChangeAspect="1"/>
          </p:cNvPicPr>
          <p:nvPr/>
        </p:nvPicPr>
        <p:blipFill>
          <a:blip r:embed="rId4"/>
          <a:stretch>
            <a:fillRect/>
          </a:stretch>
        </p:blipFill>
        <p:spPr>
          <a:xfrm>
            <a:off x="9345836" y="1684838"/>
            <a:ext cx="2431859" cy="966591"/>
          </a:xfrm>
          <a:prstGeom prst="rect">
            <a:avLst/>
          </a:prstGeom>
          <a:ln>
            <a:solidFill>
              <a:schemeClr val="tx1"/>
            </a:solidFill>
          </a:ln>
          <a:effectLst>
            <a:outerShdw blurRad="50800" dist="88900" dir="5400000" algn="t" rotWithShape="0">
              <a:prstClr val="black">
                <a:alpha val="35000"/>
              </a:prstClr>
            </a:outerShdw>
          </a:effectLst>
        </p:spPr>
      </p:pic>
      <p:sp>
        <p:nvSpPr>
          <p:cNvPr id="11" name="textruta 10">
            <a:extLst>
              <a:ext uri="{FF2B5EF4-FFF2-40B4-BE49-F238E27FC236}">
                <a16:creationId xmlns:a16="http://schemas.microsoft.com/office/drawing/2014/main" id="{A9BF4285-577B-4320-AAB4-9A15A34B33B3}"/>
              </a:ext>
            </a:extLst>
          </p:cNvPr>
          <p:cNvSpPr txBox="1"/>
          <p:nvPr/>
        </p:nvSpPr>
        <p:spPr>
          <a:xfrm>
            <a:off x="3154402" y="5260504"/>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Vad</a:t>
            </a:r>
          </a:p>
        </p:txBody>
      </p:sp>
      <p:sp>
        <p:nvSpPr>
          <p:cNvPr id="13" name="Rektangel 12">
            <a:extLst>
              <a:ext uri="{FF2B5EF4-FFF2-40B4-BE49-F238E27FC236}">
                <a16:creationId xmlns:a16="http://schemas.microsoft.com/office/drawing/2014/main" id="{D266081E-6ED8-4A6C-B4C2-2F99B145F68B}"/>
              </a:ext>
            </a:extLst>
          </p:cNvPr>
          <p:cNvSpPr/>
          <p:nvPr/>
        </p:nvSpPr>
        <p:spPr>
          <a:xfrm>
            <a:off x="9986474" y="3643318"/>
            <a:ext cx="441146" cy="646331"/>
          </a:xfrm>
          <a:prstGeom prst="rect">
            <a:avLst/>
          </a:prstGeom>
          <a:effectLst>
            <a:outerShdw blurRad="50800" dist="88900" dir="5400000" algn="t" rotWithShape="0">
              <a:prstClr val="black">
                <a:alpha val="35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w="0"/>
                <a:solidFill>
                  <a:srgbClr val="005777"/>
                </a:solidFill>
                <a:effectLst>
                  <a:outerShdw blurRad="38100" dist="25400" dir="5400000" algn="ctr" rotWithShape="0">
                    <a:srgbClr val="6E747A">
                      <a:alpha val="43000"/>
                    </a:srgbClr>
                  </a:outerShdw>
                </a:effectLst>
                <a:uLnTx/>
                <a:uFillTx/>
                <a:latin typeface="Arial" panose="020B0604020202020204"/>
                <a:ea typeface="+mn-ea"/>
                <a:cs typeface="+mn-cs"/>
              </a:rPr>
              <a:t>?</a:t>
            </a:r>
          </a:p>
        </p:txBody>
      </p:sp>
      <p:pic>
        <p:nvPicPr>
          <p:cNvPr id="14" name="Bildobjekt 13">
            <a:extLst>
              <a:ext uri="{FF2B5EF4-FFF2-40B4-BE49-F238E27FC236}">
                <a16:creationId xmlns:a16="http://schemas.microsoft.com/office/drawing/2014/main" id="{6841F036-2E43-4689-902F-FF30CDE91D70}"/>
              </a:ext>
            </a:extLst>
          </p:cNvPr>
          <p:cNvPicPr>
            <a:picLocks noChangeAspect="1"/>
          </p:cNvPicPr>
          <p:nvPr/>
        </p:nvPicPr>
        <p:blipFill>
          <a:blip r:embed="rId5"/>
          <a:stretch>
            <a:fillRect/>
          </a:stretch>
        </p:blipFill>
        <p:spPr>
          <a:xfrm>
            <a:off x="440880" y="1684838"/>
            <a:ext cx="1924050" cy="2971800"/>
          </a:xfrm>
          <a:prstGeom prst="rect">
            <a:avLst/>
          </a:prstGeom>
          <a:effectLst>
            <a:outerShdw blurRad="50800" dist="88900" dir="5400000" algn="t" rotWithShape="0">
              <a:prstClr val="black">
                <a:alpha val="35000"/>
              </a:prstClr>
            </a:outerShdw>
          </a:effectLst>
        </p:spPr>
      </p:pic>
      <p:sp>
        <p:nvSpPr>
          <p:cNvPr id="15" name="textruta 14">
            <a:extLst>
              <a:ext uri="{FF2B5EF4-FFF2-40B4-BE49-F238E27FC236}">
                <a16:creationId xmlns:a16="http://schemas.microsoft.com/office/drawing/2014/main" id="{24F09080-6DDA-4E36-B1AF-D32E7721E9CE}"/>
              </a:ext>
            </a:extLst>
          </p:cNvPr>
          <p:cNvSpPr txBox="1"/>
          <p:nvPr/>
        </p:nvSpPr>
        <p:spPr>
          <a:xfrm>
            <a:off x="516150" y="4471972"/>
            <a:ext cx="21376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+ 67 medlemmar ytterligare</a:t>
            </a:r>
          </a:p>
        </p:txBody>
      </p:sp>
      <p:sp>
        <p:nvSpPr>
          <p:cNvPr id="16" name="textruta 15">
            <a:extLst>
              <a:ext uri="{FF2B5EF4-FFF2-40B4-BE49-F238E27FC236}">
                <a16:creationId xmlns:a16="http://schemas.microsoft.com/office/drawing/2014/main" id="{4EDFEE79-AB33-4FAF-A058-932531C522FA}"/>
              </a:ext>
            </a:extLst>
          </p:cNvPr>
          <p:cNvSpPr txBox="1"/>
          <p:nvPr/>
        </p:nvSpPr>
        <p:spPr>
          <a:xfrm>
            <a:off x="660587" y="5241495"/>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Vilka</a:t>
            </a:r>
          </a:p>
        </p:txBody>
      </p:sp>
      <p:sp>
        <p:nvSpPr>
          <p:cNvPr id="17" name="textruta 16">
            <a:extLst>
              <a:ext uri="{FF2B5EF4-FFF2-40B4-BE49-F238E27FC236}">
                <a16:creationId xmlns:a16="http://schemas.microsoft.com/office/drawing/2014/main" id="{58040E08-F518-4693-A871-A9FB916444EE}"/>
              </a:ext>
            </a:extLst>
          </p:cNvPr>
          <p:cNvSpPr txBox="1"/>
          <p:nvPr/>
        </p:nvSpPr>
        <p:spPr>
          <a:xfrm>
            <a:off x="6221165" y="5251776"/>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Hur</a:t>
            </a:r>
          </a:p>
        </p:txBody>
      </p:sp>
      <p:pic>
        <p:nvPicPr>
          <p:cNvPr id="18" name="Bildobjekt 17">
            <a:extLst>
              <a:ext uri="{FF2B5EF4-FFF2-40B4-BE49-F238E27FC236}">
                <a16:creationId xmlns:a16="http://schemas.microsoft.com/office/drawing/2014/main" id="{A91EF154-3324-4452-BF45-2D34A76DAE10}"/>
              </a:ext>
            </a:extLst>
          </p:cNvPr>
          <p:cNvPicPr>
            <a:picLocks noChangeAspect="1"/>
          </p:cNvPicPr>
          <p:nvPr/>
        </p:nvPicPr>
        <p:blipFill>
          <a:blip r:embed="rId6"/>
          <a:stretch>
            <a:fillRect/>
          </a:stretch>
        </p:blipFill>
        <p:spPr>
          <a:xfrm>
            <a:off x="5387525" y="1684838"/>
            <a:ext cx="1758030" cy="1513269"/>
          </a:xfrm>
          <a:prstGeom prst="rect">
            <a:avLst/>
          </a:prstGeom>
          <a:effectLst>
            <a:outerShdw blurRad="50800" dist="88900" dir="5400000" algn="t" rotWithShape="0">
              <a:prstClr val="black">
                <a:alpha val="35000"/>
              </a:prstClr>
            </a:outerShdw>
          </a:effectLst>
        </p:spPr>
      </p:pic>
      <p:sp>
        <p:nvSpPr>
          <p:cNvPr id="19" name="textruta 18">
            <a:extLst>
              <a:ext uri="{FF2B5EF4-FFF2-40B4-BE49-F238E27FC236}">
                <a16:creationId xmlns:a16="http://schemas.microsoft.com/office/drawing/2014/main" id="{F57397D8-938F-401B-8918-366BE2CE2A8F}"/>
              </a:ext>
            </a:extLst>
          </p:cNvPr>
          <p:cNvSpPr txBox="1"/>
          <p:nvPr/>
        </p:nvSpPr>
        <p:spPr>
          <a:xfrm>
            <a:off x="6383048" y="4565920"/>
            <a:ext cx="18487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Årlig verksamhetsplan</a:t>
            </a:r>
          </a:p>
        </p:txBody>
      </p:sp>
      <p:pic>
        <p:nvPicPr>
          <p:cNvPr id="20" name="Bildobjekt 19">
            <a:extLst>
              <a:ext uri="{FF2B5EF4-FFF2-40B4-BE49-F238E27FC236}">
                <a16:creationId xmlns:a16="http://schemas.microsoft.com/office/drawing/2014/main" id="{6F6746B8-8829-41EC-9211-7FB19855E1D7}"/>
              </a:ext>
            </a:extLst>
          </p:cNvPr>
          <p:cNvPicPr>
            <a:picLocks noChangeAspect="1"/>
          </p:cNvPicPr>
          <p:nvPr/>
        </p:nvPicPr>
        <p:blipFill>
          <a:blip r:embed="rId7"/>
          <a:stretch>
            <a:fillRect/>
          </a:stretch>
        </p:blipFill>
        <p:spPr>
          <a:xfrm>
            <a:off x="5527434" y="3886365"/>
            <a:ext cx="855614" cy="1202775"/>
          </a:xfrm>
          <a:prstGeom prst="rect">
            <a:avLst/>
          </a:prstGeom>
          <a:effectLst>
            <a:outerShdw blurRad="50800" dist="88900" dir="5400000" algn="t" rotWithShape="0">
              <a:prstClr val="black">
                <a:alpha val="35000"/>
              </a:prstClr>
            </a:outerShdw>
          </a:effectLst>
        </p:spPr>
      </p:pic>
      <p:sp>
        <p:nvSpPr>
          <p:cNvPr id="21" name="textruta 20">
            <a:extLst>
              <a:ext uri="{FF2B5EF4-FFF2-40B4-BE49-F238E27FC236}">
                <a16:creationId xmlns:a16="http://schemas.microsoft.com/office/drawing/2014/main" id="{162CE7AB-D5BC-40D9-B765-618887111885}"/>
              </a:ext>
            </a:extLst>
          </p:cNvPr>
          <p:cNvSpPr txBox="1"/>
          <p:nvPr/>
        </p:nvSpPr>
        <p:spPr>
          <a:xfrm>
            <a:off x="9860844" y="2651429"/>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Vision</a:t>
            </a:r>
          </a:p>
        </p:txBody>
      </p:sp>
      <p:sp>
        <p:nvSpPr>
          <p:cNvPr id="22" name="textruta 21">
            <a:extLst>
              <a:ext uri="{FF2B5EF4-FFF2-40B4-BE49-F238E27FC236}">
                <a16:creationId xmlns:a16="http://schemas.microsoft.com/office/drawing/2014/main" id="{606EBBF0-DC57-41E8-86D6-A425D40E3114}"/>
              </a:ext>
            </a:extLst>
          </p:cNvPr>
          <p:cNvSpPr txBox="1"/>
          <p:nvPr/>
        </p:nvSpPr>
        <p:spPr>
          <a:xfrm>
            <a:off x="9637375" y="4241139"/>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Mål &amp; delmål</a:t>
            </a:r>
          </a:p>
        </p:txBody>
      </p:sp>
      <p:sp>
        <p:nvSpPr>
          <p:cNvPr id="24" name="textruta 23">
            <a:extLst>
              <a:ext uri="{FF2B5EF4-FFF2-40B4-BE49-F238E27FC236}">
                <a16:creationId xmlns:a16="http://schemas.microsoft.com/office/drawing/2014/main" id="{08672556-62AD-4C65-93EF-15CD0B891873}"/>
              </a:ext>
            </a:extLst>
          </p:cNvPr>
          <p:cNvSpPr txBox="1"/>
          <p:nvPr/>
        </p:nvSpPr>
        <p:spPr>
          <a:xfrm>
            <a:off x="6355042" y="3250295"/>
            <a:ext cx="2540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Principer och prioriteringar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(i närtid och över längre tid)</a:t>
            </a:r>
          </a:p>
        </p:txBody>
      </p:sp>
      <p:sp>
        <p:nvSpPr>
          <p:cNvPr id="3" name="Pil: höger 2">
            <a:extLst>
              <a:ext uri="{FF2B5EF4-FFF2-40B4-BE49-F238E27FC236}">
                <a16:creationId xmlns:a16="http://schemas.microsoft.com/office/drawing/2014/main" id="{3D447431-F9B3-49ED-B7E1-23C5E3E355F8}"/>
              </a:ext>
            </a:extLst>
          </p:cNvPr>
          <p:cNvSpPr/>
          <p:nvPr/>
        </p:nvSpPr>
        <p:spPr>
          <a:xfrm>
            <a:off x="4849724" y="2181340"/>
            <a:ext cx="537801" cy="369332"/>
          </a:xfrm>
          <a:prstGeom prst="rightArrow">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Pil: nedåt 3">
            <a:extLst>
              <a:ext uri="{FF2B5EF4-FFF2-40B4-BE49-F238E27FC236}">
                <a16:creationId xmlns:a16="http://schemas.microsoft.com/office/drawing/2014/main" id="{8EF56648-ED9C-4627-AB27-9CCE92DC1C46}"/>
              </a:ext>
            </a:extLst>
          </p:cNvPr>
          <p:cNvSpPr/>
          <p:nvPr/>
        </p:nvSpPr>
        <p:spPr>
          <a:xfrm>
            <a:off x="5739788" y="3412013"/>
            <a:ext cx="356212" cy="418669"/>
          </a:xfrm>
          <a:prstGeom prst="downArrow">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8223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186B370D-57C0-4AB4-A804-703B08DF2B75}"/>
              </a:ext>
            </a:extLst>
          </p:cNvPr>
          <p:cNvSpPr/>
          <p:nvPr/>
        </p:nvSpPr>
        <p:spPr>
          <a:xfrm>
            <a:off x="148856" y="164865"/>
            <a:ext cx="11905611" cy="55780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ubrik 4">
            <a:extLst>
              <a:ext uri="{FF2B5EF4-FFF2-40B4-BE49-F238E27FC236}">
                <a16:creationId xmlns:a16="http://schemas.microsoft.com/office/drawing/2014/main" id="{019CB2C9-ED5B-44CA-88D0-4B94C585FB70}"/>
              </a:ext>
            </a:extLst>
          </p:cNvPr>
          <p:cNvSpPr>
            <a:spLocks noGrp="1"/>
          </p:cNvSpPr>
          <p:nvPr>
            <p:ph type="title"/>
          </p:nvPr>
        </p:nvSpPr>
        <p:spPr>
          <a:xfrm>
            <a:off x="445906" y="164864"/>
            <a:ext cx="10515600" cy="547200"/>
          </a:xfrm>
        </p:spPr>
        <p:txBody>
          <a:bodyPr/>
          <a:lstStyle/>
          <a:p>
            <a:r>
              <a:rPr lang="sv-SE" dirty="0"/>
              <a:t>Håll Nollans färdplan mot noll olyckor i byggbranschen</a:t>
            </a:r>
          </a:p>
        </p:txBody>
      </p:sp>
      <p:pic>
        <p:nvPicPr>
          <p:cNvPr id="7" name="Bildobjekt 6">
            <a:extLst>
              <a:ext uri="{FF2B5EF4-FFF2-40B4-BE49-F238E27FC236}">
                <a16:creationId xmlns:a16="http://schemas.microsoft.com/office/drawing/2014/main" id="{978A7F87-51D1-45A3-9EFE-B9E35AB21FA3}"/>
              </a:ext>
            </a:extLst>
          </p:cNvPr>
          <p:cNvPicPr>
            <a:picLocks noChangeAspect="1"/>
          </p:cNvPicPr>
          <p:nvPr/>
        </p:nvPicPr>
        <p:blipFill>
          <a:blip r:embed="rId3"/>
          <a:stretch>
            <a:fillRect/>
          </a:stretch>
        </p:blipFill>
        <p:spPr>
          <a:xfrm>
            <a:off x="2712069" y="1684838"/>
            <a:ext cx="2137655" cy="2975169"/>
          </a:xfrm>
          <a:prstGeom prst="rect">
            <a:avLst/>
          </a:prstGeom>
          <a:effectLst>
            <a:outerShdw blurRad="50800" dist="88900" dir="5400000" algn="t" rotWithShape="0">
              <a:prstClr val="black">
                <a:alpha val="35000"/>
              </a:prstClr>
            </a:outerShdw>
          </a:effectLst>
        </p:spPr>
      </p:pic>
      <p:sp>
        <p:nvSpPr>
          <p:cNvPr id="8" name="textruta 7">
            <a:extLst>
              <a:ext uri="{FF2B5EF4-FFF2-40B4-BE49-F238E27FC236}">
                <a16:creationId xmlns:a16="http://schemas.microsoft.com/office/drawing/2014/main" id="{47A61402-BE06-4711-A306-3438A50484A5}"/>
              </a:ext>
            </a:extLst>
          </p:cNvPr>
          <p:cNvSpPr txBox="1"/>
          <p:nvPr/>
        </p:nvSpPr>
        <p:spPr>
          <a:xfrm>
            <a:off x="9637375" y="5192119"/>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Vision &amp; mål</a:t>
            </a:r>
          </a:p>
        </p:txBody>
      </p:sp>
      <p:pic>
        <p:nvPicPr>
          <p:cNvPr id="10" name="Bildobjekt 9">
            <a:extLst>
              <a:ext uri="{FF2B5EF4-FFF2-40B4-BE49-F238E27FC236}">
                <a16:creationId xmlns:a16="http://schemas.microsoft.com/office/drawing/2014/main" id="{B95CCAAF-6B66-4239-A80E-2CF1FA5029C0}"/>
              </a:ext>
            </a:extLst>
          </p:cNvPr>
          <p:cNvPicPr>
            <a:picLocks noChangeAspect="1"/>
          </p:cNvPicPr>
          <p:nvPr/>
        </p:nvPicPr>
        <p:blipFill>
          <a:blip r:embed="rId4"/>
          <a:stretch>
            <a:fillRect/>
          </a:stretch>
        </p:blipFill>
        <p:spPr>
          <a:xfrm>
            <a:off x="9345836" y="1684838"/>
            <a:ext cx="2431859" cy="966591"/>
          </a:xfrm>
          <a:prstGeom prst="rect">
            <a:avLst/>
          </a:prstGeom>
          <a:ln>
            <a:solidFill>
              <a:schemeClr val="tx1"/>
            </a:solidFill>
          </a:ln>
          <a:effectLst>
            <a:outerShdw blurRad="50800" dist="88900" dir="5400000" algn="t" rotWithShape="0">
              <a:prstClr val="black">
                <a:alpha val="35000"/>
              </a:prstClr>
            </a:outerShdw>
          </a:effectLst>
        </p:spPr>
      </p:pic>
      <p:sp>
        <p:nvSpPr>
          <p:cNvPr id="11" name="textruta 10">
            <a:extLst>
              <a:ext uri="{FF2B5EF4-FFF2-40B4-BE49-F238E27FC236}">
                <a16:creationId xmlns:a16="http://schemas.microsoft.com/office/drawing/2014/main" id="{A9BF4285-577B-4320-AAB4-9A15A34B33B3}"/>
              </a:ext>
            </a:extLst>
          </p:cNvPr>
          <p:cNvSpPr txBox="1"/>
          <p:nvPr/>
        </p:nvSpPr>
        <p:spPr>
          <a:xfrm>
            <a:off x="3154402" y="5260504"/>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Vad</a:t>
            </a:r>
          </a:p>
        </p:txBody>
      </p:sp>
      <p:sp>
        <p:nvSpPr>
          <p:cNvPr id="13" name="Rektangel 12">
            <a:extLst>
              <a:ext uri="{FF2B5EF4-FFF2-40B4-BE49-F238E27FC236}">
                <a16:creationId xmlns:a16="http://schemas.microsoft.com/office/drawing/2014/main" id="{D266081E-6ED8-4A6C-B4C2-2F99B145F68B}"/>
              </a:ext>
            </a:extLst>
          </p:cNvPr>
          <p:cNvSpPr/>
          <p:nvPr/>
        </p:nvSpPr>
        <p:spPr>
          <a:xfrm>
            <a:off x="9986474" y="3643318"/>
            <a:ext cx="441146" cy="646331"/>
          </a:xfrm>
          <a:prstGeom prst="rect">
            <a:avLst/>
          </a:prstGeom>
          <a:effectLst>
            <a:outerShdw blurRad="50800" dist="88900" dir="5400000" algn="t" rotWithShape="0">
              <a:prstClr val="black">
                <a:alpha val="35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w="0"/>
                <a:solidFill>
                  <a:srgbClr val="005777"/>
                </a:solidFill>
                <a:effectLst>
                  <a:outerShdw blurRad="38100" dist="25400" dir="5400000" algn="ctr" rotWithShape="0">
                    <a:srgbClr val="6E747A">
                      <a:alpha val="43000"/>
                    </a:srgbClr>
                  </a:outerShdw>
                </a:effectLst>
                <a:uLnTx/>
                <a:uFillTx/>
                <a:latin typeface="Arial" panose="020B0604020202020204"/>
                <a:ea typeface="+mn-ea"/>
                <a:cs typeface="+mn-cs"/>
              </a:rPr>
              <a:t>?</a:t>
            </a:r>
          </a:p>
        </p:txBody>
      </p:sp>
      <p:pic>
        <p:nvPicPr>
          <p:cNvPr id="14" name="Bildobjekt 13">
            <a:extLst>
              <a:ext uri="{FF2B5EF4-FFF2-40B4-BE49-F238E27FC236}">
                <a16:creationId xmlns:a16="http://schemas.microsoft.com/office/drawing/2014/main" id="{6841F036-2E43-4689-902F-FF30CDE91D70}"/>
              </a:ext>
            </a:extLst>
          </p:cNvPr>
          <p:cNvPicPr>
            <a:picLocks noChangeAspect="1"/>
          </p:cNvPicPr>
          <p:nvPr/>
        </p:nvPicPr>
        <p:blipFill>
          <a:blip r:embed="rId5"/>
          <a:stretch>
            <a:fillRect/>
          </a:stretch>
        </p:blipFill>
        <p:spPr>
          <a:xfrm>
            <a:off x="440880" y="1684838"/>
            <a:ext cx="1924050" cy="2971800"/>
          </a:xfrm>
          <a:prstGeom prst="rect">
            <a:avLst/>
          </a:prstGeom>
          <a:effectLst>
            <a:outerShdw blurRad="50800" dist="88900" dir="5400000" algn="t" rotWithShape="0">
              <a:prstClr val="black">
                <a:alpha val="35000"/>
              </a:prstClr>
            </a:outerShdw>
          </a:effectLst>
        </p:spPr>
      </p:pic>
      <p:sp>
        <p:nvSpPr>
          <p:cNvPr id="15" name="textruta 14">
            <a:extLst>
              <a:ext uri="{FF2B5EF4-FFF2-40B4-BE49-F238E27FC236}">
                <a16:creationId xmlns:a16="http://schemas.microsoft.com/office/drawing/2014/main" id="{24F09080-6DDA-4E36-B1AF-D32E7721E9CE}"/>
              </a:ext>
            </a:extLst>
          </p:cNvPr>
          <p:cNvSpPr txBox="1"/>
          <p:nvPr/>
        </p:nvSpPr>
        <p:spPr>
          <a:xfrm>
            <a:off x="516150" y="4471972"/>
            <a:ext cx="21376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+ 67 medlemmar ytterligare</a:t>
            </a:r>
          </a:p>
        </p:txBody>
      </p:sp>
      <p:sp>
        <p:nvSpPr>
          <p:cNvPr id="16" name="textruta 15">
            <a:extLst>
              <a:ext uri="{FF2B5EF4-FFF2-40B4-BE49-F238E27FC236}">
                <a16:creationId xmlns:a16="http://schemas.microsoft.com/office/drawing/2014/main" id="{4EDFEE79-AB33-4FAF-A058-932531C522FA}"/>
              </a:ext>
            </a:extLst>
          </p:cNvPr>
          <p:cNvSpPr txBox="1"/>
          <p:nvPr/>
        </p:nvSpPr>
        <p:spPr>
          <a:xfrm>
            <a:off x="660587" y="5241495"/>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Vilka</a:t>
            </a:r>
          </a:p>
        </p:txBody>
      </p:sp>
      <p:sp>
        <p:nvSpPr>
          <p:cNvPr id="17" name="textruta 16">
            <a:extLst>
              <a:ext uri="{FF2B5EF4-FFF2-40B4-BE49-F238E27FC236}">
                <a16:creationId xmlns:a16="http://schemas.microsoft.com/office/drawing/2014/main" id="{58040E08-F518-4693-A871-A9FB916444EE}"/>
              </a:ext>
            </a:extLst>
          </p:cNvPr>
          <p:cNvSpPr txBox="1"/>
          <p:nvPr/>
        </p:nvSpPr>
        <p:spPr>
          <a:xfrm>
            <a:off x="6221165" y="5251776"/>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Hur</a:t>
            </a:r>
          </a:p>
        </p:txBody>
      </p:sp>
      <p:pic>
        <p:nvPicPr>
          <p:cNvPr id="18" name="Bildobjekt 17">
            <a:extLst>
              <a:ext uri="{FF2B5EF4-FFF2-40B4-BE49-F238E27FC236}">
                <a16:creationId xmlns:a16="http://schemas.microsoft.com/office/drawing/2014/main" id="{A91EF154-3324-4452-BF45-2D34A76DAE10}"/>
              </a:ext>
            </a:extLst>
          </p:cNvPr>
          <p:cNvPicPr>
            <a:picLocks noChangeAspect="1"/>
          </p:cNvPicPr>
          <p:nvPr/>
        </p:nvPicPr>
        <p:blipFill>
          <a:blip r:embed="rId6"/>
          <a:stretch>
            <a:fillRect/>
          </a:stretch>
        </p:blipFill>
        <p:spPr>
          <a:xfrm>
            <a:off x="5387525" y="1684838"/>
            <a:ext cx="1758030" cy="1513269"/>
          </a:xfrm>
          <a:prstGeom prst="rect">
            <a:avLst/>
          </a:prstGeom>
          <a:effectLst>
            <a:outerShdw blurRad="50800" dist="88900" dir="5400000" algn="t" rotWithShape="0">
              <a:prstClr val="black">
                <a:alpha val="35000"/>
              </a:prstClr>
            </a:outerShdw>
          </a:effectLst>
        </p:spPr>
      </p:pic>
      <p:sp>
        <p:nvSpPr>
          <p:cNvPr id="19" name="textruta 18">
            <a:extLst>
              <a:ext uri="{FF2B5EF4-FFF2-40B4-BE49-F238E27FC236}">
                <a16:creationId xmlns:a16="http://schemas.microsoft.com/office/drawing/2014/main" id="{F57397D8-938F-401B-8918-366BE2CE2A8F}"/>
              </a:ext>
            </a:extLst>
          </p:cNvPr>
          <p:cNvSpPr txBox="1"/>
          <p:nvPr/>
        </p:nvSpPr>
        <p:spPr>
          <a:xfrm>
            <a:off x="6383048" y="4565920"/>
            <a:ext cx="18487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Årlig verksamhetsplan</a:t>
            </a:r>
          </a:p>
        </p:txBody>
      </p:sp>
      <p:pic>
        <p:nvPicPr>
          <p:cNvPr id="20" name="Bildobjekt 19">
            <a:extLst>
              <a:ext uri="{FF2B5EF4-FFF2-40B4-BE49-F238E27FC236}">
                <a16:creationId xmlns:a16="http://schemas.microsoft.com/office/drawing/2014/main" id="{6F6746B8-8829-41EC-9211-7FB19855E1D7}"/>
              </a:ext>
            </a:extLst>
          </p:cNvPr>
          <p:cNvPicPr>
            <a:picLocks noChangeAspect="1"/>
          </p:cNvPicPr>
          <p:nvPr/>
        </p:nvPicPr>
        <p:blipFill>
          <a:blip r:embed="rId7"/>
          <a:stretch>
            <a:fillRect/>
          </a:stretch>
        </p:blipFill>
        <p:spPr>
          <a:xfrm>
            <a:off x="5527434" y="3886365"/>
            <a:ext cx="855614" cy="1202775"/>
          </a:xfrm>
          <a:prstGeom prst="rect">
            <a:avLst/>
          </a:prstGeom>
          <a:effectLst>
            <a:outerShdw blurRad="50800" dist="88900" dir="5400000" algn="t" rotWithShape="0">
              <a:prstClr val="black">
                <a:alpha val="35000"/>
              </a:prstClr>
            </a:outerShdw>
          </a:effectLst>
        </p:spPr>
      </p:pic>
      <p:sp>
        <p:nvSpPr>
          <p:cNvPr id="21" name="textruta 20">
            <a:extLst>
              <a:ext uri="{FF2B5EF4-FFF2-40B4-BE49-F238E27FC236}">
                <a16:creationId xmlns:a16="http://schemas.microsoft.com/office/drawing/2014/main" id="{162CE7AB-D5BC-40D9-B765-618887111885}"/>
              </a:ext>
            </a:extLst>
          </p:cNvPr>
          <p:cNvSpPr txBox="1"/>
          <p:nvPr/>
        </p:nvSpPr>
        <p:spPr>
          <a:xfrm>
            <a:off x="9860844" y="2651429"/>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Vision</a:t>
            </a:r>
          </a:p>
        </p:txBody>
      </p:sp>
      <p:sp>
        <p:nvSpPr>
          <p:cNvPr id="22" name="textruta 21">
            <a:extLst>
              <a:ext uri="{FF2B5EF4-FFF2-40B4-BE49-F238E27FC236}">
                <a16:creationId xmlns:a16="http://schemas.microsoft.com/office/drawing/2014/main" id="{606EBBF0-DC57-41E8-86D6-A425D40E3114}"/>
              </a:ext>
            </a:extLst>
          </p:cNvPr>
          <p:cNvSpPr txBox="1"/>
          <p:nvPr/>
        </p:nvSpPr>
        <p:spPr>
          <a:xfrm>
            <a:off x="9620152" y="4287306"/>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Mål &amp; delmål</a:t>
            </a:r>
          </a:p>
        </p:txBody>
      </p:sp>
      <p:sp>
        <p:nvSpPr>
          <p:cNvPr id="24" name="textruta 23">
            <a:extLst>
              <a:ext uri="{FF2B5EF4-FFF2-40B4-BE49-F238E27FC236}">
                <a16:creationId xmlns:a16="http://schemas.microsoft.com/office/drawing/2014/main" id="{08672556-62AD-4C65-93EF-15CD0B891873}"/>
              </a:ext>
            </a:extLst>
          </p:cNvPr>
          <p:cNvSpPr txBox="1"/>
          <p:nvPr/>
        </p:nvSpPr>
        <p:spPr>
          <a:xfrm>
            <a:off x="6355042" y="3250295"/>
            <a:ext cx="2540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Principer och prioriteringar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(i närtid och över längre tid)</a:t>
            </a:r>
          </a:p>
        </p:txBody>
      </p:sp>
      <p:sp>
        <p:nvSpPr>
          <p:cNvPr id="3" name="Pil: höger 2">
            <a:extLst>
              <a:ext uri="{FF2B5EF4-FFF2-40B4-BE49-F238E27FC236}">
                <a16:creationId xmlns:a16="http://schemas.microsoft.com/office/drawing/2014/main" id="{3D447431-F9B3-49ED-B7E1-23C5E3E355F8}"/>
              </a:ext>
            </a:extLst>
          </p:cNvPr>
          <p:cNvSpPr/>
          <p:nvPr/>
        </p:nvSpPr>
        <p:spPr>
          <a:xfrm>
            <a:off x="4849724" y="2181340"/>
            <a:ext cx="537801" cy="369332"/>
          </a:xfrm>
          <a:prstGeom prst="rightArrow">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Pil: nedåt 3">
            <a:extLst>
              <a:ext uri="{FF2B5EF4-FFF2-40B4-BE49-F238E27FC236}">
                <a16:creationId xmlns:a16="http://schemas.microsoft.com/office/drawing/2014/main" id="{8EF56648-ED9C-4627-AB27-9CCE92DC1C46}"/>
              </a:ext>
            </a:extLst>
          </p:cNvPr>
          <p:cNvSpPr/>
          <p:nvPr/>
        </p:nvSpPr>
        <p:spPr>
          <a:xfrm>
            <a:off x="5739788" y="3412013"/>
            <a:ext cx="356212" cy="418669"/>
          </a:xfrm>
          <a:prstGeom prst="downArrow">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45049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186B370D-57C0-4AB4-A804-703B08DF2B75}"/>
              </a:ext>
            </a:extLst>
          </p:cNvPr>
          <p:cNvSpPr/>
          <p:nvPr/>
        </p:nvSpPr>
        <p:spPr>
          <a:xfrm>
            <a:off x="148856" y="164865"/>
            <a:ext cx="11905611" cy="557801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ubrik 4">
            <a:extLst>
              <a:ext uri="{FF2B5EF4-FFF2-40B4-BE49-F238E27FC236}">
                <a16:creationId xmlns:a16="http://schemas.microsoft.com/office/drawing/2014/main" id="{019CB2C9-ED5B-44CA-88D0-4B94C585FB70}"/>
              </a:ext>
            </a:extLst>
          </p:cNvPr>
          <p:cNvSpPr>
            <a:spLocks noGrp="1"/>
          </p:cNvSpPr>
          <p:nvPr>
            <p:ph type="title"/>
          </p:nvPr>
        </p:nvSpPr>
        <p:spPr>
          <a:xfrm>
            <a:off x="445906" y="164864"/>
            <a:ext cx="10515600" cy="547200"/>
          </a:xfrm>
        </p:spPr>
        <p:txBody>
          <a:bodyPr/>
          <a:lstStyle/>
          <a:p>
            <a:r>
              <a:rPr lang="sv-SE" dirty="0"/>
              <a:t>Håll Nollans färdplan mot noll olyckor i byggbranschen</a:t>
            </a:r>
          </a:p>
        </p:txBody>
      </p:sp>
      <p:pic>
        <p:nvPicPr>
          <p:cNvPr id="7" name="Bildobjekt 6">
            <a:extLst>
              <a:ext uri="{FF2B5EF4-FFF2-40B4-BE49-F238E27FC236}">
                <a16:creationId xmlns:a16="http://schemas.microsoft.com/office/drawing/2014/main" id="{978A7F87-51D1-45A3-9EFE-B9E35AB21FA3}"/>
              </a:ext>
            </a:extLst>
          </p:cNvPr>
          <p:cNvPicPr>
            <a:picLocks noChangeAspect="1"/>
          </p:cNvPicPr>
          <p:nvPr/>
        </p:nvPicPr>
        <p:blipFill>
          <a:blip r:embed="rId3"/>
          <a:stretch>
            <a:fillRect/>
          </a:stretch>
        </p:blipFill>
        <p:spPr>
          <a:xfrm>
            <a:off x="2712069" y="1684838"/>
            <a:ext cx="2137655" cy="2975169"/>
          </a:xfrm>
          <a:prstGeom prst="rect">
            <a:avLst/>
          </a:prstGeom>
          <a:effectLst>
            <a:outerShdw blurRad="50800" dist="88900" dir="5400000" algn="t" rotWithShape="0">
              <a:prstClr val="black">
                <a:alpha val="35000"/>
              </a:prstClr>
            </a:outerShdw>
          </a:effectLst>
        </p:spPr>
      </p:pic>
      <p:sp>
        <p:nvSpPr>
          <p:cNvPr id="8" name="textruta 7">
            <a:extLst>
              <a:ext uri="{FF2B5EF4-FFF2-40B4-BE49-F238E27FC236}">
                <a16:creationId xmlns:a16="http://schemas.microsoft.com/office/drawing/2014/main" id="{47A61402-BE06-4711-A306-3438A50484A5}"/>
              </a:ext>
            </a:extLst>
          </p:cNvPr>
          <p:cNvSpPr txBox="1"/>
          <p:nvPr/>
        </p:nvSpPr>
        <p:spPr>
          <a:xfrm>
            <a:off x="9637375" y="5192119"/>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Vision &amp; mål</a:t>
            </a:r>
          </a:p>
        </p:txBody>
      </p:sp>
      <p:pic>
        <p:nvPicPr>
          <p:cNvPr id="10" name="Bildobjekt 9">
            <a:extLst>
              <a:ext uri="{FF2B5EF4-FFF2-40B4-BE49-F238E27FC236}">
                <a16:creationId xmlns:a16="http://schemas.microsoft.com/office/drawing/2014/main" id="{B95CCAAF-6B66-4239-A80E-2CF1FA5029C0}"/>
              </a:ext>
            </a:extLst>
          </p:cNvPr>
          <p:cNvPicPr>
            <a:picLocks noChangeAspect="1"/>
          </p:cNvPicPr>
          <p:nvPr/>
        </p:nvPicPr>
        <p:blipFill>
          <a:blip r:embed="rId4"/>
          <a:stretch>
            <a:fillRect/>
          </a:stretch>
        </p:blipFill>
        <p:spPr>
          <a:xfrm>
            <a:off x="9345836" y="1684838"/>
            <a:ext cx="2431859" cy="966591"/>
          </a:xfrm>
          <a:prstGeom prst="rect">
            <a:avLst/>
          </a:prstGeom>
          <a:ln>
            <a:solidFill>
              <a:schemeClr val="tx1"/>
            </a:solidFill>
          </a:ln>
          <a:effectLst>
            <a:outerShdw blurRad="50800" dist="88900" dir="5400000" algn="t" rotWithShape="0">
              <a:prstClr val="black">
                <a:alpha val="35000"/>
              </a:prstClr>
            </a:outerShdw>
          </a:effectLst>
        </p:spPr>
      </p:pic>
      <p:sp>
        <p:nvSpPr>
          <p:cNvPr id="11" name="textruta 10">
            <a:extLst>
              <a:ext uri="{FF2B5EF4-FFF2-40B4-BE49-F238E27FC236}">
                <a16:creationId xmlns:a16="http://schemas.microsoft.com/office/drawing/2014/main" id="{A9BF4285-577B-4320-AAB4-9A15A34B33B3}"/>
              </a:ext>
            </a:extLst>
          </p:cNvPr>
          <p:cNvSpPr txBox="1"/>
          <p:nvPr/>
        </p:nvSpPr>
        <p:spPr>
          <a:xfrm>
            <a:off x="3154402" y="5260504"/>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Vad</a:t>
            </a:r>
          </a:p>
        </p:txBody>
      </p:sp>
      <p:sp>
        <p:nvSpPr>
          <p:cNvPr id="13" name="Rektangel 12">
            <a:extLst>
              <a:ext uri="{FF2B5EF4-FFF2-40B4-BE49-F238E27FC236}">
                <a16:creationId xmlns:a16="http://schemas.microsoft.com/office/drawing/2014/main" id="{D266081E-6ED8-4A6C-B4C2-2F99B145F68B}"/>
              </a:ext>
            </a:extLst>
          </p:cNvPr>
          <p:cNvSpPr/>
          <p:nvPr/>
        </p:nvSpPr>
        <p:spPr>
          <a:xfrm>
            <a:off x="9986474" y="3643318"/>
            <a:ext cx="441146" cy="646331"/>
          </a:xfrm>
          <a:prstGeom prst="rect">
            <a:avLst/>
          </a:prstGeom>
          <a:effectLst>
            <a:outerShdw blurRad="50800" dist="88900" dir="5400000" algn="t" rotWithShape="0">
              <a:prstClr val="black">
                <a:alpha val="35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w="0"/>
                <a:solidFill>
                  <a:srgbClr val="005777"/>
                </a:solidFill>
                <a:effectLst>
                  <a:outerShdw blurRad="38100" dist="25400" dir="5400000" algn="ctr" rotWithShape="0">
                    <a:srgbClr val="6E747A">
                      <a:alpha val="43000"/>
                    </a:srgbClr>
                  </a:outerShdw>
                </a:effectLst>
                <a:uLnTx/>
                <a:uFillTx/>
                <a:latin typeface="Arial" panose="020B0604020202020204"/>
                <a:ea typeface="+mn-ea"/>
                <a:cs typeface="+mn-cs"/>
              </a:rPr>
              <a:t>?</a:t>
            </a:r>
          </a:p>
        </p:txBody>
      </p:sp>
      <p:pic>
        <p:nvPicPr>
          <p:cNvPr id="14" name="Bildobjekt 13">
            <a:extLst>
              <a:ext uri="{FF2B5EF4-FFF2-40B4-BE49-F238E27FC236}">
                <a16:creationId xmlns:a16="http://schemas.microsoft.com/office/drawing/2014/main" id="{6841F036-2E43-4689-902F-FF30CDE91D70}"/>
              </a:ext>
            </a:extLst>
          </p:cNvPr>
          <p:cNvPicPr>
            <a:picLocks noChangeAspect="1"/>
          </p:cNvPicPr>
          <p:nvPr/>
        </p:nvPicPr>
        <p:blipFill>
          <a:blip r:embed="rId5"/>
          <a:stretch>
            <a:fillRect/>
          </a:stretch>
        </p:blipFill>
        <p:spPr>
          <a:xfrm>
            <a:off x="440880" y="1684838"/>
            <a:ext cx="1924050" cy="2971800"/>
          </a:xfrm>
          <a:prstGeom prst="rect">
            <a:avLst/>
          </a:prstGeom>
          <a:effectLst>
            <a:outerShdw blurRad="50800" dist="88900" dir="5400000" algn="t" rotWithShape="0">
              <a:prstClr val="black">
                <a:alpha val="35000"/>
              </a:prstClr>
            </a:outerShdw>
          </a:effectLst>
        </p:spPr>
      </p:pic>
      <p:sp>
        <p:nvSpPr>
          <p:cNvPr id="15" name="textruta 14">
            <a:extLst>
              <a:ext uri="{FF2B5EF4-FFF2-40B4-BE49-F238E27FC236}">
                <a16:creationId xmlns:a16="http://schemas.microsoft.com/office/drawing/2014/main" id="{24F09080-6DDA-4E36-B1AF-D32E7721E9CE}"/>
              </a:ext>
            </a:extLst>
          </p:cNvPr>
          <p:cNvSpPr txBox="1"/>
          <p:nvPr/>
        </p:nvSpPr>
        <p:spPr>
          <a:xfrm>
            <a:off x="516150" y="4471972"/>
            <a:ext cx="21376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+ 67 medlemmar ytterligare</a:t>
            </a:r>
          </a:p>
        </p:txBody>
      </p:sp>
      <p:sp>
        <p:nvSpPr>
          <p:cNvPr id="16" name="textruta 15">
            <a:extLst>
              <a:ext uri="{FF2B5EF4-FFF2-40B4-BE49-F238E27FC236}">
                <a16:creationId xmlns:a16="http://schemas.microsoft.com/office/drawing/2014/main" id="{4EDFEE79-AB33-4FAF-A058-932531C522FA}"/>
              </a:ext>
            </a:extLst>
          </p:cNvPr>
          <p:cNvSpPr txBox="1"/>
          <p:nvPr/>
        </p:nvSpPr>
        <p:spPr>
          <a:xfrm>
            <a:off x="660587" y="5241495"/>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Vilka</a:t>
            </a:r>
          </a:p>
        </p:txBody>
      </p:sp>
      <p:sp>
        <p:nvSpPr>
          <p:cNvPr id="17" name="textruta 16">
            <a:extLst>
              <a:ext uri="{FF2B5EF4-FFF2-40B4-BE49-F238E27FC236}">
                <a16:creationId xmlns:a16="http://schemas.microsoft.com/office/drawing/2014/main" id="{58040E08-F518-4693-A871-A9FB916444EE}"/>
              </a:ext>
            </a:extLst>
          </p:cNvPr>
          <p:cNvSpPr txBox="1"/>
          <p:nvPr/>
        </p:nvSpPr>
        <p:spPr>
          <a:xfrm>
            <a:off x="6221165" y="5251776"/>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Hur</a:t>
            </a:r>
          </a:p>
        </p:txBody>
      </p:sp>
      <p:pic>
        <p:nvPicPr>
          <p:cNvPr id="18" name="Bildobjekt 17">
            <a:extLst>
              <a:ext uri="{FF2B5EF4-FFF2-40B4-BE49-F238E27FC236}">
                <a16:creationId xmlns:a16="http://schemas.microsoft.com/office/drawing/2014/main" id="{A91EF154-3324-4452-BF45-2D34A76DAE10}"/>
              </a:ext>
            </a:extLst>
          </p:cNvPr>
          <p:cNvPicPr>
            <a:picLocks noChangeAspect="1"/>
          </p:cNvPicPr>
          <p:nvPr/>
        </p:nvPicPr>
        <p:blipFill>
          <a:blip r:embed="rId6"/>
          <a:stretch>
            <a:fillRect/>
          </a:stretch>
        </p:blipFill>
        <p:spPr>
          <a:xfrm>
            <a:off x="5387525" y="1684838"/>
            <a:ext cx="1758030" cy="1513269"/>
          </a:xfrm>
          <a:prstGeom prst="rect">
            <a:avLst/>
          </a:prstGeom>
          <a:effectLst>
            <a:outerShdw blurRad="50800" dist="88900" dir="5400000" algn="t" rotWithShape="0">
              <a:prstClr val="black">
                <a:alpha val="35000"/>
              </a:prstClr>
            </a:outerShdw>
          </a:effectLst>
        </p:spPr>
      </p:pic>
      <p:sp>
        <p:nvSpPr>
          <p:cNvPr id="19" name="textruta 18">
            <a:extLst>
              <a:ext uri="{FF2B5EF4-FFF2-40B4-BE49-F238E27FC236}">
                <a16:creationId xmlns:a16="http://schemas.microsoft.com/office/drawing/2014/main" id="{F57397D8-938F-401B-8918-366BE2CE2A8F}"/>
              </a:ext>
            </a:extLst>
          </p:cNvPr>
          <p:cNvSpPr txBox="1"/>
          <p:nvPr/>
        </p:nvSpPr>
        <p:spPr>
          <a:xfrm>
            <a:off x="6383048" y="4565920"/>
            <a:ext cx="18487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Årlig verksamhetsplan</a:t>
            </a:r>
          </a:p>
        </p:txBody>
      </p:sp>
      <p:pic>
        <p:nvPicPr>
          <p:cNvPr id="20" name="Bildobjekt 19">
            <a:extLst>
              <a:ext uri="{FF2B5EF4-FFF2-40B4-BE49-F238E27FC236}">
                <a16:creationId xmlns:a16="http://schemas.microsoft.com/office/drawing/2014/main" id="{6F6746B8-8829-41EC-9211-7FB19855E1D7}"/>
              </a:ext>
            </a:extLst>
          </p:cNvPr>
          <p:cNvPicPr>
            <a:picLocks noChangeAspect="1"/>
          </p:cNvPicPr>
          <p:nvPr/>
        </p:nvPicPr>
        <p:blipFill>
          <a:blip r:embed="rId7"/>
          <a:stretch>
            <a:fillRect/>
          </a:stretch>
        </p:blipFill>
        <p:spPr>
          <a:xfrm>
            <a:off x="5527434" y="3886365"/>
            <a:ext cx="855614" cy="1202775"/>
          </a:xfrm>
          <a:prstGeom prst="rect">
            <a:avLst/>
          </a:prstGeom>
          <a:effectLst>
            <a:outerShdw blurRad="50800" dist="88900" dir="5400000" algn="t" rotWithShape="0">
              <a:prstClr val="black">
                <a:alpha val="35000"/>
              </a:prstClr>
            </a:outerShdw>
          </a:effectLst>
        </p:spPr>
      </p:pic>
      <p:sp>
        <p:nvSpPr>
          <p:cNvPr id="21" name="textruta 20">
            <a:extLst>
              <a:ext uri="{FF2B5EF4-FFF2-40B4-BE49-F238E27FC236}">
                <a16:creationId xmlns:a16="http://schemas.microsoft.com/office/drawing/2014/main" id="{162CE7AB-D5BC-40D9-B765-618887111885}"/>
              </a:ext>
            </a:extLst>
          </p:cNvPr>
          <p:cNvSpPr txBox="1"/>
          <p:nvPr/>
        </p:nvSpPr>
        <p:spPr>
          <a:xfrm>
            <a:off x="9860844" y="2651429"/>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Vision</a:t>
            </a:r>
          </a:p>
        </p:txBody>
      </p:sp>
      <p:sp>
        <p:nvSpPr>
          <p:cNvPr id="22" name="textruta 21">
            <a:extLst>
              <a:ext uri="{FF2B5EF4-FFF2-40B4-BE49-F238E27FC236}">
                <a16:creationId xmlns:a16="http://schemas.microsoft.com/office/drawing/2014/main" id="{606EBBF0-DC57-41E8-86D6-A425D40E3114}"/>
              </a:ext>
            </a:extLst>
          </p:cNvPr>
          <p:cNvSpPr txBox="1"/>
          <p:nvPr/>
        </p:nvSpPr>
        <p:spPr>
          <a:xfrm>
            <a:off x="9979652" y="4232717"/>
            <a:ext cx="1848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Mål</a:t>
            </a:r>
          </a:p>
        </p:txBody>
      </p:sp>
      <p:sp>
        <p:nvSpPr>
          <p:cNvPr id="24" name="textruta 23">
            <a:extLst>
              <a:ext uri="{FF2B5EF4-FFF2-40B4-BE49-F238E27FC236}">
                <a16:creationId xmlns:a16="http://schemas.microsoft.com/office/drawing/2014/main" id="{08672556-62AD-4C65-93EF-15CD0B891873}"/>
              </a:ext>
            </a:extLst>
          </p:cNvPr>
          <p:cNvSpPr txBox="1"/>
          <p:nvPr/>
        </p:nvSpPr>
        <p:spPr>
          <a:xfrm>
            <a:off x="6355042" y="3250295"/>
            <a:ext cx="2540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Principer och prioriteringar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(i närtid och över längre tid)</a:t>
            </a:r>
          </a:p>
        </p:txBody>
      </p:sp>
      <p:sp>
        <p:nvSpPr>
          <p:cNvPr id="3" name="Pil: höger 2">
            <a:extLst>
              <a:ext uri="{FF2B5EF4-FFF2-40B4-BE49-F238E27FC236}">
                <a16:creationId xmlns:a16="http://schemas.microsoft.com/office/drawing/2014/main" id="{3D447431-F9B3-49ED-B7E1-23C5E3E355F8}"/>
              </a:ext>
            </a:extLst>
          </p:cNvPr>
          <p:cNvSpPr/>
          <p:nvPr/>
        </p:nvSpPr>
        <p:spPr>
          <a:xfrm>
            <a:off x="4849724" y="2181340"/>
            <a:ext cx="537801" cy="369332"/>
          </a:xfrm>
          <a:prstGeom prst="rightArrow">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Pil: nedåt 3">
            <a:extLst>
              <a:ext uri="{FF2B5EF4-FFF2-40B4-BE49-F238E27FC236}">
                <a16:creationId xmlns:a16="http://schemas.microsoft.com/office/drawing/2014/main" id="{8EF56648-ED9C-4627-AB27-9CCE92DC1C46}"/>
              </a:ext>
            </a:extLst>
          </p:cNvPr>
          <p:cNvSpPr/>
          <p:nvPr/>
        </p:nvSpPr>
        <p:spPr>
          <a:xfrm>
            <a:off x="5739788" y="3412013"/>
            <a:ext cx="356212" cy="418669"/>
          </a:xfrm>
          <a:prstGeom prst="downArrow">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Ellips 1">
            <a:extLst>
              <a:ext uri="{FF2B5EF4-FFF2-40B4-BE49-F238E27FC236}">
                <a16:creationId xmlns:a16="http://schemas.microsoft.com/office/drawing/2014/main" id="{44183515-A601-426E-887C-C96F568C8C3C}"/>
              </a:ext>
            </a:extLst>
          </p:cNvPr>
          <p:cNvSpPr/>
          <p:nvPr/>
        </p:nvSpPr>
        <p:spPr>
          <a:xfrm rot="1738921">
            <a:off x="4801535" y="1962253"/>
            <a:ext cx="6540564" cy="27191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ktangel: rundade hörn 5">
            <a:extLst>
              <a:ext uri="{FF2B5EF4-FFF2-40B4-BE49-F238E27FC236}">
                <a16:creationId xmlns:a16="http://schemas.microsoft.com/office/drawing/2014/main" id="{6085AC63-7C95-44D6-8B64-F37AF08C4B1C}"/>
              </a:ext>
            </a:extLst>
          </p:cNvPr>
          <p:cNvSpPr/>
          <p:nvPr/>
        </p:nvSpPr>
        <p:spPr>
          <a:xfrm>
            <a:off x="2807386" y="1616150"/>
            <a:ext cx="1924050" cy="3301944"/>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0588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93709" y="5803143"/>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38</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6" name="Rubrik 3">
            <a:extLst>
              <a:ext uri="{FF2B5EF4-FFF2-40B4-BE49-F238E27FC236}">
                <a16:creationId xmlns:a16="http://schemas.microsoft.com/office/drawing/2014/main" id="{CB0D6214-FF62-451F-B5FF-C0E39F07C0A7}"/>
              </a:ext>
            </a:extLst>
          </p:cNvPr>
          <p:cNvSpPr txBox="1">
            <a:spLocks/>
          </p:cNvSpPr>
          <p:nvPr/>
        </p:nvSpPr>
        <p:spPr>
          <a:xfrm>
            <a:off x="269634" y="176015"/>
            <a:ext cx="10515600" cy="547200"/>
          </a:xfrm>
          <a:prstGeom prst="rect">
            <a:avLst/>
          </a:prstGeom>
        </p:spPr>
        <p:txBody>
          <a:bodyPr vert="horz" lIns="0" tIns="45720" rIns="91440" bIns="45720" rtlCol="0" anchor="b">
            <a:normAutofit fontScale="92500" lnSpcReduction="10000"/>
          </a:bodyPr>
          <a:lstStyle>
            <a:lvl1pPr algn="ctr" defTabSz="914400" rtl="0" eaLnBrk="1" latinLnBrk="0" hangingPunct="1">
              <a:lnSpc>
                <a:spcPct val="90000"/>
              </a:lnSpc>
              <a:spcBef>
                <a:spcPct val="0"/>
              </a:spcBef>
              <a:buNone/>
              <a:defRPr sz="6000" b="1" kern="1200">
                <a:solidFill>
                  <a:srgbClr val="01B0F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sz="4000" dirty="0">
                <a:latin typeface="Dosis" pitchFamily="2" charset="0"/>
              </a:rPr>
              <a:t>Färdplanearbetet</a:t>
            </a:r>
          </a:p>
        </p:txBody>
      </p:sp>
      <p:sp>
        <p:nvSpPr>
          <p:cNvPr id="3" name="textruta 2">
            <a:extLst>
              <a:ext uri="{FF2B5EF4-FFF2-40B4-BE49-F238E27FC236}">
                <a16:creationId xmlns:a16="http://schemas.microsoft.com/office/drawing/2014/main" id="{A7B23756-1DFC-46ED-A67D-D177AA4ECB5A}"/>
              </a:ext>
            </a:extLst>
          </p:cNvPr>
          <p:cNvSpPr txBox="1"/>
          <p:nvPr/>
        </p:nvSpPr>
        <p:spPr>
          <a:xfrm>
            <a:off x="507344" y="1327355"/>
            <a:ext cx="11113156" cy="4893647"/>
          </a:xfrm>
          <a:prstGeom prst="rect">
            <a:avLst/>
          </a:prstGeom>
          <a:noFill/>
        </p:spPr>
        <p:txBody>
          <a:bodyPr wrap="square" rtlCol="0">
            <a:spAutoFit/>
          </a:bodyPr>
          <a:lstStyle/>
          <a:p>
            <a:pPr marL="285750" indent="-285750">
              <a:buFont typeface="Arial" panose="020B0604020202020204" pitchFamily="34" charset="0"/>
              <a:buChar char="•"/>
            </a:pPr>
            <a:r>
              <a:rPr lang="sv-SE" sz="2400" b="1" dirty="0">
                <a:solidFill>
                  <a:schemeClr val="bg2">
                    <a:lumMod val="10000"/>
                  </a:schemeClr>
                </a:solidFill>
                <a:latin typeface="Dosis" pitchFamily="2" charset="0"/>
              </a:rPr>
              <a:t>Vad har vi gjort så här långt?</a:t>
            </a:r>
          </a:p>
          <a:p>
            <a:pPr marL="742950" lvl="1" indent="-285750">
              <a:buFont typeface="Courier New" panose="02070309020205020404" pitchFamily="49" charset="0"/>
              <a:buChar char="o"/>
            </a:pPr>
            <a:r>
              <a:rPr lang="sv-SE" sz="2400" b="1" dirty="0">
                <a:solidFill>
                  <a:schemeClr val="bg2">
                    <a:lumMod val="10000"/>
                  </a:schemeClr>
                </a:solidFill>
                <a:latin typeface="Dosis" pitchFamily="2" charset="0"/>
              </a:rPr>
              <a:t>Workshop: </a:t>
            </a:r>
            <a:r>
              <a:rPr lang="sv-SE" sz="2400" dirty="0">
                <a:solidFill>
                  <a:schemeClr val="bg2">
                    <a:lumMod val="10000"/>
                  </a:schemeClr>
                </a:solidFill>
                <a:latin typeface="Dosis" pitchFamily="2" charset="0"/>
              </a:rPr>
              <a:t>1 juni - en WS via teams</a:t>
            </a:r>
          </a:p>
          <a:p>
            <a:pPr marL="742950" lvl="1" indent="-285750">
              <a:buFont typeface="Courier New" panose="02070309020205020404" pitchFamily="49" charset="0"/>
              <a:buChar char="o"/>
            </a:pPr>
            <a:r>
              <a:rPr lang="sv-SE" sz="2400" b="1" dirty="0">
                <a:solidFill>
                  <a:schemeClr val="bg2">
                    <a:lumMod val="10000"/>
                  </a:schemeClr>
                </a:solidFill>
                <a:latin typeface="Dosis" pitchFamily="2" charset="0"/>
              </a:rPr>
              <a:t>Intervjuer </a:t>
            </a:r>
            <a:r>
              <a:rPr lang="sv-SE" sz="2400" dirty="0">
                <a:solidFill>
                  <a:schemeClr val="bg2">
                    <a:lumMod val="10000"/>
                  </a:schemeClr>
                </a:solidFill>
                <a:latin typeface="Dosis" pitchFamily="2" charset="0"/>
              </a:rPr>
              <a:t>( intressentanalys)</a:t>
            </a:r>
          </a:p>
          <a:p>
            <a:pPr marL="742950" lvl="1" indent="-285750">
              <a:buFont typeface="Courier New" panose="02070309020205020404" pitchFamily="49" charset="0"/>
              <a:buChar char="o"/>
            </a:pPr>
            <a:r>
              <a:rPr lang="sv-SE" sz="2400" b="1" dirty="0">
                <a:solidFill>
                  <a:schemeClr val="bg2">
                    <a:lumMod val="10000"/>
                  </a:schemeClr>
                </a:solidFill>
                <a:latin typeface="Dosis" pitchFamily="2" charset="0"/>
              </a:rPr>
              <a:t>Enkät </a:t>
            </a:r>
            <a:r>
              <a:rPr lang="sv-SE" sz="2400" dirty="0">
                <a:solidFill>
                  <a:schemeClr val="bg2">
                    <a:lumMod val="10000"/>
                  </a:schemeClr>
                </a:solidFill>
                <a:latin typeface="Dosis" pitchFamily="2" charset="0"/>
              </a:rPr>
              <a:t>till de som deltog på WS 1 juni</a:t>
            </a:r>
          </a:p>
          <a:p>
            <a:pPr marL="742950" lvl="1" indent="-285750">
              <a:buFont typeface="Courier New" panose="02070309020205020404" pitchFamily="49" charset="0"/>
              <a:buChar char="o"/>
            </a:pPr>
            <a:endParaRPr lang="sv-SE" sz="2400" dirty="0">
              <a:solidFill>
                <a:schemeClr val="bg2">
                  <a:lumMod val="10000"/>
                </a:schemeClr>
              </a:solidFill>
              <a:latin typeface="Dosis" pitchFamily="2" charset="0"/>
            </a:endParaRPr>
          </a:p>
          <a:p>
            <a:pPr marL="285750" indent="-285750">
              <a:buFont typeface="Arial" panose="020B0604020202020204" pitchFamily="34" charset="0"/>
              <a:buChar char="•"/>
            </a:pPr>
            <a:r>
              <a:rPr lang="sv-SE" sz="2400" b="1" dirty="0">
                <a:solidFill>
                  <a:schemeClr val="bg2">
                    <a:lumMod val="10000"/>
                  </a:schemeClr>
                </a:solidFill>
                <a:latin typeface="Dosis" pitchFamily="2" charset="0"/>
              </a:rPr>
              <a:t>Nästa steg</a:t>
            </a:r>
          </a:p>
          <a:p>
            <a:pPr marL="742950" lvl="1" indent="-285750">
              <a:buFont typeface="Courier New" panose="02070309020205020404" pitchFamily="49" charset="0"/>
              <a:buChar char="o"/>
            </a:pPr>
            <a:r>
              <a:rPr lang="sv-SE" sz="2400" dirty="0">
                <a:solidFill>
                  <a:schemeClr val="bg2">
                    <a:lumMod val="10000"/>
                  </a:schemeClr>
                </a:solidFill>
                <a:latin typeface="Dosis" pitchFamily="2" charset="0"/>
              </a:rPr>
              <a:t>31/8 Avstämning av resultat från WS,  enkätsvar och intervjuer</a:t>
            </a:r>
          </a:p>
          <a:p>
            <a:pPr marL="742950" lvl="1" indent="-285750">
              <a:buFont typeface="Courier New" panose="02070309020205020404" pitchFamily="49" charset="0"/>
              <a:buChar char="o"/>
            </a:pPr>
            <a:r>
              <a:rPr lang="sv-SE" sz="2400" dirty="0">
                <a:solidFill>
                  <a:schemeClr val="bg2">
                    <a:lumMod val="10000"/>
                  </a:schemeClr>
                </a:solidFill>
                <a:latin typeface="Dosis" pitchFamily="2" charset="0"/>
              </a:rPr>
              <a:t>Sammanställning</a:t>
            </a:r>
          </a:p>
          <a:p>
            <a:pPr marL="742950" lvl="1" indent="-285750">
              <a:buFont typeface="Courier New" panose="02070309020205020404" pitchFamily="49" charset="0"/>
              <a:buChar char="o"/>
            </a:pPr>
            <a:r>
              <a:rPr lang="sv-SE" sz="2400" dirty="0">
                <a:solidFill>
                  <a:schemeClr val="bg2">
                    <a:lumMod val="10000"/>
                  </a:schemeClr>
                </a:solidFill>
                <a:latin typeface="Dosis" pitchFamily="2" charset="0"/>
              </a:rPr>
              <a:t>Workshop 5 oktober (utskick innan)</a:t>
            </a:r>
          </a:p>
          <a:p>
            <a:pPr marL="742950" lvl="1" indent="-285750">
              <a:buFont typeface="Courier New" panose="02070309020205020404" pitchFamily="49" charset="0"/>
              <a:buChar char="o"/>
            </a:pPr>
            <a:r>
              <a:rPr lang="sv-SE" sz="2400" dirty="0">
                <a:solidFill>
                  <a:schemeClr val="bg2">
                    <a:lumMod val="10000"/>
                  </a:schemeClr>
                </a:solidFill>
                <a:latin typeface="Dosis" pitchFamily="2" charset="0"/>
              </a:rPr>
              <a:t>Sammanställa</a:t>
            </a:r>
          </a:p>
          <a:p>
            <a:pPr marL="742950" lvl="1" indent="-285750">
              <a:buFont typeface="Courier New" panose="02070309020205020404" pitchFamily="49" charset="0"/>
              <a:buChar char="o"/>
            </a:pPr>
            <a:r>
              <a:rPr lang="sv-SE" sz="2400" dirty="0">
                <a:solidFill>
                  <a:schemeClr val="bg2">
                    <a:lumMod val="10000"/>
                  </a:schemeClr>
                </a:solidFill>
                <a:latin typeface="Dosis" pitchFamily="2" charset="0"/>
              </a:rPr>
              <a:t>Remiss av olika delar i omgångar</a:t>
            </a:r>
          </a:p>
          <a:p>
            <a:pPr marL="742950" lvl="1" indent="-285750">
              <a:buFont typeface="Courier New" panose="02070309020205020404" pitchFamily="49" charset="0"/>
              <a:buChar char="o"/>
            </a:pPr>
            <a:r>
              <a:rPr lang="sv-SE" sz="2400" dirty="0">
                <a:solidFill>
                  <a:schemeClr val="bg2">
                    <a:lumMod val="10000"/>
                  </a:schemeClr>
                </a:solidFill>
                <a:latin typeface="Dosis" pitchFamily="2" charset="0"/>
              </a:rPr>
              <a:t>Mål- vara klar feb 2021</a:t>
            </a:r>
          </a:p>
          <a:p>
            <a:pPr marL="285750" indent="-285750">
              <a:buFont typeface="Courier New" panose="02070309020205020404" pitchFamily="49" charset="0"/>
              <a:buChar char="o"/>
            </a:pPr>
            <a:endParaRPr lang="sv-SE" sz="2400" b="1" dirty="0">
              <a:solidFill>
                <a:schemeClr val="bg2">
                  <a:lumMod val="10000"/>
                </a:schemeClr>
              </a:solidFill>
              <a:latin typeface="Dosis" pitchFamily="2" charset="0"/>
            </a:endParaRPr>
          </a:p>
        </p:txBody>
      </p:sp>
    </p:spTree>
    <p:extLst>
      <p:ext uri="{BB962C8B-B14F-4D97-AF65-F5344CB8AC3E}">
        <p14:creationId xmlns:p14="http://schemas.microsoft.com/office/powerpoint/2010/main" val="1365253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93709" y="5803143"/>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39</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6" name="Rubrik 3">
            <a:extLst>
              <a:ext uri="{FF2B5EF4-FFF2-40B4-BE49-F238E27FC236}">
                <a16:creationId xmlns:a16="http://schemas.microsoft.com/office/drawing/2014/main" id="{CB0D6214-FF62-451F-B5FF-C0E39F07C0A7}"/>
              </a:ext>
            </a:extLst>
          </p:cNvPr>
          <p:cNvSpPr txBox="1">
            <a:spLocks/>
          </p:cNvSpPr>
          <p:nvPr/>
        </p:nvSpPr>
        <p:spPr>
          <a:xfrm>
            <a:off x="269634" y="176015"/>
            <a:ext cx="10515600" cy="547200"/>
          </a:xfrm>
          <a:prstGeom prst="rect">
            <a:avLst/>
          </a:prstGeom>
        </p:spPr>
        <p:txBody>
          <a:bodyPr vert="horz" lIns="0" tIns="45720" rIns="91440" bIns="45720" rtlCol="0" anchor="b">
            <a:normAutofit fontScale="92500" lnSpcReduction="10000"/>
          </a:bodyPr>
          <a:lstStyle>
            <a:lvl1pPr algn="ctr" defTabSz="914400" rtl="0" eaLnBrk="1" latinLnBrk="0" hangingPunct="1">
              <a:lnSpc>
                <a:spcPct val="90000"/>
              </a:lnSpc>
              <a:spcBef>
                <a:spcPct val="0"/>
              </a:spcBef>
              <a:buNone/>
              <a:defRPr sz="6000" b="1" kern="1200">
                <a:solidFill>
                  <a:srgbClr val="01B0F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sz="4000" dirty="0">
                <a:latin typeface="Dosis" pitchFamily="2" charset="0"/>
              </a:rPr>
              <a:t>Årsstämma</a:t>
            </a:r>
          </a:p>
        </p:txBody>
      </p:sp>
      <p:pic>
        <p:nvPicPr>
          <p:cNvPr id="2" name="Bildobjekt 1">
            <a:extLst>
              <a:ext uri="{FF2B5EF4-FFF2-40B4-BE49-F238E27FC236}">
                <a16:creationId xmlns:a16="http://schemas.microsoft.com/office/drawing/2014/main" id="{EBA9A439-89CF-48CB-BEDA-C701F5B8CB1B}"/>
              </a:ext>
            </a:extLst>
          </p:cNvPr>
          <p:cNvPicPr>
            <a:picLocks noChangeAspect="1"/>
          </p:cNvPicPr>
          <p:nvPr/>
        </p:nvPicPr>
        <p:blipFill>
          <a:blip r:embed="rId4"/>
          <a:stretch>
            <a:fillRect/>
          </a:stretch>
        </p:blipFill>
        <p:spPr>
          <a:xfrm>
            <a:off x="133004" y="902368"/>
            <a:ext cx="5962996" cy="2638174"/>
          </a:xfrm>
          <a:prstGeom prst="rect">
            <a:avLst/>
          </a:prstGeom>
        </p:spPr>
      </p:pic>
      <p:pic>
        <p:nvPicPr>
          <p:cNvPr id="3" name="Bildobjekt 2">
            <a:extLst>
              <a:ext uri="{FF2B5EF4-FFF2-40B4-BE49-F238E27FC236}">
                <a16:creationId xmlns:a16="http://schemas.microsoft.com/office/drawing/2014/main" id="{251881C1-4FE4-4988-902D-526991266A16}"/>
              </a:ext>
            </a:extLst>
          </p:cNvPr>
          <p:cNvPicPr>
            <a:picLocks noChangeAspect="1"/>
          </p:cNvPicPr>
          <p:nvPr/>
        </p:nvPicPr>
        <p:blipFill>
          <a:blip r:embed="rId5"/>
          <a:stretch>
            <a:fillRect/>
          </a:stretch>
        </p:blipFill>
        <p:spPr>
          <a:xfrm>
            <a:off x="121996" y="3540542"/>
            <a:ext cx="10810875" cy="1476375"/>
          </a:xfrm>
          <a:prstGeom prst="rect">
            <a:avLst/>
          </a:prstGeom>
        </p:spPr>
      </p:pic>
      <p:sp>
        <p:nvSpPr>
          <p:cNvPr id="4" name="Pratbubbla: oval 3">
            <a:extLst>
              <a:ext uri="{FF2B5EF4-FFF2-40B4-BE49-F238E27FC236}">
                <a16:creationId xmlns:a16="http://schemas.microsoft.com/office/drawing/2014/main" id="{0F3B68AA-482D-4516-A12F-C450A6F7957B}"/>
              </a:ext>
            </a:extLst>
          </p:cNvPr>
          <p:cNvSpPr/>
          <p:nvPr/>
        </p:nvSpPr>
        <p:spPr>
          <a:xfrm>
            <a:off x="5654842" y="5450305"/>
            <a:ext cx="6359734" cy="974558"/>
          </a:xfrm>
          <a:prstGeom prst="wedgeEllipseCallou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Mingel för de som vill efteråt</a:t>
            </a:r>
          </a:p>
          <a:p>
            <a:pPr algn="ctr"/>
            <a:r>
              <a:rPr lang="sv-SE" dirty="0"/>
              <a:t> (max 50 personer och med </a:t>
            </a:r>
            <a:r>
              <a:rPr lang="sv-SE" dirty="0" err="1"/>
              <a:t>erf</a:t>
            </a:r>
            <a:r>
              <a:rPr lang="sv-SE" dirty="0"/>
              <a:t>. distans)</a:t>
            </a:r>
          </a:p>
        </p:txBody>
      </p:sp>
    </p:spTree>
    <p:extLst>
      <p:ext uri="{BB962C8B-B14F-4D97-AF65-F5344CB8AC3E}">
        <p14:creationId xmlns:p14="http://schemas.microsoft.com/office/powerpoint/2010/main" val="1367477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4</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9" y="256266"/>
            <a:ext cx="1024146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500" b="1" dirty="0">
                <a:solidFill>
                  <a:srgbClr val="01B0F0"/>
                </a:solidFill>
                <a:latin typeface="Dosis" pitchFamily="2" charset="0"/>
                <a:cs typeface="Arial" charset="0"/>
              </a:rPr>
              <a:t>Informationsmöte</a:t>
            </a:r>
            <a:r>
              <a:rPr kumimoji="0" lang="sv-SE" sz="2500" b="1" i="0" u="none" strike="noStrike" kern="1200" cap="none" spc="0" normalizeH="0" baseline="0" noProof="0" dirty="0">
                <a:ln>
                  <a:noFill/>
                </a:ln>
                <a:solidFill>
                  <a:srgbClr val="01B0F0"/>
                </a:solidFill>
                <a:effectLst/>
                <a:uLnTx/>
                <a:uFillTx/>
                <a:latin typeface="Arial" charset="0"/>
                <a:ea typeface="Arial" charset="0"/>
                <a:cs typeface="Arial" charset="0"/>
              </a:rPr>
              <a:t> – </a:t>
            </a:r>
            <a:r>
              <a:rPr lang="sv-SE" sz="2500" b="1" dirty="0">
                <a:solidFill>
                  <a:srgbClr val="01B0F0"/>
                </a:solidFill>
                <a:latin typeface="Dosis" pitchFamily="2" charset="0"/>
                <a:cs typeface="Arial" charset="0"/>
              </a:rPr>
              <a:t>innehåll</a:t>
            </a:r>
            <a:r>
              <a:rPr kumimoji="0" lang="sv-SE" sz="2500" b="1" i="0" u="none" strike="noStrike" kern="1200" cap="none" spc="0" normalizeH="0" baseline="0" noProof="0" dirty="0">
                <a:ln>
                  <a:noFill/>
                </a:ln>
                <a:solidFill>
                  <a:srgbClr val="01B0F0"/>
                </a:solidFill>
                <a:effectLst/>
                <a:uLnTx/>
                <a:uFillTx/>
                <a:latin typeface="Arial" charset="0"/>
                <a:ea typeface="Arial" charset="0"/>
                <a:cs typeface="Arial" charset="0"/>
              </a:rPr>
              <a:t> </a:t>
            </a:r>
          </a:p>
        </p:txBody>
      </p:sp>
      <p:sp>
        <p:nvSpPr>
          <p:cNvPr id="11" name="textruta 2"/>
          <p:cNvSpPr txBox="1"/>
          <p:nvPr/>
        </p:nvSpPr>
        <p:spPr>
          <a:xfrm>
            <a:off x="177424" y="6056720"/>
            <a:ext cx="3220867" cy="335989"/>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Hallnollan.se</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5" name="textruta 2"/>
          <p:cNvSpPr txBox="1"/>
          <p:nvPr/>
        </p:nvSpPr>
        <p:spPr>
          <a:xfrm>
            <a:off x="2245886" y="6056720"/>
            <a:ext cx="3220867" cy="579646"/>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Samverkan för noll</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olyckor i byggbranschen</a:t>
            </a:r>
          </a:p>
        </p:txBody>
      </p:sp>
      <p:sp>
        <p:nvSpPr>
          <p:cNvPr id="16" name="Rektangel 15">
            <a:extLst>
              <a:ext uri="{FF2B5EF4-FFF2-40B4-BE49-F238E27FC236}">
                <a16:creationId xmlns:a16="http://schemas.microsoft.com/office/drawing/2014/main" id="{F569FA65-1E38-4793-B8B5-A78D53B15BEB}"/>
              </a:ext>
            </a:extLst>
          </p:cNvPr>
          <p:cNvSpPr/>
          <p:nvPr/>
        </p:nvSpPr>
        <p:spPr>
          <a:xfrm>
            <a:off x="435666" y="1205694"/>
            <a:ext cx="10373011" cy="4607369"/>
          </a:xfrm>
          <a:prstGeom prst="rect">
            <a:avLst/>
          </a:prstGeom>
          <a:ln w="38100">
            <a:noFill/>
          </a:ln>
        </p:spPr>
        <p:style>
          <a:lnRef idx="2">
            <a:schemeClr val="accent2"/>
          </a:lnRef>
          <a:fillRef idx="1">
            <a:schemeClr val="lt1"/>
          </a:fillRef>
          <a:effectRef idx="0">
            <a:schemeClr val="accent2"/>
          </a:effectRef>
          <a:fontRef idx="minor">
            <a:schemeClr val="dk1"/>
          </a:fontRef>
        </p:style>
        <p:txBody>
          <a:bodyPr rtlCol="0" anchor="t"/>
          <a:lstStyle/>
          <a:p>
            <a:pPr marR="0" lvl="0" algn="l" defTabSz="914400" rtl="0" eaLnBrk="1" fontAlgn="auto" latinLnBrk="0" hangingPunct="1">
              <a:lnSpc>
                <a:spcPct val="100000"/>
              </a:lnSpc>
              <a:spcBef>
                <a:spcPts val="0"/>
              </a:spcBef>
              <a:spcAft>
                <a:spcPts val="0"/>
              </a:spcAft>
              <a:buClrTx/>
              <a:buSzTx/>
              <a:tabLst/>
              <a:defRPr/>
            </a:pPr>
            <a:endPar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Vad har hänt sedan sist?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Vad pågår och vad  händer framåt?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Tid för frågor och funderingar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Avslutning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sv-SE"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sv-SE" sz="2400" i="1" dirty="0">
                <a:solidFill>
                  <a:prstClr val="black"/>
                </a:solidFill>
                <a:latin typeface="Arial" panose="020B0604020202020204" pitchFamily="34" charset="0"/>
                <a:cs typeface="Arial" panose="020B0604020202020204" pitchFamily="34" charset="0"/>
              </a:rPr>
              <a:t> Nya medlemmar- stanna gärna kvar efter mötet om ni vill ha mer info</a:t>
            </a:r>
            <a:endParaRPr kumimoji="0" lang="sv-SE"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3858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93709" y="5803143"/>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40</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6" name="Rubrik 3">
            <a:extLst>
              <a:ext uri="{FF2B5EF4-FFF2-40B4-BE49-F238E27FC236}">
                <a16:creationId xmlns:a16="http://schemas.microsoft.com/office/drawing/2014/main" id="{CB0D6214-FF62-451F-B5FF-C0E39F07C0A7}"/>
              </a:ext>
            </a:extLst>
          </p:cNvPr>
          <p:cNvSpPr txBox="1">
            <a:spLocks/>
          </p:cNvSpPr>
          <p:nvPr/>
        </p:nvSpPr>
        <p:spPr>
          <a:xfrm>
            <a:off x="269634" y="176015"/>
            <a:ext cx="10515600" cy="547200"/>
          </a:xfrm>
          <a:prstGeom prst="rect">
            <a:avLst/>
          </a:prstGeom>
        </p:spPr>
        <p:txBody>
          <a:bodyPr vert="horz" lIns="0" tIns="45720" rIns="91440" bIns="45720" rtlCol="0" anchor="b">
            <a:normAutofit fontScale="92500" lnSpcReduction="10000"/>
          </a:bodyPr>
          <a:lstStyle>
            <a:lvl1pPr algn="ctr" defTabSz="914400" rtl="0" eaLnBrk="1" latinLnBrk="0" hangingPunct="1">
              <a:lnSpc>
                <a:spcPct val="90000"/>
              </a:lnSpc>
              <a:spcBef>
                <a:spcPct val="0"/>
              </a:spcBef>
              <a:buNone/>
              <a:defRPr sz="6000" b="1" kern="1200">
                <a:solidFill>
                  <a:srgbClr val="01B0F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01B0F0"/>
                </a:solidFill>
                <a:effectLst/>
                <a:uLnTx/>
                <a:uFillTx/>
                <a:latin typeface="Dosis" pitchFamily="2" charset="0"/>
                <a:ea typeface="+mj-ea"/>
                <a:cs typeface="+mj-cs"/>
              </a:rPr>
              <a:t>Externa rapporter </a:t>
            </a:r>
          </a:p>
        </p:txBody>
      </p:sp>
      <p:sp>
        <p:nvSpPr>
          <p:cNvPr id="2" name="textruta 1">
            <a:extLst>
              <a:ext uri="{FF2B5EF4-FFF2-40B4-BE49-F238E27FC236}">
                <a16:creationId xmlns:a16="http://schemas.microsoft.com/office/drawing/2014/main" id="{3474D4E3-B6DB-4AEA-817F-4F88D5F63A1A}"/>
              </a:ext>
            </a:extLst>
          </p:cNvPr>
          <p:cNvSpPr txBox="1"/>
          <p:nvPr/>
        </p:nvSpPr>
        <p:spPr>
          <a:xfrm>
            <a:off x="1975116" y="1170992"/>
            <a:ext cx="65627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Arbetsmiljöverkets rapport </a:t>
            </a:r>
            <a:r>
              <a:rPr kumimoji="0" lang="sv-SE" sz="1800" b="0" i="0" u="none" strike="noStrike" kern="1200" cap="none" spc="0" normalizeH="0" baseline="0" noProof="0">
                <a:ln>
                  <a:noFill/>
                </a:ln>
                <a:solidFill>
                  <a:srgbClr val="E7E6E6">
                    <a:lumMod val="10000"/>
                  </a:srgbClr>
                </a:solidFill>
                <a:effectLst/>
                <a:uLnTx/>
                <a:uFillTx/>
                <a:latin typeface="Arial" panose="020B0604020202020204"/>
                <a:ea typeface="+mn-ea"/>
                <a:cs typeface="+mn-cs"/>
              </a:rPr>
              <a:t>om 2019 </a:t>
            </a: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års arbetsskador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1AFEF"/>
                </a:solidFill>
                <a:effectLst/>
                <a:uLnTx/>
                <a:uFillTx/>
                <a:latin typeface="Arial" panose="020B0604020202020204"/>
                <a:ea typeface="+mn-ea"/>
                <a:cs typeface="+mn-cs"/>
                <a:hlinkClick r:id="rId4"/>
              </a:rPr>
              <a:t>https://www.av.se/globalassets/filer/statistik/arbetsskador-2019/arbetsmiljostatistik-rapport-2020-01_arbetsskador-2019.pdf</a:t>
            </a:r>
            <a:endPar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p:txBody>
      </p:sp>
      <p:pic>
        <p:nvPicPr>
          <p:cNvPr id="3" name="Bildobjekt 2">
            <a:extLst>
              <a:ext uri="{FF2B5EF4-FFF2-40B4-BE49-F238E27FC236}">
                <a16:creationId xmlns:a16="http://schemas.microsoft.com/office/drawing/2014/main" id="{4101AA42-662A-44AF-8372-D356266473A4}"/>
              </a:ext>
            </a:extLst>
          </p:cNvPr>
          <p:cNvPicPr>
            <a:picLocks noChangeAspect="1"/>
          </p:cNvPicPr>
          <p:nvPr/>
        </p:nvPicPr>
        <p:blipFill>
          <a:blip r:embed="rId5"/>
          <a:stretch>
            <a:fillRect/>
          </a:stretch>
        </p:blipFill>
        <p:spPr>
          <a:xfrm>
            <a:off x="269634" y="1108048"/>
            <a:ext cx="1352743" cy="1935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objekt 3">
            <a:extLst>
              <a:ext uri="{FF2B5EF4-FFF2-40B4-BE49-F238E27FC236}">
                <a16:creationId xmlns:a16="http://schemas.microsoft.com/office/drawing/2014/main" id="{50E7347E-6B26-42B2-A43F-9DC256EAE0BF}"/>
              </a:ext>
            </a:extLst>
          </p:cNvPr>
          <p:cNvPicPr>
            <a:picLocks noChangeAspect="1"/>
          </p:cNvPicPr>
          <p:nvPr/>
        </p:nvPicPr>
        <p:blipFill>
          <a:blip r:embed="rId6"/>
          <a:stretch>
            <a:fillRect/>
          </a:stretch>
        </p:blipFill>
        <p:spPr>
          <a:xfrm>
            <a:off x="9577716" y="4295030"/>
            <a:ext cx="1652852" cy="2358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ruta 4">
            <a:extLst>
              <a:ext uri="{FF2B5EF4-FFF2-40B4-BE49-F238E27FC236}">
                <a16:creationId xmlns:a16="http://schemas.microsoft.com/office/drawing/2014/main" id="{BB4C8168-87A5-40BA-9E3A-902B31B047AD}"/>
              </a:ext>
            </a:extLst>
          </p:cNvPr>
          <p:cNvSpPr txBox="1"/>
          <p:nvPr/>
        </p:nvSpPr>
        <p:spPr>
          <a:xfrm>
            <a:off x="3014991" y="4654823"/>
            <a:ext cx="65627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E7E6E6">
                    <a:lumMod val="10000"/>
                  </a:srgbClr>
                </a:solidFill>
                <a:effectLst/>
                <a:uLnTx/>
                <a:uFillTx/>
                <a:latin typeface="Arial" panose="020B0604020202020204"/>
                <a:ea typeface="+mn-ea"/>
                <a:cs typeface="+mn-cs"/>
              </a:rPr>
              <a:t>IVL.s</a:t>
            </a: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rapport stål- och massa-/pappersindustri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1AFEF"/>
                </a:solidFill>
                <a:effectLst/>
                <a:uLnTx/>
                <a:uFillTx/>
                <a:latin typeface="Arial" panose="020B0604020202020204"/>
                <a:ea typeface="+mn-ea"/>
                <a:cs typeface="+mn-cs"/>
                <a:hlinkClick r:id="rId7"/>
              </a:rPr>
              <a:t>https://www.ivl.se/toppmeny/publikationer/publikation.html?id=5885</a:t>
            </a: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 </a:t>
            </a:r>
          </a:p>
        </p:txBody>
      </p:sp>
      <p:pic>
        <p:nvPicPr>
          <p:cNvPr id="6" name="Bildobjekt 5">
            <a:extLst>
              <a:ext uri="{FF2B5EF4-FFF2-40B4-BE49-F238E27FC236}">
                <a16:creationId xmlns:a16="http://schemas.microsoft.com/office/drawing/2014/main" id="{B71F2E11-BAD1-45CC-BDE7-B5008473F60C}"/>
              </a:ext>
            </a:extLst>
          </p:cNvPr>
          <p:cNvPicPr>
            <a:picLocks noChangeAspect="1"/>
          </p:cNvPicPr>
          <p:nvPr/>
        </p:nvPicPr>
        <p:blipFill>
          <a:blip r:embed="rId8"/>
          <a:stretch>
            <a:fillRect/>
          </a:stretch>
        </p:blipFill>
        <p:spPr>
          <a:xfrm>
            <a:off x="1141264" y="3251031"/>
            <a:ext cx="1481723" cy="2087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ruta 7">
            <a:extLst>
              <a:ext uri="{FF2B5EF4-FFF2-40B4-BE49-F238E27FC236}">
                <a16:creationId xmlns:a16="http://schemas.microsoft.com/office/drawing/2014/main" id="{72EAF23B-C534-44EB-8CFA-3BB5EF9C9B6D}"/>
              </a:ext>
            </a:extLst>
          </p:cNvPr>
          <p:cNvSpPr txBox="1"/>
          <p:nvPr/>
        </p:nvSpPr>
        <p:spPr>
          <a:xfrm>
            <a:off x="2909569" y="3071379"/>
            <a:ext cx="78756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Arbetsmiljöverkets rapport ”Analys av dödsolyckor 2018 och halva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1AFEF"/>
                </a:solidFill>
                <a:effectLst/>
                <a:uLnTx/>
                <a:uFillTx/>
                <a:latin typeface="Arial" panose="020B0604020202020204"/>
                <a:ea typeface="+mn-ea"/>
                <a:cs typeface="+mn-cs"/>
                <a:hlinkClick r:id="rId9"/>
              </a:rPr>
              <a:t>https://www.av.se/globalassets/filer/publikationer/rapporter/analys-av-dodsolyckor-2018-och-forsta-halvan-av-2019-2019-037768.pdf</a:t>
            </a:r>
            <a:endParaRPr kumimoji="0" lang="sv-SE" sz="18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1663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41</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272960" y="200360"/>
            <a:ext cx="1165698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500" b="1" i="0" u="none" strike="noStrike" kern="1200" cap="none" spc="0" normalizeH="0" baseline="0" noProof="0" dirty="0">
                <a:ln>
                  <a:noFill/>
                </a:ln>
                <a:solidFill>
                  <a:srgbClr val="01B0F0"/>
                </a:solidFill>
                <a:effectLst/>
                <a:uLnTx/>
                <a:uFillTx/>
                <a:latin typeface="Dosis" pitchFamily="2" charset="0"/>
                <a:ea typeface="Arial" charset="0"/>
                <a:cs typeface="Arial" charset="0"/>
              </a:rPr>
              <a:t>Håll Nollan deltar i 3 forskningsprojekt- nedan är utvärdering av Bas P &amp; U</a:t>
            </a:r>
          </a:p>
        </p:txBody>
      </p:sp>
      <p:sp>
        <p:nvSpPr>
          <p:cNvPr id="11" name="textruta 2"/>
          <p:cNvSpPr txBox="1"/>
          <p:nvPr/>
        </p:nvSpPr>
        <p:spPr>
          <a:xfrm>
            <a:off x="177424" y="6056720"/>
            <a:ext cx="3220867" cy="335989"/>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Hallnollan.se</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5" name="textruta 2"/>
          <p:cNvSpPr txBox="1"/>
          <p:nvPr/>
        </p:nvSpPr>
        <p:spPr>
          <a:xfrm>
            <a:off x="2245886" y="6056720"/>
            <a:ext cx="3220867" cy="579646"/>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Samverkan för noll</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olyckor i byggbranschen</a:t>
            </a:r>
          </a:p>
        </p:txBody>
      </p:sp>
      <p:pic>
        <p:nvPicPr>
          <p:cNvPr id="6" name="Bildobjekt 5">
            <a:extLst>
              <a:ext uri="{FF2B5EF4-FFF2-40B4-BE49-F238E27FC236}">
                <a16:creationId xmlns:a16="http://schemas.microsoft.com/office/drawing/2014/main" id="{A0E22BBD-5E7F-448B-B47D-CF51D65E9750}"/>
              </a:ext>
            </a:extLst>
          </p:cNvPr>
          <p:cNvPicPr>
            <a:picLocks noChangeAspect="1"/>
          </p:cNvPicPr>
          <p:nvPr/>
        </p:nvPicPr>
        <p:blipFill>
          <a:blip r:embed="rId4"/>
          <a:stretch>
            <a:fillRect/>
          </a:stretch>
        </p:blipFill>
        <p:spPr>
          <a:xfrm>
            <a:off x="104775" y="723214"/>
            <a:ext cx="11068050" cy="6207030"/>
          </a:xfrm>
          <a:prstGeom prst="rect">
            <a:avLst/>
          </a:prstGeom>
        </p:spPr>
      </p:pic>
      <p:sp>
        <p:nvSpPr>
          <p:cNvPr id="2" name="Pratbubbla: oval 1">
            <a:extLst>
              <a:ext uri="{FF2B5EF4-FFF2-40B4-BE49-F238E27FC236}">
                <a16:creationId xmlns:a16="http://schemas.microsoft.com/office/drawing/2014/main" id="{93353CC5-DBF4-4164-8530-A566CB274542}"/>
              </a:ext>
            </a:extLst>
          </p:cNvPr>
          <p:cNvSpPr/>
          <p:nvPr/>
        </p:nvSpPr>
        <p:spPr>
          <a:xfrm>
            <a:off x="4377140" y="5500802"/>
            <a:ext cx="4584790" cy="1267968"/>
          </a:xfrm>
          <a:prstGeom prst="wedgeEllipseCallout">
            <a:avLst>
              <a:gd name="adj1" fmla="val -67402"/>
              <a:gd name="adj2" fmla="val 19367"/>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a:ea typeface="+mn-ea"/>
                <a:cs typeface="+mn-cs"/>
              </a:rPr>
              <a:t>Enkät besvarad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a:ea typeface="+mn-ea"/>
                <a:cs typeface="+mn-cs"/>
              </a:rPr>
              <a:t>Intervjuer pågår o planeras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388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12ADC10-F134-47D5-B2BA-A60F6E18ADCF}"/>
              </a:ext>
            </a:extLst>
          </p:cNvPr>
          <p:cNvSpPr>
            <a:spLocks noGrp="1"/>
          </p:cNvSpPr>
          <p:nvPr>
            <p:ph idx="1"/>
          </p:nvPr>
        </p:nvSpPr>
        <p:spPr>
          <a:xfrm>
            <a:off x="838200" y="1206878"/>
            <a:ext cx="5603240" cy="4351338"/>
          </a:xfrm>
        </p:spPr>
        <p:txBody>
          <a:bodyPr/>
          <a:lstStyle/>
          <a:p>
            <a:r>
              <a:rPr lang="sv-SE" dirty="0">
                <a:solidFill>
                  <a:schemeClr val="bg2">
                    <a:lumMod val="10000"/>
                  </a:schemeClr>
                </a:solidFill>
              </a:rPr>
              <a:t>Kalendern på webbplatsen uppdateras regelbundet </a:t>
            </a:r>
          </a:p>
          <a:p>
            <a:endParaRPr lang="sv-SE" dirty="0">
              <a:solidFill>
                <a:schemeClr val="bg2">
                  <a:lumMod val="10000"/>
                </a:schemeClr>
              </a:solidFill>
            </a:endParaRPr>
          </a:p>
          <a:p>
            <a:r>
              <a:rPr lang="sv-SE" dirty="0">
                <a:solidFill>
                  <a:schemeClr val="bg2">
                    <a:lumMod val="10000"/>
                  </a:schemeClr>
                </a:solidFill>
              </a:rPr>
              <a:t>Glöm inte att följa oss på Linkedin</a:t>
            </a:r>
          </a:p>
        </p:txBody>
      </p:sp>
      <p:sp>
        <p:nvSpPr>
          <p:cNvPr id="2" name="Rubrik 1">
            <a:extLst>
              <a:ext uri="{FF2B5EF4-FFF2-40B4-BE49-F238E27FC236}">
                <a16:creationId xmlns:a16="http://schemas.microsoft.com/office/drawing/2014/main" id="{5F56BCB9-569D-4BB0-AC81-60649BBB838C}"/>
              </a:ext>
            </a:extLst>
          </p:cNvPr>
          <p:cNvSpPr>
            <a:spLocks noGrp="1"/>
          </p:cNvSpPr>
          <p:nvPr>
            <p:ph type="title"/>
          </p:nvPr>
        </p:nvSpPr>
        <p:spPr/>
        <p:txBody>
          <a:bodyPr>
            <a:normAutofit/>
          </a:bodyPr>
          <a:lstStyle/>
          <a:p>
            <a:r>
              <a:rPr lang="sv-SE" dirty="0">
                <a:latin typeface="Dosis" pitchFamily="2" charset="0"/>
              </a:rPr>
              <a:t>Håll koll på vad mer som kommer</a:t>
            </a:r>
          </a:p>
        </p:txBody>
      </p:sp>
      <p:pic>
        <p:nvPicPr>
          <p:cNvPr id="6" name="Bildobjekt 5">
            <a:extLst>
              <a:ext uri="{FF2B5EF4-FFF2-40B4-BE49-F238E27FC236}">
                <a16:creationId xmlns:a16="http://schemas.microsoft.com/office/drawing/2014/main" id="{62F8E9E5-1D7B-4C3C-9281-7A64BB8DBE8D}"/>
              </a:ext>
            </a:extLst>
          </p:cNvPr>
          <p:cNvPicPr>
            <a:picLocks noChangeAspect="1"/>
          </p:cNvPicPr>
          <p:nvPr/>
        </p:nvPicPr>
        <p:blipFill>
          <a:blip r:embed="rId2"/>
          <a:stretch>
            <a:fillRect/>
          </a:stretch>
        </p:blipFill>
        <p:spPr>
          <a:xfrm>
            <a:off x="9601974" y="5023300"/>
            <a:ext cx="2224279" cy="1529192"/>
          </a:xfrm>
          <a:prstGeom prst="rect">
            <a:avLst/>
          </a:prstGeom>
          <a:ln>
            <a:noFill/>
          </a:ln>
          <a:effectLst>
            <a:outerShdw blurRad="190500" algn="tl" rotWithShape="0">
              <a:srgbClr val="000000">
                <a:alpha val="70000"/>
              </a:srgbClr>
            </a:outerShdw>
          </a:effectLst>
        </p:spPr>
      </p:pic>
      <p:grpSp>
        <p:nvGrpSpPr>
          <p:cNvPr id="9" name="Grupp 8">
            <a:extLst>
              <a:ext uri="{FF2B5EF4-FFF2-40B4-BE49-F238E27FC236}">
                <a16:creationId xmlns:a16="http://schemas.microsoft.com/office/drawing/2014/main" id="{CFAA2FE3-73DF-4A98-9AD4-2B4E2C8AA6A7}"/>
              </a:ext>
            </a:extLst>
          </p:cNvPr>
          <p:cNvGrpSpPr/>
          <p:nvPr/>
        </p:nvGrpSpPr>
        <p:grpSpPr>
          <a:xfrm rot="481752">
            <a:off x="7035181" y="1020578"/>
            <a:ext cx="3226420" cy="4835001"/>
            <a:chOff x="5958220" y="647969"/>
            <a:chExt cx="3714874" cy="5393910"/>
          </a:xfrm>
        </p:grpSpPr>
        <p:pic>
          <p:nvPicPr>
            <p:cNvPr id="5" name="Bildobjekt 4">
              <a:extLst>
                <a:ext uri="{FF2B5EF4-FFF2-40B4-BE49-F238E27FC236}">
                  <a16:creationId xmlns:a16="http://schemas.microsoft.com/office/drawing/2014/main" id="{73C42E6C-2C85-446F-9157-9CAB681A0055}"/>
                </a:ext>
              </a:extLst>
            </p:cNvPr>
            <p:cNvPicPr>
              <a:picLocks noChangeAspect="1"/>
            </p:cNvPicPr>
            <p:nvPr/>
          </p:nvPicPr>
          <p:blipFill>
            <a:blip r:embed="rId3"/>
            <a:stretch>
              <a:fillRect/>
            </a:stretch>
          </p:blipFill>
          <p:spPr>
            <a:xfrm>
              <a:off x="5958220" y="647969"/>
              <a:ext cx="3714874" cy="2614412"/>
            </a:xfrm>
            <a:prstGeom prst="rect">
              <a:avLst/>
            </a:prstGeom>
          </p:spPr>
        </p:pic>
        <p:pic>
          <p:nvPicPr>
            <p:cNvPr id="8" name="Bildobjekt 7">
              <a:extLst>
                <a:ext uri="{FF2B5EF4-FFF2-40B4-BE49-F238E27FC236}">
                  <a16:creationId xmlns:a16="http://schemas.microsoft.com/office/drawing/2014/main" id="{8C4551C6-1C0D-4EEB-8519-D067A4F8AE52}"/>
                </a:ext>
              </a:extLst>
            </p:cNvPr>
            <p:cNvPicPr>
              <a:picLocks noChangeAspect="1"/>
            </p:cNvPicPr>
            <p:nvPr/>
          </p:nvPicPr>
          <p:blipFill>
            <a:blip r:embed="rId4"/>
            <a:stretch>
              <a:fillRect/>
            </a:stretch>
          </p:blipFill>
          <p:spPr>
            <a:xfrm>
              <a:off x="5958220" y="3382547"/>
              <a:ext cx="3610434" cy="2659332"/>
            </a:xfrm>
            <a:prstGeom prst="rect">
              <a:avLst/>
            </a:prstGeom>
          </p:spPr>
        </p:pic>
      </p:grpSp>
    </p:spTree>
    <p:extLst>
      <p:ext uri="{BB962C8B-B14F-4D97-AF65-F5344CB8AC3E}">
        <p14:creationId xmlns:p14="http://schemas.microsoft.com/office/powerpoint/2010/main" val="4098181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527CF3A7-A70B-447B-AD90-C174584D102B}"/>
              </a:ext>
            </a:extLst>
          </p:cNvPr>
          <p:cNvSpPr>
            <a:spLocks noGrp="1"/>
          </p:cNvSpPr>
          <p:nvPr>
            <p:ph type="ctrTitle"/>
          </p:nvPr>
        </p:nvSpPr>
        <p:spPr/>
        <p:txBody>
          <a:bodyPr/>
          <a:lstStyle/>
          <a:p>
            <a:r>
              <a:rPr lang="sv-SE" dirty="0">
                <a:latin typeface="Dosis" pitchFamily="2" charset="0"/>
              </a:rPr>
              <a:t>Nästa informationsmöte</a:t>
            </a:r>
          </a:p>
        </p:txBody>
      </p:sp>
      <p:sp>
        <p:nvSpPr>
          <p:cNvPr id="8" name="Underrubrik 7">
            <a:extLst>
              <a:ext uri="{FF2B5EF4-FFF2-40B4-BE49-F238E27FC236}">
                <a16:creationId xmlns:a16="http://schemas.microsoft.com/office/drawing/2014/main" id="{E876CF20-AA48-4E1F-8199-9B0EEA15E03F}"/>
              </a:ext>
            </a:extLst>
          </p:cNvPr>
          <p:cNvSpPr>
            <a:spLocks noGrp="1"/>
          </p:cNvSpPr>
          <p:nvPr>
            <p:ph type="subTitle" idx="1"/>
          </p:nvPr>
        </p:nvSpPr>
        <p:spPr/>
        <p:txBody>
          <a:bodyPr>
            <a:normAutofit/>
          </a:bodyPr>
          <a:lstStyle/>
          <a:p>
            <a:r>
              <a:rPr lang="sv-SE" sz="5400" b="1" dirty="0">
                <a:latin typeface="Dosis" pitchFamily="2" charset="0"/>
              </a:rPr>
              <a:t>22/10 kl. 14.00</a:t>
            </a:r>
          </a:p>
        </p:txBody>
      </p:sp>
      <p:sp>
        <p:nvSpPr>
          <p:cNvPr id="6" name="Platshållare för bildnummer 5">
            <a:extLst>
              <a:ext uri="{FF2B5EF4-FFF2-40B4-BE49-F238E27FC236}">
                <a16:creationId xmlns:a16="http://schemas.microsoft.com/office/drawing/2014/main" id="{1CB1E00C-1740-485D-B7D3-7081D3EEA5D1}"/>
              </a:ext>
            </a:extLst>
          </p:cNvPr>
          <p:cNvSpPr>
            <a:spLocks noGrp="1"/>
          </p:cNvSpPr>
          <p:nvPr>
            <p:ph type="sldNum" sz="quarter" idx="12"/>
          </p:nvPr>
        </p:nvSpPr>
        <p:spPr/>
        <p:txBody>
          <a:bodyPr/>
          <a:lstStyle/>
          <a:p>
            <a:fld id="{4464F786-6D21-7E46-AB12-1886CCC34198}" type="slidenum">
              <a:rPr lang="en-US" smtClean="0"/>
              <a:t>43</a:t>
            </a:fld>
            <a:endParaRPr lang="en-US"/>
          </a:p>
        </p:txBody>
      </p:sp>
    </p:spTree>
    <p:extLst>
      <p:ext uri="{BB962C8B-B14F-4D97-AF65-F5344CB8AC3E}">
        <p14:creationId xmlns:p14="http://schemas.microsoft.com/office/powerpoint/2010/main" val="3766289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56BCB9-569D-4BB0-AC81-60649BBB838C}"/>
              </a:ext>
            </a:extLst>
          </p:cNvPr>
          <p:cNvSpPr>
            <a:spLocks noGrp="1"/>
          </p:cNvSpPr>
          <p:nvPr>
            <p:ph type="ctrTitle"/>
          </p:nvPr>
        </p:nvSpPr>
        <p:spPr/>
        <p:txBody>
          <a:bodyPr>
            <a:normAutofit/>
          </a:bodyPr>
          <a:lstStyle/>
          <a:p>
            <a:r>
              <a:rPr lang="sv-SE" b="1" dirty="0">
                <a:solidFill>
                  <a:srgbClr val="01B0F0"/>
                </a:solidFill>
                <a:latin typeface="Dosis" pitchFamily="2" charset="0"/>
                <a:ea typeface="Arial" charset="0"/>
                <a:cs typeface="Arial" charset="0"/>
              </a:rPr>
              <a:t>Tid för frågor och funderingar</a:t>
            </a:r>
            <a:endParaRPr lang="sv-SE" dirty="0">
              <a:latin typeface="Dosis" pitchFamily="2" charset="0"/>
            </a:endParaRPr>
          </a:p>
        </p:txBody>
      </p:sp>
      <p:sp>
        <p:nvSpPr>
          <p:cNvPr id="5" name="Underrubrik 4">
            <a:extLst>
              <a:ext uri="{FF2B5EF4-FFF2-40B4-BE49-F238E27FC236}">
                <a16:creationId xmlns:a16="http://schemas.microsoft.com/office/drawing/2014/main" id="{095F43D5-3453-4B62-B63B-73FEA3C8508C}"/>
              </a:ext>
            </a:extLst>
          </p:cNvPr>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221069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D4E74FF-0BD5-48AF-A46B-73ADD66B2D92}"/>
              </a:ext>
            </a:extLst>
          </p:cNvPr>
          <p:cNvSpPr>
            <a:spLocks noGrp="1"/>
          </p:cNvSpPr>
          <p:nvPr>
            <p:ph type="title"/>
          </p:nvPr>
        </p:nvSpPr>
        <p:spPr/>
        <p:txBody>
          <a:bodyPr/>
          <a:lstStyle/>
          <a:p>
            <a:endParaRPr lang="sv-SE" dirty="0"/>
          </a:p>
        </p:txBody>
      </p:sp>
      <p:sp>
        <p:nvSpPr>
          <p:cNvPr id="8" name="Tankebubbla: moln 7">
            <a:extLst>
              <a:ext uri="{FF2B5EF4-FFF2-40B4-BE49-F238E27FC236}">
                <a16:creationId xmlns:a16="http://schemas.microsoft.com/office/drawing/2014/main" id="{B5BE0595-C336-4AA3-81D4-A87DC54ADABA}"/>
              </a:ext>
            </a:extLst>
          </p:cNvPr>
          <p:cNvSpPr/>
          <p:nvPr/>
        </p:nvSpPr>
        <p:spPr>
          <a:xfrm>
            <a:off x="1380449" y="1356853"/>
            <a:ext cx="3292337" cy="1633654"/>
          </a:xfrm>
          <a:prstGeom prst="cloudCallou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FFFF"/>
                </a:solidFill>
                <a:effectLst/>
                <a:uLnTx/>
                <a:uFillTx/>
                <a:latin typeface="Arial" panose="020B0604020202020204"/>
                <a:ea typeface="+mn-ea"/>
                <a:cs typeface="+mn-cs"/>
              </a:rPr>
              <a:t>Frågor?</a:t>
            </a:r>
          </a:p>
        </p:txBody>
      </p:sp>
      <p:sp>
        <p:nvSpPr>
          <p:cNvPr id="9" name="Tankebubbla: moln 8">
            <a:extLst>
              <a:ext uri="{FF2B5EF4-FFF2-40B4-BE49-F238E27FC236}">
                <a16:creationId xmlns:a16="http://schemas.microsoft.com/office/drawing/2014/main" id="{45653C1B-9734-4BDA-B124-FE04D070F25F}"/>
              </a:ext>
            </a:extLst>
          </p:cNvPr>
          <p:cNvSpPr/>
          <p:nvPr/>
        </p:nvSpPr>
        <p:spPr>
          <a:xfrm>
            <a:off x="8011324" y="4359624"/>
            <a:ext cx="2139546" cy="1235916"/>
          </a:xfrm>
          <a:prstGeom prst="cloudCallou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Arial" panose="020B0604020202020204"/>
                <a:ea typeface="+mn-ea"/>
                <a:cs typeface="+mn-cs"/>
              </a:rPr>
              <a:t>Saknas</a:t>
            </a:r>
            <a:r>
              <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sv-SE" sz="1400" b="0" i="0" u="none" strike="noStrike" kern="1200" cap="none" spc="0" normalizeH="0" baseline="0" noProof="0" dirty="0">
                <a:ln>
                  <a:noFill/>
                </a:ln>
                <a:solidFill>
                  <a:srgbClr val="FFFFFF"/>
                </a:solidFill>
                <a:effectLst/>
                <a:uLnTx/>
                <a:uFillTx/>
                <a:latin typeface="Arial" panose="020B0604020202020204"/>
                <a:ea typeface="+mn-ea"/>
                <a:cs typeface="+mn-cs"/>
              </a:rPr>
              <a:t>något?</a:t>
            </a:r>
            <a:endPar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ankebubbla: moln 9">
            <a:extLst>
              <a:ext uri="{FF2B5EF4-FFF2-40B4-BE49-F238E27FC236}">
                <a16:creationId xmlns:a16="http://schemas.microsoft.com/office/drawing/2014/main" id="{EFA55454-5F92-4CFD-9491-898DAEC7EE8E}"/>
              </a:ext>
            </a:extLst>
          </p:cNvPr>
          <p:cNvSpPr/>
          <p:nvPr/>
        </p:nvSpPr>
        <p:spPr>
          <a:xfrm>
            <a:off x="4857643" y="2852341"/>
            <a:ext cx="2661573" cy="1421872"/>
          </a:xfrm>
          <a:prstGeom prst="cloudCallou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panose="020B0604020202020204"/>
                <a:ea typeface="+mn-ea"/>
                <a:cs typeface="+mn-cs"/>
              </a:rPr>
              <a:t>Funderingar?</a:t>
            </a:r>
          </a:p>
        </p:txBody>
      </p:sp>
    </p:spTree>
    <p:extLst>
      <p:ext uri="{BB962C8B-B14F-4D97-AF65-F5344CB8AC3E}">
        <p14:creationId xmlns:p14="http://schemas.microsoft.com/office/powerpoint/2010/main" val="2645069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ruta 2"/>
          <p:cNvSpPr txBox="1"/>
          <p:nvPr/>
        </p:nvSpPr>
        <p:spPr>
          <a:xfrm>
            <a:off x="177424" y="206394"/>
            <a:ext cx="569111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500" b="1"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pic>
        <p:nvPicPr>
          <p:cNvPr id="5" name="Bildobjekt 4" descr="HallNollan_payo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127" y="1597745"/>
            <a:ext cx="9156192" cy="3639312"/>
          </a:xfrm>
          <a:prstGeom prst="rect">
            <a:avLst/>
          </a:prstGeom>
        </p:spPr>
      </p:pic>
    </p:spTree>
    <p:extLst>
      <p:ext uri="{BB962C8B-B14F-4D97-AF65-F5344CB8AC3E}">
        <p14:creationId xmlns:p14="http://schemas.microsoft.com/office/powerpoint/2010/main" val="322563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56BCB9-569D-4BB0-AC81-60649BBB838C}"/>
              </a:ext>
            </a:extLst>
          </p:cNvPr>
          <p:cNvSpPr>
            <a:spLocks noGrp="1"/>
          </p:cNvSpPr>
          <p:nvPr>
            <p:ph type="ctrTitle"/>
          </p:nvPr>
        </p:nvSpPr>
        <p:spPr/>
        <p:txBody>
          <a:bodyPr>
            <a:normAutofit/>
          </a:bodyPr>
          <a:lstStyle/>
          <a:p>
            <a:r>
              <a:rPr lang="sv-SE" sz="3600" b="1" dirty="0">
                <a:solidFill>
                  <a:srgbClr val="01B0F0"/>
                </a:solidFill>
                <a:latin typeface="Arial" charset="0"/>
                <a:ea typeface="Arial" charset="0"/>
                <a:cs typeface="Arial" charset="0"/>
              </a:rPr>
              <a:t>Vad har hänt sedan sist?</a:t>
            </a:r>
            <a:endParaRPr lang="sv-SE" sz="3600" dirty="0"/>
          </a:p>
        </p:txBody>
      </p:sp>
      <p:sp>
        <p:nvSpPr>
          <p:cNvPr id="5" name="Underrubrik 4">
            <a:extLst>
              <a:ext uri="{FF2B5EF4-FFF2-40B4-BE49-F238E27FC236}">
                <a16:creationId xmlns:a16="http://schemas.microsoft.com/office/drawing/2014/main" id="{095F43D5-3453-4B62-B63B-73FEA3C8508C}"/>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4103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6</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9" y="256266"/>
            <a:ext cx="1165698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500" b="1" dirty="0">
                <a:solidFill>
                  <a:srgbClr val="01B0F0"/>
                </a:solidFill>
                <a:latin typeface="Dosis" pitchFamily="2" charset="0"/>
                <a:ea typeface="+mj-ea"/>
                <a:cs typeface="+mj-cs"/>
              </a:rPr>
              <a:t>Medlemsbrev med sommarhälsning</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pic>
        <p:nvPicPr>
          <p:cNvPr id="3" name="Bildobjekt 2">
            <a:extLst>
              <a:ext uri="{FF2B5EF4-FFF2-40B4-BE49-F238E27FC236}">
                <a16:creationId xmlns:a16="http://schemas.microsoft.com/office/drawing/2014/main" id="{34996A05-6860-43CC-B4F4-8F89E1EA5342}"/>
              </a:ext>
            </a:extLst>
          </p:cNvPr>
          <p:cNvPicPr>
            <a:picLocks noChangeAspect="1"/>
          </p:cNvPicPr>
          <p:nvPr/>
        </p:nvPicPr>
        <p:blipFill>
          <a:blip r:embed="rId4"/>
          <a:stretch>
            <a:fillRect/>
          </a:stretch>
        </p:blipFill>
        <p:spPr>
          <a:xfrm rot="366119">
            <a:off x="7683311" y="886401"/>
            <a:ext cx="3152499" cy="5108430"/>
          </a:xfrm>
          <a:prstGeom prst="rect">
            <a:avLst/>
          </a:prstGeom>
          <a:ln>
            <a:noFill/>
          </a:ln>
          <a:effectLst>
            <a:outerShdw blurRad="190500" algn="tl" rotWithShape="0">
              <a:srgbClr val="000000">
                <a:alpha val="70000"/>
              </a:srgbClr>
            </a:outerShdw>
          </a:effectLst>
        </p:spPr>
      </p:pic>
      <p:sp>
        <p:nvSpPr>
          <p:cNvPr id="4" name="textruta 3">
            <a:extLst>
              <a:ext uri="{FF2B5EF4-FFF2-40B4-BE49-F238E27FC236}">
                <a16:creationId xmlns:a16="http://schemas.microsoft.com/office/drawing/2014/main" id="{CA551F86-F8CD-4208-80C5-5ED1A8ED6A34}"/>
              </a:ext>
            </a:extLst>
          </p:cNvPr>
          <p:cNvSpPr txBox="1"/>
          <p:nvPr/>
        </p:nvSpPr>
        <p:spPr>
          <a:xfrm>
            <a:off x="460148" y="1321455"/>
            <a:ext cx="7264125" cy="3416320"/>
          </a:xfrm>
          <a:prstGeom prst="rect">
            <a:avLst/>
          </a:prstGeom>
          <a:noFill/>
        </p:spPr>
        <p:txBody>
          <a:bodyPr wrap="square" rtlCol="0">
            <a:spAutoFit/>
          </a:bodyPr>
          <a:lstStyle/>
          <a:p>
            <a:pPr marL="285750" indent="-285750">
              <a:buFont typeface="Arial" panose="020B0604020202020204" pitchFamily="34" charset="0"/>
              <a:buChar char="•"/>
            </a:pPr>
            <a:r>
              <a:rPr lang="sv-SE" sz="2400" dirty="0">
                <a:solidFill>
                  <a:schemeClr val="accent1">
                    <a:lumMod val="50000"/>
                  </a:schemeClr>
                </a:solidFill>
              </a:rPr>
              <a:t>Tillsammans för tryggare byggen: Håll Nollans </a:t>
            </a:r>
            <a:r>
              <a:rPr lang="sv-SE" sz="2400" dirty="0" err="1">
                <a:solidFill>
                  <a:schemeClr val="accent1">
                    <a:lumMod val="50000"/>
                  </a:schemeClr>
                </a:solidFill>
              </a:rPr>
              <a:t>Säkerhetspush</a:t>
            </a:r>
            <a:r>
              <a:rPr lang="sv-SE" sz="2400" dirty="0">
                <a:solidFill>
                  <a:schemeClr val="accent1">
                    <a:lumMod val="50000"/>
                  </a:schemeClr>
                </a:solidFill>
              </a:rPr>
              <a:t> 15/9</a:t>
            </a:r>
          </a:p>
          <a:p>
            <a:pPr marL="285750" indent="-285750">
              <a:buFont typeface="Arial" panose="020B0604020202020204" pitchFamily="34" charset="0"/>
              <a:buChar char="•"/>
            </a:pPr>
            <a:r>
              <a:rPr lang="sv-SE" sz="2400" dirty="0">
                <a:solidFill>
                  <a:schemeClr val="accent1">
                    <a:lumMod val="50000"/>
                  </a:schemeClr>
                </a:solidFill>
              </a:rPr>
              <a:t>Höstens informationsmöten</a:t>
            </a:r>
          </a:p>
          <a:p>
            <a:pPr marL="285750" indent="-285750">
              <a:buFont typeface="Arial" panose="020B0604020202020204" pitchFamily="34" charset="0"/>
              <a:buChar char="•"/>
            </a:pPr>
            <a:r>
              <a:rPr lang="sv-SE" sz="2400" dirty="0">
                <a:solidFill>
                  <a:schemeClr val="accent1">
                    <a:lumMod val="50000"/>
                  </a:schemeClr>
                </a:solidFill>
              </a:rPr>
              <a:t>Håll Nollans arbete nu och framåt</a:t>
            </a:r>
          </a:p>
          <a:p>
            <a:pPr marL="285750" indent="-285750">
              <a:buFont typeface="Arial" panose="020B0604020202020204" pitchFamily="34" charset="0"/>
              <a:buChar char="•"/>
            </a:pPr>
            <a:r>
              <a:rPr lang="sv-SE" sz="2400" dirty="0">
                <a:solidFill>
                  <a:schemeClr val="accent1">
                    <a:lumMod val="50000"/>
                  </a:schemeClr>
                </a:solidFill>
              </a:rPr>
              <a:t>Nätverksträff i Stockholm 26/8</a:t>
            </a:r>
          </a:p>
          <a:p>
            <a:pPr marL="285750" indent="-285750">
              <a:buFont typeface="Arial" panose="020B0604020202020204" pitchFamily="34" charset="0"/>
              <a:buChar char="•"/>
            </a:pPr>
            <a:r>
              <a:rPr lang="sv-SE" sz="2400" dirty="0">
                <a:solidFill>
                  <a:schemeClr val="accent1">
                    <a:lumMod val="50000"/>
                  </a:schemeClr>
                </a:solidFill>
              </a:rPr>
              <a:t>Håll Nollans årsstämma 5/10</a:t>
            </a:r>
          </a:p>
          <a:p>
            <a:pPr marL="285750" indent="-285750">
              <a:buFont typeface="Arial" panose="020B0604020202020204" pitchFamily="34" charset="0"/>
              <a:buChar char="•"/>
            </a:pPr>
            <a:r>
              <a:rPr lang="sv-SE" sz="2400" dirty="0">
                <a:solidFill>
                  <a:schemeClr val="accent1">
                    <a:lumMod val="50000"/>
                  </a:schemeClr>
                </a:solidFill>
              </a:rPr>
              <a:t>Före Bygga – </a:t>
            </a:r>
            <a:br>
              <a:rPr lang="sv-SE" sz="2400" dirty="0">
                <a:solidFill>
                  <a:schemeClr val="accent1">
                    <a:lumMod val="50000"/>
                  </a:schemeClr>
                </a:solidFill>
              </a:rPr>
            </a:br>
            <a:r>
              <a:rPr lang="sv-SE" sz="2400" dirty="0">
                <a:solidFill>
                  <a:schemeClr val="accent1">
                    <a:lumMod val="50000"/>
                  </a:schemeClr>
                </a:solidFill>
              </a:rPr>
              <a:t>Byggherrens roll för en säker arbetsmiljö</a:t>
            </a:r>
          </a:p>
          <a:p>
            <a:pPr marL="285750" indent="-285750">
              <a:buFont typeface="Arial" panose="020B0604020202020204" pitchFamily="34" charset="0"/>
              <a:buChar char="•"/>
            </a:pPr>
            <a:r>
              <a:rPr lang="sv-SE" sz="2400" dirty="0">
                <a:solidFill>
                  <a:schemeClr val="accent1">
                    <a:lumMod val="50000"/>
                  </a:schemeClr>
                </a:solidFill>
              </a:rPr>
              <a:t>Fler medlemmar</a:t>
            </a:r>
          </a:p>
        </p:txBody>
      </p:sp>
    </p:spTree>
    <p:extLst>
      <p:ext uri="{BB962C8B-B14F-4D97-AF65-F5344CB8AC3E}">
        <p14:creationId xmlns:p14="http://schemas.microsoft.com/office/powerpoint/2010/main" val="132437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7</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9" y="256266"/>
            <a:ext cx="1165698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500" b="1" dirty="0" err="1">
                <a:solidFill>
                  <a:srgbClr val="01B0F0"/>
                </a:solidFill>
                <a:latin typeface="Dosis" pitchFamily="2" charset="0"/>
                <a:ea typeface="+mj-ea"/>
                <a:cs typeface="+mj-cs"/>
              </a:rPr>
              <a:t>Webbinarserie</a:t>
            </a:r>
            <a:r>
              <a:rPr lang="sv-SE" sz="2500" b="1" dirty="0">
                <a:solidFill>
                  <a:srgbClr val="01B0F0"/>
                </a:solidFill>
                <a:latin typeface="Dosis" pitchFamily="2" charset="0"/>
                <a:ea typeface="+mj-ea"/>
                <a:cs typeface="+mj-cs"/>
              </a:rPr>
              <a:t> med vinnarna och finalisterna till Håll Nollans arbetsmiljöpris</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8" name="Rektangel 7">
            <a:extLst>
              <a:ext uri="{FF2B5EF4-FFF2-40B4-BE49-F238E27FC236}">
                <a16:creationId xmlns:a16="http://schemas.microsoft.com/office/drawing/2014/main" id="{5F06BFE8-B526-4537-830A-1634DC6B6948}"/>
              </a:ext>
            </a:extLst>
          </p:cNvPr>
          <p:cNvSpPr/>
          <p:nvPr/>
        </p:nvSpPr>
        <p:spPr>
          <a:xfrm>
            <a:off x="3968128" y="5225217"/>
            <a:ext cx="7198447" cy="646331"/>
          </a:xfrm>
          <a:prstGeom prst="rect">
            <a:avLst/>
          </a:prstGeom>
        </p:spPr>
        <p:txBody>
          <a:bodyPr wrap="square">
            <a:spAutoFit/>
          </a:bodyPr>
          <a:lstStyle/>
          <a:p>
            <a:r>
              <a:rPr lang="sv-SE" dirty="0">
                <a:solidFill>
                  <a:schemeClr val="accent1">
                    <a:lumMod val="50000"/>
                  </a:schemeClr>
                </a:solidFill>
              </a:rPr>
              <a:t>Samtliga tre </a:t>
            </a:r>
            <a:r>
              <a:rPr lang="sv-SE" dirty="0" err="1">
                <a:solidFill>
                  <a:schemeClr val="accent1">
                    <a:lumMod val="50000"/>
                  </a:schemeClr>
                </a:solidFill>
              </a:rPr>
              <a:t>webinarier</a:t>
            </a:r>
            <a:r>
              <a:rPr lang="sv-SE" dirty="0">
                <a:solidFill>
                  <a:schemeClr val="accent1">
                    <a:lumMod val="50000"/>
                  </a:schemeClr>
                </a:solidFill>
              </a:rPr>
              <a:t> finns inspelade - se via: </a:t>
            </a:r>
            <a:r>
              <a:rPr lang="sv-SE" dirty="0">
                <a:solidFill>
                  <a:schemeClr val="accent1">
                    <a:lumMod val="50000"/>
                  </a:schemeClr>
                </a:solidFill>
                <a:hlinkClick r:id="rId4"/>
              </a:rPr>
              <a:t>www.hallnollan.se</a:t>
            </a:r>
            <a:r>
              <a:rPr lang="sv-SE" dirty="0">
                <a:solidFill>
                  <a:schemeClr val="accent1">
                    <a:lumMod val="50000"/>
                  </a:schemeClr>
                </a:solidFill>
              </a:rPr>
              <a:t> </a:t>
            </a:r>
          </a:p>
          <a:p>
            <a:endParaRPr lang="sv-SE" dirty="0">
              <a:solidFill>
                <a:schemeClr val="accent1">
                  <a:lumMod val="50000"/>
                </a:schemeClr>
              </a:solidFill>
            </a:endParaRPr>
          </a:p>
        </p:txBody>
      </p:sp>
      <p:pic>
        <p:nvPicPr>
          <p:cNvPr id="6" name="Bildobjekt 5">
            <a:extLst>
              <a:ext uri="{FF2B5EF4-FFF2-40B4-BE49-F238E27FC236}">
                <a16:creationId xmlns:a16="http://schemas.microsoft.com/office/drawing/2014/main" id="{42977F49-8961-42FF-A301-07C6C7041353}"/>
              </a:ext>
            </a:extLst>
          </p:cNvPr>
          <p:cNvPicPr>
            <a:picLocks noChangeAspect="1"/>
          </p:cNvPicPr>
          <p:nvPr/>
        </p:nvPicPr>
        <p:blipFill>
          <a:blip r:embed="rId5"/>
          <a:stretch>
            <a:fillRect/>
          </a:stretch>
        </p:blipFill>
        <p:spPr>
          <a:xfrm>
            <a:off x="7682636" y="1318339"/>
            <a:ext cx="3126794" cy="3560825"/>
          </a:xfrm>
          <a:prstGeom prst="rect">
            <a:avLst/>
          </a:prstGeom>
        </p:spPr>
      </p:pic>
      <p:pic>
        <p:nvPicPr>
          <p:cNvPr id="11" name="Bildobjekt 10">
            <a:extLst>
              <a:ext uri="{FF2B5EF4-FFF2-40B4-BE49-F238E27FC236}">
                <a16:creationId xmlns:a16="http://schemas.microsoft.com/office/drawing/2014/main" id="{4AE4E02C-0252-426F-9F90-A50BE4F4E264}"/>
              </a:ext>
            </a:extLst>
          </p:cNvPr>
          <p:cNvPicPr>
            <a:picLocks noChangeAspect="1"/>
          </p:cNvPicPr>
          <p:nvPr/>
        </p:nvPicPr>
        <p:blipFill>
          <a:blip r:embed="rId6"/>
          <a:stretch>
            <a:fillRect/>
          </a:stretch>
        </p:blipFill>
        <p:spPr>
          <a:xfrm>
            <a:off x="3968128" y="1402539"/>
            <a:ext cx="3448050" cy="3476625"/>
          </a:xfrm>
          <a:prstGeom prst="rect">
            <a:avLst/>
          </a:prstGeom>
        </p:spPr>
      </p:pic>
      <p:pic>
        <p:nvPicPr>
          <p:cNvPr id="16" name="Bildobjekt 15">
            <a:extLst>
              <a:ext uri="{FF2B5EF4-FFF2-40B4-BE49-F238E27FC236}">
                <a16:creationId xmlns:a16="http://schemas.microsoft.com/office/drawing/2014/main" id="{842144D3-AED2-4672-9757-88DDC5A11A8E}"/>
              </a:ext>
            </a:extLst>
          </p:cNvPr>
          <p:cNvPicPr>
            <a:picLocks noChangeAspect="1"/>
          </p:cNvPicPr>
          <p:nvPr/>
        </p:nvPicPr>
        <p:blipFill>
          <a:blip r:embed="rId7"/>
          <a:stretch>
            <a:fillRect/>
          </a:stretch>
        </p:blipFill>
        <p:spPr>
          <a:xfrm>
            <a:off x="427796" y="1431115"/>
            <a:ext cx="3419475" cy="3419475"/>
          </a:xfrm>
          <a:prstGeom prst="rect">
            <a:avLst/>
          </a:prstGeom>
        </p:spPr>
      </p:pic>
    </p:spTree>
    <p:extLst>
      <p:ext uri="{BB962C8B-B14F-4D97-AF65-F5344CB8AC3E}">
        <p14:creationId xmlns:p14="http://schemas.microsoft.com/office/powerpoint/2010/main" val="1514235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8</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9" y="256266"/>
            <a:ext cx="1165698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500" b="1" dirty="0">
                <a:solidFill>
                  <a:srgbClr val="01B0F0"/>
                </a:solidFill>
                <a:latin typeface="Dosis" pitchFamily="2" charset="0"/>
                <a:ea typeface="+mj-ea"/>
                <a:cs typeface="+mj-cs"/>
              </a:rPr>
              <a:t>Nya medlemmar under 2020 – </a:t>
            </a:r>
            <a:r>
              <a:rPr lang="sv-SE" sz="2500" b="1" i="1" dirty="0">
                <a:solidFill>
                  <a:srgbClr val="01B0F0"/>
                </a:solidFill>
                <a:latin typeface="Dosis" pitchFamily="2" charset="0"/>
                <a:ea typeface="+mj-ea"/>
                <a:cs typeface="+mj-cs"/>
              </a:rPr>
              <a:t>hittills…</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4" name="Rektangel 3">
            <a:extLst>
              <a:ext uri="{FF2B5EF4-FFF2-40B4-BE49-F238E27FC236}">
                <a16:creationId xmlns:a16="http://schemas.microsoft.com/office/drawing/2014/main" id="{D184963B-02AC-47F7-ADF9-37FC22954A28}"/>
              </a:ext>
            </a:extLst>
          </p:cNvPr>
          <p:cNvSpPr/>
          <p:nvPr/>
        </p:nvSpPr>
        <p:spPr>
          <a:xfrm>
            <a:off x="258348" y="998467"/>
            <a:ext cx="9946648" cy="64633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Nya medlemmar fångas upp efter mötet med kort introduktion kring Håll Nollan och medlemskapet för de som vill</a:t>
            </a:r>
            <a:endParaRPr kumimoji="0" lang="sv-SE"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p:txBody>
      </p:sp>
      <p:pic>
        <p:nvPicPr>
          <p:cNvPr id="18" name="Bildobjekt 17">
            <a:extLst>
              <a:ext uri="{FF2B5EF4-FFF2-40B4-BE49-F238E27FC236}">
                <a16:creationId xmlns:a16="http://schemas.microsoft.com/office/drawing/2014/main" id="{FBB5CE2E-7A1C-4EC1-AA57-6CE9E13210FC}"/>
              </a:ext>
            </a:extLst>
          </p:cNvPr>
          <p:cNvPicPr>
            <a:picLocks noChangeAspect="1"/>
          </p:cNvPicPr>
          <p:nvPr/>
        </p:nvPicPr>
        <p:blipFill>
          <a:blip r:embed="rId4"/>
          <a:stretch>
            <a:fillRect/>
          </a:stretch>
        </p:blipFill>
        <p:spPr>
          <a:xfrm>
            <a:off x="1405641" y="3891852"/>
            <a:ext cx="1680489" cy="1100538"/>
          </a:xfrm>
          <a:prstGeom prst="rect">
            <a:avLst/>
          </a:prstGeom>
          <a:ln>
            <a:noFill/>
          </a:ln>
          <a:effectLst>
            <a:outerShdw blurRad="190500" algn="tl" rotWithShape="0">
              <a:srgbClr val="000000">
                <a:alpha val="70000"/>
              </a:srgbClr>
            </a:outerShdw>
          </a:effectLst>
        </p:spPr>
      </p:pic>
      <p:pic>
        <p:nvPicPr>
          <p:cNvPr id="21" name="Bildobjekt 20">
            <a:extLst>
              <a:ext uri="{FF2B5EF4-FFF2-40B4-BE49-F238E27FC236}">
                <a16:creationId xmlns:a16="http://schemas.microsoft.com/office/drawing/2014/main" id="{AE589C5D-00E9-4F07-A3B8-0F5285B54623}"/>
              </a:ext>
            </a:extLst>
          </p:cNvPr>
          <p:cNvPicPr>
            <a:picLocks noChangeAspect="1"/>
          </p:cNvPicPr>
          <p:nvPr/>
        </p:nvPicPr>
        <p:blipFill>
          <a:blip r:embed="rId5"/>
          <a:stretch>
            <a:fillRect/>
          </a:stretch>
        </p:blipFill>
        <p:spPr>
          <a:xfrm rot="21028815">
            <a:off x="2493050" y="2184720"/>
            <a:ext cx="1469563" cy="1316622"/>
          </a:xfrm>
          <a:prstGeom prst="rect">
            <a:avLst/>
          </a:prstGeom>
          <a:ln>
            <a:noFill/>
          </a:ln>
          <a:effectLst>
            <a:outerShdw blurRad="190500" algn="tl" rotWithShape="0">
              <a:srgbClr val="000000">
                <a:alpha val="70000"/>
              </a:srgbClr>
            </a:outerShdw>
          </a:effectLst>
        </p:spPr>
      </p:pic>
      <p:pic>
        <p:nvPicPr>
          <p:cNvPr id="16" name="Bildobjekt 15">
            <a:extLst>
              <a:ext uri="{FF2B5EF4-FFF2-40B4-BE49-F238E27FC236}">
                <a16:creationId xmlns:a16="http://schemas.microsoft.com/office/drawing/2014/main" id="{BDCC5AB0-6063-4324-A49E-4F4487F5C19B}"/>
              </a:ext>
            </a:extLst>
          </p:cNvPr>
          <p:cNvPicPr>
            <a:picLocks noChangeAspect="1"/>
          </p:cNvPicPr>
          <p:nvPr/>
        </p:nvPicPr>
        <p:blipFill>
          <a:blip r:embed="rId6"/>
          <a:stretch>
            <a:fillRect/>
          </a:stretch>
        </p:blipFill>
        <p:spPr>
          <a:xfrm>
            <a:off x="3674366" y="3917287"/>
            <a:ext cx="1242160" cy="1335322"/>
          </a:xfrm>
          <a:prstGeom prst="rect">
            <a:avLst/>
          </a:prstGeom>
          <a:ln>
            <a:noFill/>
          </a:ln>
          <a:effectLst>
            <a:outerShdw blurRad="190500" algn="tl" rotWithShape="0">
              <a:srgbClr val="000000">
                <a:alpha val="70000"/>
              </a:srgbClr>
            </a:outerShdw>
          </a:effectLst>
        </p:spPr>
      </p:pic>
      <p:pic>
        <p:nvPicPr>
          <p:cNvPr id="19" name="Bildobjekt 18">
            <a:extLst>
              <a:ext uri="{FF2B5EF4-FFF2-40B4-BE49-F238E27FC236}">
                <a16:creationId xmlns:a16="http://schemas.microsoft.com/office/drawing/2014/main" id="{C1ECE486-6962-4236-B658-885982459B52}"/>
              </a:ext>
            </a:extLst>
          </p:cNvPr>
          <p:cNvPicPr>
            <a:picLocks noChangeAspect="1"/>
          </p:cNvPicPr>
          <p:nvPr/>
        </p:nvPicPr>
        <p:blipFill>
          <a:blip r:embed="rId7"/>
          <a:stretch>
            <a:fillRect/>
          </a:stretch>
        </p:blipFill>
        <p:spPr>
          <a:xfrm>
            <a:off x="5161042" y="4041263"/>
            <a:ext cx="1500104" cy="1276145"/>
          </a:xfrm>
          <a:prstGeom prst="rect">
            <a:avLst/>
          </a:prstGeom>
          <a:ln>
            <a:noFill/>
          </a:ln>
          <a:effectLst>
            <a:outerShdw blurRad="190500" algn="tl" rotWithShape="0">
              <a:srgbClr val="000000">
                <a:alpha val="70000"/>
              </a:srgbClr>
            </a:outerShdw>
          </a:effectLst>
        </p:spPr>
      </p:pic>
      <p:pic>
        <p:nvPicPr>
          <p:cNvPr id="23" name="Bildobjekt 22">
            <a:extLst>
              <a:ext uri="{FF2B5EF4-FFF2-40B4-BE49-F238E27FC236}">
                <a16:creationId xmlns:a16="http://schemas.microsoft.com/office/drawing/2014/main" id="{C53402F1-8D2E-48F3-80E9-70A83DBD6CEB}"/>
              </a:ext>
            </a:extLst>
          </p:cNvPr>
          <p:cNvPicPr>
            <a:picLocks noChangeAspect="1"/>
          </p:cNvPicPr>
          <p:nvPr/>
        </p:nvPicPr>
        <p:blipFill>
          <a:blip r:embed="rId8"/>
          <a:stretch>
            <a:fillRect/>
          </a:stretch>
        </p:blipFill>
        <p:spPr>
          <a:xfrm>
            <a:off x="4715889" y="2207587"/>
            <a:ext cx="1278950" cy="1225660"/>
          </a:xfrm>
          <a:prstGeom prst="rect">
            <a:avLst/>
          </a:prstGeom>
          <a:ln>
            <a:noFill/>
          </a:ln>
          <a:effectLst>
            <a:outerShdw blurRad="190500" algn="tl" rotWithShape="0">
              <a:srgbClr val="000000">
                <a:alpha val="70000"/>
              </a:srgbClr>
            </a:outerShdw>
          </a:effectLst>
        </p:spPr>
      </p:pic>
      <p:graphicFrame>
        <p:nvGraphicFramePr>
          <p:cNvPr id="22" name="Diagram 21">
            <a:extLst>
              <a:ext uri="{FF2B5EF4-FFF2-40B4-BE49-F238E27FC236}">
                <a16:creationId xmlns:a16="http://schemas.microsoft.com/office/drawing/2014/main" id="{93E3125D-4183-4C40-A549-A44C39204745}"/>
              </a:ext>
            </a:extLst>
          </p:cNvPr>
          <p:cNvGraphicFramePr>
            <a:graphicFrameLocks/>
          </p:cNvGraphicFramePr>
          <p:nvPr>
            <p:extLst>
              <p:ext uri="{D42A27DB-BD31-4B8C-83A1-F6EECF244321}">
                <p14:modId xmlns:p14="http://schemas.microsoft.com/office/powerpoint/2010/main" val="1218811447"/>
              </p:ext>
            </p:extLst>
          </p:nvPr>
        </p:nvGraphicFramePr>
        <p:xfrm>
          <a:off x="8323220" y="2782653"/>
          <a:ext cx="3094903" cy="2362589"/>
        </p:xfrm>
        <a:graphic>
          <a:graphicData uri="http://schemas.openxmlformats.org/drawingml/2006/chart">
            <c:chart xmlns:c="http://schemas.openxmlformats.org/drawingml/2006/chart" xmlns:r="http://schemas.openxmlformats.org/officeDocument/2006/relationships" r:id="rId9"/>
          </a:graphicData>
        </a:graphic>
      </p:graphicFrame>
      <p:pic>
        <p:nvPicPr>
          <p:cNvPr id="3" name="Bildobjekt 2">
            <a:extLst>
              <a:ext uri="{FF2B5EF4-FFF2-40B4-BE49-F238E27FC236}">
                <a16:creationId xmlns:a16="http://schemas.microsoft.com/office/drawing/2014/main" id="{727AB2F2-ACD2-4B94-B1F0-4F1AE832E84E}"/>
              </a:ext>
            </a:extLst>
          </p:cNvPr>
          <p:cNvPicPr>
            <a:picLocks noChangeAspect="1"/>
          </p:cNvPicPr>
          <p:nvPr/>
        </p:nvPicPr>
        <p:blipFill>
          <a:blip r:embed="rId10"/>
          <a:stretch>
            <a:fillRect/>
          </a:stretch>
        </p:blipFill>
        <p:spPr>
          <a:xfrm rot="586458">
            <a:off x="6385411" y="1866034"/>
            <a:ext cx="1547237" cy="19808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93294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2"/>
          <p:cNvSpPr txBox="1"/>
          <p:nvPr/>
        </p:nvSpPr>
        <p:spPr>
          <a:xfrm>
            <a:off x="8775517" y="6056720"/>
            <a:ext cx="3220867" cy="318870"/>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fld id="{413FE62C-C8E5-A941-B473-C4AFD98053C4}" type="slidenum">
              <a:rPr kumimoji="0" lang="sv-SE" sz="1500" b="1" i="0" u="none" strike="noStrike" kern="1200" cap="none" spc="0" normalizeH="0" baseline="0" noProof="0" smtClean="0">
                <a:ln>
                  <a:noFill/>
                </a:ln>
                <a:solidFill>
                  <a:srgbClr val="01B0F0"/>
                </a:solidFill>
                <a:effectLst/>
                <a:uLnTx/>
                <a:uFillTx/>
                <a:latin typeface="Arial" charset="0"/>
                <a:ea typeface="Arial" charset="0"/>
                <a:cs typeface="Arial" charset="0"/>
              </a:rPr>
              <a:pPr marL="0" marR="0" lvl="0" indent="0" algn="r" defTabSz="914400" rtl="0" eaLnBrk="1" fontAlgn="auto" latinLnBrk="0" hangingPunct="1">
                <a:lnSpc>
                  <a:spcPts val="1900"/>
                </a:lnSpc>
                <a:spcBef>
                  <a:spcPts val="0"/>
                </a:spcBef>
                <a:spcAft>
                  <a:spcPts val="0"/>
                </a:spcAft>
                <a:buClrTx/>
                <a:buSzTx/>
                <a:buFontTx/>
                <a:buNone/>
                <a:tabLst/>
                <a:defRPr/>
              </a:pPr>
              <a:t>9</a:t>
            </a:fld>
            <a:endPar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endParaRPr>
          </a:p>
        </p:txBody>
      </p:sp>
      <p:sp>
        <p:nvSpPr>
          <p:cNvPr id="9" name="textruta 2"/>
          <p:cNvSpPr txBox="1"/>
          <p:nvPr/>
        </p:nvSpPr>
        <p:spPr>
          <a:xfrm>
            <a:off x="144489" y="256266"/>
            <a:ext cx="1165698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500" b="1" dirty="0">
                <a:solidFill>
                  <a:srgbClr val="01B0F0"/>
                </a:solidFill>
                <a:latin typeface="Dosis" pitchFamily="2" charset="0"/>
                <a:ea typeface="+mj-ea"/>
                <a:cs typeface="+mj-cs"/>
              </a:rPr>
              <a:t>Före bygga – byggherrens roll för en säker arbetsmiljö </a:t>
            </a:r>
          </a:p>
        </p:txBody>
      </p:sp>
      <p:sp>
        <p:nvSpPr>
          <p:cNvPr id="11" name="textruta 2"/>
          <p:cNvSpPr txBox="1"/>
          <p:nvPr/>
        </p:nvSpPr>
        <p:spPr>
          <a:xfrm>
            <a:off x="177424" y="6056720"/>
            <a:ext cx="3220867" cy="335989"/>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Hallnollan.se</a:t>
            </a:r>
          </a:p>
        </p:txBody>
      </p:sp>
      <p:sp>
        <p:nvSpPr>
          <p:cNvPr id="12" name="Rectangle 11"/>
          <p:cNvSpPr/>
          <p:nvPr/>
        </p:nvSpPr>
        <p:spPr>
          <a:xfrm>
            <a:off x="272960" y="5818992"/>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72960" y="842844"/>
            <a:ext cx="540000" cy="54000"/>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1372755" y="176014"/>
            <a:ext cx="625371" cy="547200"/>
          </a:xfrm>
          <a:prstGeom prst="rect">
            <a:avLst/>
          </a:prstGeom>
        </p:spPr>
      </p:pic>
      <p:sp>
        <p:nvSpPr>
          <p:cNvPr id="15" name="textruta 2"/>
          <p:cNvSpPr txBox="1"/>
          <p:nvPr/>
        </p:nvSpPr>
        <p:spPr>
          <a:xfrm>
            <a:off x="2245886" y="6056720"/>
            <a:ext cx="3220867" cy="579646"/>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Samverkan för noll</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01B0F0"/>
                </a:solidFill>
                <a:effectLst/>
                <a:uLnTx/>
                <a:uFillTx/>
                <a:latin typeface="Arial" charset="0"/>
                <a:ea typeface="Arial" charset="0"/>
                <a:cs typeface="Arial" charset="0"/>
              </a:rPr>
              <a:t>olyckor i byggbranschen</a:t>
            </a:r>
          </a:p>
        </p:txBody>
      </p:sp>
      <p:pic>
        <p:nvPicPr>
          <p:cNvPr id="2" name="Bildobjekt 1">
            <a:extLst>
              <a:ext uri="{FF2B5EF4-FFF2-40B4-BE49-F238E27FC236}">
                <a16:creationId xmlns:a16="http://schemas.microsoft.com/office/drawing/2014/main" id="{30EC3EEA-64CC-4B98-ACD3-59CB9420318B}"/>
              </a:ext>
            </a:extLst>
          </p:cNvPr>
          <p:cNvPicPr>
            <a:picLocks noChangeAspect="1"/>
          </p:cNvPicPr>
          <p:nvPr/>
        </p:nvPicPr>
        <p:blipFill>
          <a:blip r:embed="rId4"/>
          <a:stretch>
            <a:fillRect/>
          </a:stretch>
        </p:blipFill>
        <p:spPr>
          <a:xfrm rot="504692">
            <a:off x="9554615" y="1949010"/>
            <a:ext cx="1839647" cy="2632110"/>
          </a:xfrm>
          <a:prstGeom prst="rect">
            <a:avLst/>
          </a:prstGeom>
          <a:ln>
            <a:noFill/>
          </a:ln>
          <a:effectLst>
            <a:outerShdw blurRad="190500" algn="tl" rotWithShape="0">
              <a:srgbClr val="000000">
                <a:alpha val="70000"/>
              </a:srgbClr>
            </a:outerShdw>
          </a:effectLst>
        </p:spPr>
      </p:pic>
      <p:sp>
        <p:nvSpPr>
          <p:cNvPr id="3" name="textruta 2">
            <a:extLst>
              <a:ext uri="{FF2B5EF4-FFF2-40B4-BE49-F238E27FC236}">
                <a16:creationId xmlns:a16="http://schemas.microsoft.com/office/drawing/2014/main" id="{59773272-1A24-41EB-B840-C88BD53AA8CD}"/>
              </a:ext>
            </a:extLst>
          </p:cNvPr>
          <p:cNvSpPr txBox="1"/>
          <p:nvPr/>
        </p:nvSpPr>
        <p:spPr>
          <a:xfrm>
            <a:off x="247088" y="1495163"/>
            <a:ext cx="6001312" cy="3447098"/>
          </a:xfrm>
          <a:prstGeom prst="rect">
            <a:avLst/>
          </a:prstGeom>
          <a:noFill/>
        </p:spPr>
        <p:txBody>
          <a:bodyPr wrap="square" rtlCol="0">
            <a:spAutoFit/>
          </a:bodyPr>
          <a:lstStyle/>
          <a:p>
            <a:pPr marL="285750" indent="-285750">
              <a:buFont typeface="Arial" panose="020B0604020202020204" pitchFamily="34" charset="0"/>
              <a:buChar char="•"/>
            </a:pPr>
            <a:r>
              <a:rPr lang="sv-SE" sz="2000" dirty="0"/>
              <a:t>Innan vi var tvungna att pausa utbildningen hann 63 personer utbildas</a:t>
            </a:r>
          </a:p>
          <a:p>
            <a:endParaRPr lang="sv-SE" sz="2000" dirty="0"/>
          </a:p>
          <a:p>
            <a:pPr marL="285750" indent="-285750">
              <a:buFont typeface="Arial" panose="020B0604020202020204" pitchFamily="34" charset="0"/>
              <a:buChar char="•"/>
            </a:pPr>
            <a:r>
              <a:rPr lang="sv-SE" sz="2000" dirty="0"/>
              <a:t>Vi hoppas vi kan fortsätta kompetensutveckla våra byggherrar till hösten:</a:t>
            </a:r>
          </a:p>
          <a:p>
            <a:pPr marL="800100" lvl="2" indent="-342900">
              <a:buFont typeface="Wingdings" panose="05000000000000000000" pitchFamily="2" charset="2"/>
              <a:buChar char="Ø"/>
            </a:pPr>
            <a:r>
              <a:rPr lang="sv-SE" sz="2000" dirty="0"/>
              <a:t>16/9 Göteborg</a:t>
            </a:r>
          </a:p>
          <a:p>
            <a:pPr marL="800100" lvl="2" indent="-342900">
              <a:buFont typeface="Wingdings" panose="05000000000000000000" pitchFamily="2" charset="2"/>
              <a:buChar char="Ø"/>
            </a:pPr>
            <a:r>
              <a:rPr lang="sv-SE" sz="2000" dirty="0"/>
              <a:t>24/9 Örebro</a:t>
            </a:r>
          </a:p>
          <a:p>
            <a:pPr marL="800100" lvl="2" indent="-342900">
              <a:buFont typeface="Wingdings" panose="05000000000000000000" pitchFamily="2" charset="2"/>
              <a:buChar char="Ø"/>
            </a:pPr>
            <a:r>
              <a:rPr lang="sv-SE" sz="2000" dirty="0"/>
              <a:t>1/10 Stockholm</a:t>
            </a:r>
          </a:p>
          <a:p>
            <a:pPr marL="800100" lvl="2" indent="-342900">
              <a:buFont typeface="Wingdings" panose="05000000000000000000" pitchFamily="2" charset="2"/>
              <a:buChar char="Ø"/>
            </a:pPr>
            <a:r>
              <a:rPr lang="sv-SE" sz="2000" dirty="0"/>
              <a:t>6/10 Malmö</a:t>
            </a:r>
          </a:p>
          <a:p>
            <a:pPr marL="800100" lvl="2" indent="-342900">
              <a:buFont typeface="Wingdings" panose="05000000000000000000" pitchFamily="2" charset="2"/>
              <a:buChar char="Ø"/>
            </a:pPr>
            <a:r>
              <a:rPr lang="sv-SE" sz="2000" dirty="0"/>
              <a:t>22/10 Luleå</a:t>
            </a:r>
          </a:p>
          <a:p>
            <a:pPr marL="742950" lvl="1" indent="-285750">
              <a:buFont typeface="Arial" panose="020B0604020202020204" pitchFamily="34" charset="0"/>
              <a:buChar char="•"/>
            </a:pPr>
            <a:endParaRPr lang="sv-SE" dirty="0"/>
          </a:p>
        </p:txBody>
      </p:sp>
      <p:pic>
        <p:nvPicPr>
          <p:cNvPr id="5" name="Bildobjekt 4">
            <a:extLst>
              <a:ext uri="{FF2B5EF4-FFF2-40B4-BE49-F238E27FC236}">
                <a16:creationId xmlns:a16="http://schemas.microsoft.com/office/drawing/2014/main" id="{DEA34E13-6E81-4CA8-A009-50DF5BE5B897}"/>
              </a:ext>
            </a:extLst>
          </p:cNvPr>
          <p:cNvPicPr>
            <a:picLocks noChangeAspect="1"/>
          </p:cNvPicPr>
          <p:nvPr/>
        </p:nvPicPr>
        <p:blipFill>
          <a:blip r:embed="rId5"/>
          <a:stretch>
            <a:fillRect/>
          </a:stretch>
        </p:blipFill>
        <p:spPr>
          <a:xfrm>
            <a:off x="6752368" y="1207811"/>
            <a:ext cx="2897119" cy="40422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98804236"/>
      </p:ext>
    </p:extLst>
  </p:cSld>
  <p:clrMapOvr>
    <a:masterClrMapping/>
  </p:clrMapOvr>
</p:sld>
</file>

<file path=ppt/theme/theme1.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Håll Nollan">
  <a:themeElements>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1B0F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llNollan_PowerPoint_Template" id="{5863378C-E70D-714B-BD2F-CE662F19B2B0}" vid="{E42C2F64-52FE-E447-8ABC-1A8EF0CA3C9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yckeltal">
  <a:themeElements>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1B0F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llNollan_PowerPoint_Template" id="{5863378C-E70D-714B-BD2F-CE662F19B2B0}" vid="{E42C2F64-52FE-E447-8ABC-1A8EF0CA3C9A}"/>
    </a:ext>
  </a:extLst>
</a:theme>
</file>

<file path=ppt/theme/theme4.xml><?xml version="1.0" encoding="utf-8"?>
<a:theme xmlns:a="http://schemas.openxmlformats.org/drawingml/2006/main" name="Håll Nollan">
  <a:themeElements>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1B0F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llNollan_PowerPoint_Template" id="{5863378C-E70D-714B-BD2F-CE662F19B2B0}" vid="{E42C2F64-52FE-E447-8ABC-1A8EF0CA3C9A}"/>
    </a:ext>
  </a:extLst>
</a:theme>
</file>

<file path=ppt/theme/theme5.xml><?xml version="1.0" encoding="utf-8"?>
<a:theme xmlns:a="http://schemas.openxmlformats.org/drawingml/2006/main" name="5_Nyckeltal">
  <a:themeElements>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llNollan_PowerPoint_Template" id="{5863378C-E70D-714B-BD2F-CE662F19B2B0}" vid="{E42C2F64-52FE-E447-8ABC-1A8EF0CA3C9A}"/>
    </a:ext>
  </a:extLst>
</a:theme>
</file>

<file path=ppt/theme/theme6.xml><?xml version="1.0" encoding="utf-8"?>
<a:theme xmlns:a="http://schemas.openxmlformats.org/drawingml/2006/main" name="6_Nyckeltal">
  <a:themeElements>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llNollan_PowerPoint_Template" id="{5863378C-E70D-714B-BD2F-CE662F19B2B0}" vid="{E42C2F64-52FE-E447-8ABC-1A8EF0CA3C9A}"/>
    </a:ext>
  </a:extLst>
</a:theme>
</file>

<file path=ppt/theme/theme7.xml><?xml version="1.0" encoding="utf-8"?>
<a:theme xmlns:a="http://schemas.openxmlformats.org/drawingml/2006/main" name="1_Bilder använda i styrningsdokumenten">
  <a:themeElements>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1B0F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llNollan_PowerPoint_Template" id="{5863378C-E70D-714B-BD2F-CE662F19B2B0}" vid="{E42C2F64-52FE-E447-8ABC-1A8EF0CA3C9A}"/>
    </a:ext>
  </a:extLst>
</a:theme>
</file>

<file path=ppt/theme/theme8.xml><?xml version="1.0" encoding="utf-8"?>
<a:theme xmlns:a="http://schemas.openxmlformats.org/drawingml/2006/main" name="2_Nyckeltal">
  <a:themeElements>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1B0F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llNollan_PowerPoint_Template" id="{5863378C-E70D-714B-BD2F-CE662F19B2B0}" vid="{E42C2F64-52FE-E447-8ABC-1A8EF0CA3C9A}"/>
    </a:ext>
  </a:extLst>
</a:theme>
</file>

<file path=ppt/theme/theme9.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Override1.xml><?xml version="1.0" encoding="utf-8"?>
<a:themeOverride xmlns:a="http://schemas.openxmlformats.org/drawingml/2006/main">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themeOverride>
</file>

<file path=ppt/theme/themeOverride2.xml><?xml version="1.0" encoding="utf-8"?>
<a:themeOverride xmlns:a="http://schemas.openxmlformats.org/drawingml/2006/main">
  <a:clrScheme name="110">
    <a:dk1>
      <a:srgbClr val="01AFEF"/>
    </a:dk1>
    <a:lt1>
      <a:srgbClr val="FFFFFF"/>
    </a:lt1>
    <a:dk2>
      <a:srgbClr val="01AFEF"/>
    </a:dk2>
    <a:lt2>
      <a:srgbClr val="E7E6E6"/>
    </a:lt2>
    <a:accent1>
      <a:srgbClr val="005777"/>
    </a:accent1>
    <a:accent2>
      <a:srgbClr val="ED7D31"/>
    </a:accent2>
    <a:accent3>
      <a:srgbClr val="A5A5A5"/>
    </a:accent3>
    <a:accent4>
      <a:srgbClr val="FFC000"/>
    </a:accent4>
    <a:accent5>
      <a:srgbClr val="5B9BD5"/>
    </a:accent5>
    <a:accent6>
      <a:srgbClr val="70AD47"/>
    </a:accent6>
    <a:hlink>
      <a:srgbClr val="01AFEF"/>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2908</TotalTime>
  <Words>1940</Words>
  <Application>Microsoft Office PowerPoint</Application>
  <PresentationFormat>Bredbild</PresentationFormat>
  <Paragraphs>480</Paragraphs>
  <Slides>46</Slides>
  <Notes>26</Notes>
  <HiddenSlides>0</HiddenSlides>
  <MMClips>0</MMClips>
  <ScaleCrop>false</ScaleCrop>
  <HeadingPairs>
    <vt:vector size="6" baseType="variant">
      <vt:variant>
        <vt:lpstr>Använt teckensnitt</vt:lpstr>
      </vt:variant>
      <vt:variant>
        <vt:i4>6</vt:i4>
      </vt:variant>
      <vt:variant>
        <vt:lpstr>Tema</vt:lpstr>
      </vt:variant>
      <vt:variant>
        <vt:i4>10</vt:i4>
      </vt:variant>
      <vt:variant>
        <vt:lpstr>Bildrubriker</vt:lpstr>
      </vt:variant>
      <vt:variant>
        <vt:i4>46</vt:i4>
      </vt:variant>
    </vt:vector>
  </HeadingPairs>
  <TitlesOfParts>
    <vt:vector size="62" baseType="lpstr">
      <vt:lpstr>Arial</vt:lpstr>
      <vt:lpstr>Calibri</vt:lpstr>
      <vt:lpstr>Calibri Light</vt:lpstr>
      <vt:lpstr>Courier New</vt:lpstr>
      <vt:lpstr>Dosis</vt:lpstr>
      <vt:lpstr>Wingdings</vt:lpstr>
      <vt:lpstr>2_Office-tema</vt:lpstr>
      <vt:lpstr>1_Office-tema</vt:lpstr>
      <vt:lpstr>1_Nyckeltal</vt:lpstr>
      <vt:lpstr>Håll Nollan</vt:lpstr>
      <vt:lpstr>5_Nyckeltal</vt:lpstr>
      <vt:lpstr>6_Nyckeltal</vt:lpstr>
      <vt:lpstr>1_Bilder använda i styrningsdokumenten</vt:lpstr>
      <vt:lpstr>2_Nyckeltal</vt:lpstr>
      <vt:lpstr>Office Theme</vt:lpstr>
      <vt:lpstr>1_Håll Nollan</vt:lpstr>
      <vt:lpstr>PowerPoint-presentation</vt:lpstr>
      <vt:lpstr>Informationsmöte 200811</vt:lpstr>
      <vt:lpstr>PowerPoint-presentation</vt:lpstr>
      <vt:lpstr>PowerPoint-presentation</vt:lpstr>
      <vt:lpstr>Vad har hänt sedan sist?</vt:lpstr>
      <vt:lpstr>PowerPoint-presentation</vt:lpstr>
      <vt:lpstr>PowerPoint-presentation</vt:lpstr>
      <vt:lpstr>PowerPoint-presentation</vt:lpstr>
      <vt:lpstr>PowerPoint-presentation</vt:lpstr>
      <vt:lpstr>Vad pågår  och händer framåt?</vt:lpstr>
      <vt:lpstr>PowerPoint-presentation</vt:lpstr>
      <vt:lpstr>PowerPoint-presentation</vt:lpstr>
      <vt:lpstr>Tillsammans krokar vi arm för att nå säkrare arbetsplatser</vt:lpstr>
      <vt:lpstr>Tillsammans krokar vi arm för att nå säkrare arbetsplatser</vt:lpstr>
      <vt:lpstr>PowerPoint-presentation</vt:lpstr>
      <vt:lpstr>Tillsammans krokar vi arm för att nå säkrare arbetsplatser</vt:lpstr>
      <vt:lpstr>Följande aktiviteter är senarelagda pga Covid-19</vt:lpstr>
      <vt:lpstr>Webinarium 8 sep </vt:lpstr>
      <vt:lpstr>Frukost för kommunikatörer- tema Håll Nollans ”Kommunikation i oroliga tider”</vt:lpstr>
      <vt:lpstr>Våra projekt &amp; uppdrag</vt:lpstr>
      <vt:lpstr>PowerPoint-presentation</vt:lpstr>
      <vt:lpstr>PowerPoint-presentation</vt:lpstr>
      <vt:lpstr>PowerPoint-presentation</vt:lpstr>
      <vt:lpstr>PowerPoint-presentation</vt:lpstr>
      <vt:lpstr>2) Arbetsmiljöguide- Lossning</vt:lpstr>
      <vt:lpstr>2. Säker lossning</vt:lpstr>
      <vt:lpstr>3) Arbetsmiljöguider för personlig skyddsutrustning</vt:lpstr>
      <vt:lpstr>4) Mål och målgrupp – guide för riskbedömning av arbetsmoment</vt:lpstr>
      <vt:lpstr>4) Guide för riskbedömning </vt:lpstr>
      <vt:lpstr>Riskbedömning: Vad innebär det i praktiken? Steg för steg</vt:lpstr>
      <vt:lpstr>Dokumentstruktur: Riskbedömning av arbetsmoment</vt:lpstr>
      <vt:lpstr>5) Guide för arbetsmiljöindikatorer</vt:lpstr>
      <vt:lpstr>PowerPoint-presentation</vt:lpstr>
      <vt:lpstr>Ta fram en färdplan för noll olyckor i byggbranschen</vt:lpstr>
      <vt:lpstr>PowerPoint-presentation</vt:lpstr>
      <vt:lpstr>Håll Nollans färdplan mot noll olyckor i byggbranschen</vt:lpstr>
      <vt:lpstr>Håll Nollans färdplan mot noll olyckor i byggbranschen</vt:lpstr>
      <vt:lpstr>PowerPoint-presentation</vt:lpstr>
      <vt:lpstr>PowerPoint-presentation</vt:lpstr>
      <vt:lpstr>PowerPoint-presentation</vt:lpstr>
      <vt:lpstr>PowerPoint-presentation</vt:lpstr>
      <vt:lpstr>Håll koll på vad mer som kommer</vt:lpstr>
      <vt:lpstr>Nästa informationsmöte</vt:lpstr>
      <vt:lpstr>Tid för frågor och funderingar</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Jenny Hellström</dc:creator>
  <cp:lastModifiedBy>Ulrika Dolietis</cp:lastModifiedBy>
  <cp:revision>234</cp:revision>
  <dcterms:created xsi:type="dcterms:W3CDTF">2019-11-25T12:01:11Z</dcterms:created>
  <dcterms:modified xsi:type="dcterms:W3CDTF">2020-08-11T12:54:15Z</dcterms:modified>
</cp:coreProperties>
</file>