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8"/>
  </p:notesMasterIdLst>
  <p:sldIdLst>
    <p:sldId id="1787" r:id="rId5"/>
    <p:sldId id="1763" r:id="rId6"/>
    <p:sldId id="1753" r:id="rId7"/>
    <p:sldId id="2139" r:id="rId8"/>
    <p:sldId id="2140" r:id="rId9"/>
    <p:sldId id="2141" r:id="rId10"/>
    <p:sldId id="2122" r:id="rId11"/>
    <p:sldId id="2131" r:id="rId12"/>
    <p:sldId id="2134" r:id="rId13"/>
    <p:sldId id="2135" r:id="rId14"/>
    <p:sldId id="2128" r:id="rId15"/>
    <p:sldId id="2126" r:id="rId16"/>
    <p:sldId id="2144" r:id="rId17"/>
  </p:sldIdLst>
  <p:sldSz cx="12192000" cy="6858000"/>
  <p:notesSz cx="6797675" cy="9928225"/>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ktion" id="{CEEC35D6-6475-4FFA-93E8-22FD898BBD43}">
          <p14:sldIdLst>
            <p14:sldId id="1787"/>
            <p14:sldId id="1763"/>
          </p14:sldIdLst>
        </p14:section>
        <p14:section name="Utförandeentrepenad" id="{D7FC6DFE-6919-4946-8C26-6CA2C5FE11BD}">
          <p14:sldIdLst>
            <p14:sldId id="1753"/>
          </p14:sldIdLst>
        </p14:section>
        <p14:section name="Byggherren" id="{26AD28E0-8E54-4DB6-95BA-608A13F63D08}">
          <p14:sldIdLst>
            <p14:sldId id="2139"/>
          </p14:sldIdLst>
        </p14:section>
        <p14:section name="Projektering" id="{7E3782E9-9E4E-4B88-B169-BBF3C5CE8D8E}">
          <p14:sldIdLst>
            <p14:sldId id="2140"/>
          </p14:sldIdLst>
        </p14:section>
        <p14:section name="Produktion" id="{DC877D22-904A-40A7-9BD6-B8F6ED289FE6}">
          <p14:sldIdLst>
            <p14:sldId id="2141"/>
            <p14:sldId id="2122"/>
          </p14:sldIdLst>
        </p14:section>
        <p14:section name="Bilder som det länkas till" id="{50007BAD-307C-4EBF-9977-673B387660C3}">
          <p14:sldIdLst>
            <p14:sldId id="2131"/>
            <p14:sldId id="2134"/>
            <p14:sldId id="2135"/>
            <p14:sldId id="2128"/>
            <p14:sldId id="2126"/>
            <p14:sldId id="2144"/>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0BD78A0-C2DD-BFE7-538E-04303FF4EBDD}" name="Malin Sävinger" initials="MS" userId="S::Malin.Savinger@akademiskahus.se::d3e74969-4914-49e5-9ba9-0bbbf0b95063" providerId="AD"/>
  <p188:author id="{891274A4-E736-A126-9D6C-E7BF9389597E}" name="Ulrika Dolietis" initials="UD" userId="S::ulrika.dolietis@hallnollan.se::c38728b4-06e5-45eb-9f2e-15c9430af28b" providerId="AD"/>
  <p188:author id="{940B30EB-F57A-4171-B13D-93BE10D03A72}" name="Crozzoli, Peter" initials="CP" userId="S::pc8898@gk.se::fac4f799-2710-4e3b-8c08-8a73acdaedf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andmark, Daniel" initials="LD" lastIdx="95" clrIdx="0">
    <p:extLst>
      <p:ext uri="{19B8F6BF-5375-455C-9EA6-DF929625EA0E}">
        <p15:presenceInfo xmlns:p15="http://schemas.microsoft.com/office/powerpoint/2012/main" userId="S::daniel.landmark@skanska.se::bfc4d54b-e96c-4a1d-bf32-50213b777f33" providerId="AD"/>
      </p:ext>
    </p:extLst>
  </p:cmAuthor>
  <p:cmAuthor id="2" name="Ulrika Dolietis" initials="UD" lastIdx="5" clrIdx="1">
    <p:extLst>
      <p:ext uri="{19B8F6BF-5375-455C-9EA6-DF929625EA0E}">
        <p15:presenceInfo xmlns:p15="http://schemas.microsoft.com/office/powerpoint/2012/main" userId="S::ulrika.dolietis@hallnollan.se::c38728b4-06e5-45eb-9f2e-15c9430af28b" providerId="AD"/>
      </p:ext>
    </p:extLst>
  </p:cmAuthor>
  <p:cmAuthor id="3" name="Sara Petterson" initials="SP" lastIdx="1" clrIdx="2">
    <p:extLst>
      <p:ext uri="{19B8F6BF-5375-455C-9EA6-DF929625EA0E}">
        <p15:presenceInfo xmlns:p15="http://schemas.microsoft.com/office/powerpoint/2012/main" userId="S::sara.petterson@mto.se::f65f5a53-3352-4716-8dc1-2ccdb5db7c38" providerId="AD"/>
      </p:ext>
    </p:extLst>
  </p:cmAuthor>
  <p:cmAuthor id="4" name="Tiina Janson" initials="TJ" lastIdx="1" clrIdx="3">
    <p:extLst>
      <p:ext uri="{19B8F6BF-5375-455C-9EA6-DF929625EA0E}">
        <p15:presenceInfo xmlns:p15="http://schemas.microsoft.com/office/powerpoint/2012/main" userId="Tiina Janso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718E"/>
    <a:srgbClr val="000000"/>
    <a:srgbClr val="F8F8F8"/>
    <a:srgbClr val="00AE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791438-E12A-438C-B928-CAD9ED6FAA40}" v="1" dt="2022-08-29T07:21:52.309"/>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08" autoAdjust="0"/>
    <p:restoredTop sz="93557" autoAdjust="0"/>
  </p:normalViewPr>
  <p:slideViewPr>
    <p:cSldViewPr snapToGrid="0">
      <p:cViewPr varScale="1">
        <p:scale>
          <a:sx n="160" d="100"/>
          <a:sy n="160" d="100"/>
        </p:scale>
        <p:origin x="318" y="138"/>
      </p:cViewPr>
      <p:guideLst/>
    </p:cSldViewPr>
  </p:slideViewPr>
  <p:outlineViewPr>
    <p:cViewPr>
      <p:scale>
        <a:sx n="33" d="100"/>
        <a:sy n="33" d="100"/>
      </p:scale>
      <p:origin x="0"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Ulrika Dolietis" userId="c38728b4-06e5-45eb-9f2e-15c9430af28b" providerId="ADAL" clId="{56918429-FAD5-4C6E-B0D1-1D620624079D}"/>
    <pc:docChg chg="custSel modSld">
      <pc:chgData name="Ulrika Dolietis" userId="c38728b4-06e5-45eb-9f2e-15c9430af28b" providerId="ADAL" clId="{56918429-FAD5-4C6E-B0D1-1D620624079D}" dt="2022-06-28T13:24:53.663" v="908" actId="1076"/>
      <pc:docMkLst>
        <pc:docMk/>
      </pc:docMkLst>
      <pc:sldChg chg="addSp modSp mod">
        <pc:chgData name="Ulrika Dolietis" userId="c38728b4-06e5-45eb-9f2e-15c9430af28b" providerId="ADAL" clId="{56918429-FAD5-4C6E-B0D1-1D620624079D}" dt="2022-06-28T13:24:53.663" v="908" actId="1076"/>
        <pc:sldMkLst>
          <pc:docMk/>
          <pc:sldMk cId="3139174602" sldId="2122"/>
        </pc:sldMkLst>
        <pc:spChg chg="add mod">
          <ac:chgData name="Ulrika Dolietis" userId="c38728b4-06e5-45eb-9f2e-15c9430af28b" providerId="ADAL" clId="{56918429-FAD5-4C6E-B0D1-1D620624079D}" dt="2022-06-28T13:24:53.663" v="908" actId="1076"/>
          <ac:spMkLst>
            <pc:docMk/>
            <pc:sldMk cId="3139174602" sldId="2122"/>
            <ac:spMk id="31" creationId="{6581747B-5345-55E1-89AE-15A1C90A3F2F}"/>
          </ac:spMkLst>
        </pc:spChg>
        <pc:spChg chg="mod">
          <ac:chgData name="Ulrika Dolietis" userId="c38728b4-06e5-45eb-9f2e-15c9430af28b" providerId="ADAL" clId="{56918429-FAD5-4C6E-B0D1-1D620624079D}" dt="2022-06-28T13:24:27.728" v="886" actId="207"/>
          <ac:spMkLst>
            <pc:docMk/>
            <pc:sldMk cId="3139174602" sldId="2122"/>
            <ac:spMk id="57" creationId="{225F49BD-8385-4EF5-B5FA-B23E00E98040}"/>
          </ac:spMkLst>
        </pc:spChg>
      </pc:sldChg>
      <pc:sldChg chg="delSp mod">
        <pc:chgData name="Ulrika Dolietis" userId="c38728b4-06e5-45eb-9f2e-15c9430af28b" providerId="ADAL" clId="{56918429-FAD5-4C6E-B0D1-1D620624079D}" dt="2022-06-27T12:51:37.646" v="387" actId="478"/>
        <pc:sldMkLst>
          <pc:docMk/>
          <pc:sldMk cId="374029189" sldId="2131"/>
        </pc:sldMkLst>
        <pc:spChg chg="del">
          <ac:chgData name="Ulrika Dolietis" userId="c38728b4-06e5-45eb-9f2e-15c9430af28b" providerId="ADAL" clId="{56918429-FAD5-4C6E-B0D1-1D620624079D}" dt="2022-06-27T12:51:37.646" v="387" actId="478"/>
          <ac:spMkLst>
            <pc:docMk/>
            <pc:sldMk cId="374029189" sldId="2131"/>
            <ac:spMk id="6" creationId="{D6787383-6867-B79C-274A-70DAB48CE121}"/>
          </ac:spMkLst>
        </pc:spChg>
      </pc:sldChg>
      <pc:sldChg chg="addSp modSp mod">
        <pc:chgData name="Ulrika Dolietis" userId="c38728b4-06e5-45eb-9f2e-15c9430af28b" providerId="ADAL" clId="{56918429-FAD5-4C6E-B0D1-1D620624079D}" dt="2022-06-27T12:52:56.967" v="388" actId="14100"/>
        <pc:sldMkLst>
          <pc:docMk/>
          <pc:sldMk cId="1424839364" sldId="2139"/>
        </pc:sldMkLst>
        <pc:spChg chg="add mod">
          <ac:chgData name="Ulrika Dolietis" userId="c38728b4-06e5-45eb-9f2e-15c9430af28b" providerId="ADAL" clId="{56918429-FAD5-4C6E-B0D1-1D620624079D}" dt="2022-06-27T12:46:50.760" v="146" actId="14100"/>
          <ac:spMkLst>
            <pc:docMk/>
            <pc:sldMk cId="1424839364" sldId="2139"/>
            <ac:spMk id="4" creationId="{82ED9A0B-56A5-F6AB-F4AC-22018F7C9BC6}"/>
          </ac:spMkLst>
        </pc:spChg>
        <pc:spChg chg="add mod">
          <ac:chgData name="Ulrika Dolietis" userId="c38728b4-06e5-45eb-9f2e-15c9430af28b" providerId="ADAL" clId="{56918429-FAD5-4C6E-B0D1-1D620624079D}" dt="2022-06-27T12:47:59.813" v="180" actId="1076"/>
          <ac:spMkLst>
            <pc:docMk/>
            <pc:sldMk cId="1424839364" sldId="2139"/>
            <ac:spMk id="46" creationId="{AD2C62BE-9F0B-05D5-7CF4-BE4200FB2D85}"/>
          </ac:spMkLst>
        </pc:spChg>
        <pc:spChg chg="add mod">
          <ac:chgData name="Ulrika Dolietis" userId="c38728b4-06e5-45eb-9f2e-15c9430af28b" providerId="ADAL" clId="{56918429-FAD5-4C6E-B0D1-1D620624079D}" dt="2022-06-27T12:52:56.967" v="388" actId="14100"/>
          <ac:spMkLst>
            <pc:docMk/>
            <pc:sldMk cId="1424839364" sldId="2139"/>
            <ac:spMk id="50" creationId="{58E3660E-1F11-65AF-EAE2-6E940D03E37E}"/>
          </ac:spMkLst>
        </pc:spChg>
      </pc:sldChg>
      <pc:sldChg chg="addSp modSp mod">
        <pc:chgData name="Ulrika Dolietis" userId="c38728b4-06e5-45eb-9f2e-15c9430af28b" providerId="ADAL" clId="{56918429-FAD5-4C6E-B0D1-1D620624079D}" dt="2022-06-28T13:23:47.187" v="885" actId="14100"/>
        <pc:sldMkLst>
          <pc:docMk/>
          <pc:sldMk cId="1557800895" sldId="2141"/>
        </pc:sldMkLst>
        <pc:spChg chg="add mod">
          <ac:chgData name="Ulrika Dolietis" userId="c38728b4-06e5-45eb-9f2e-15c9430af28b" providerId="ADAL" clId="{56918429-FAD5-4C6E-B0D1-1D620624079D}" dt="2022-06-27T12:53:30.099" v="443" actId="20577"/>
          <ac:spMkLst>
            <pc:docMk/>
            <pc:sldMk cId="1557800895" sldId="2141"/>
            <ac:spMk id="69" creationId="{508BEDAC-DD08-FA15-9FD1-D95F55FC338A}"/>
          </ac:spMkLst>
        </pc:spChg>
        <pc:spChg chg="add mod">
          <ac:chgData name="Ulrika Dolietis" userId="c38728b4-06e5-45eb-9f2e-15c9430af28b" providerId="ADAL" clId="{56918429-FAD5-4C6E-B0D1-1D620624079D}" dt="2022-06-28T13:23:47.187" v="885" actId="14100"/>
          <ac:spMkLst>
            <pc:docMk/>
            <pc:sldMk cId="1557800895" sldId="2141"/>
            <ac:spMk id="70" creationId="{25D97709-BD83-3CAA-A457-E8F1698E51FA}"/>
          </ac:spMkLst>
        </pc:spChg>
      </pc:sldChg>
      <pc:sldChg chg="addSp delSp modSp mod">
        <pc:chgData name="Ulrika Dolietis" userId="c38728b4-06e5-45eb-9f2e-15c9430af28b" providerId="ADAL" clId="{56918429-FAD5-4C6E-B0D1-1D620624079D}" dt="2022-06-27T12:51:21.518" v="386" actId="20577"/>
        <pc:sldMkLst>
          <pc:docMk/>
          <pc:sldMk cId="3682736142" sldId="2144"/>
        </pc:sldMkLst>
        <pc:spChg chg="mod">
          <ac:chgData name="Ulrika Dolietis" userId="c38728b4-06e5-45eb-9f2e-15c9430af28b" providerId="ADAL" clId="{56918429-FAD5-4C6E-B0D1-1D620624079D}" dt="2022-06-27T12:51:21.518" v="386" actId="20577"/>
          <ac:spMkLst>
            <pc:docMk/>
            <pc:sldMk cId="3682736142" sldId="2144"/>
            <ac:spMk id="4" creationId="{07243888-28C9-4F9A-9A84-C88B46FECD0C}"/>
          </ac:spMkLst>
        </pc:spChg>
        <pc:spChg chg="del">
          <ac:chgData name="Ulrika Dolietis" userId="c38728b4-06e5-45eb-9f2e-15c9430af28b" providerId="ADAL" clId="{56918429-FAD5-4C6E-B0D1-1D620624079D}" dt="2022-06-27T12:50:00.623" v="307" actId="478"/>
          <ac:spMkLst>
            <pc:docMk/>
            <pc:sldMk cId="3682736142" sldId="2144"/>
            <ac:spMk id="7" creationId="{0896FBB2-7731-2611-B053-B2EDA16EC6C8}"/>
          </ac:spMkLst>
        </pc:spChg>
        <pc:spChg chg="add mod">
          <ac:chgData name="Ulrika Dolietis" userId="c38728b4-06e5-45eb-9f2e-15c9430af28b" providerId="ADAL" clId="{56918429-FAD5-4C6E-B0D1-1D620624079D}" dt="2022-06-27T12:50:59.150" v="383" actId="6549"/>
          <ac:spMkLst>
            <pc:docMk/>
            <pc:sldMk cId="3682736142" sldId="2144"/>
            <ac:spMk id="10" creationId="{8EB1C8B4-ED0C-72AF-2A97-35DACCAF88E1}"/>
          </ac:spMkLst>
        </pc:spChg>
        <pc:spChg chg="add mod">
          <ac:chgData name="Ulrika Dolietis" userId="c38728b4-06e5-45eb-9f2e-15c9430af28b" providerId="ADAL" clId="{56918429-FAD5-4C6E-B0D1-1D620624079D}" dt="2022-06-27T12:51:17.936" v="385" actId="1076"/>
          <ac:spMkLst>
            <pc:docMk/>
            <pc:sldMk cId="3682736142" sldId="2144"/>
            <ac:spMk id="11" creationId="{9BCDB4EC-9FAF-0D49-D07D-B424C937FE3E}"/>
          </ac:spMkLst>
        </pc:spChg>
      </pc:sldChg>
    </pc:docChg>
  </pc:docChgLst>
  <pc:docChgLst>
    <pc:chgData name="Ulrika Dolietis" userId="c38728b4-06e5-45eb-9f2e-15c9430af28b" providerId="ADAL" clId="{9C791438-E12A-438C-B928-CAD9ED6FAA40}"/>
    <pc:docChg chg="modSld">
      <pc:chgData name="Ulrika Dolietis" userId="c38728b4-06e5-45eb-9f2e-15c9430af28b" providerId="ADAL" clId="{9C791438-E12A-438C-B928-CAD9ED6FAA40}" dt="2022-08-30T07:18:55.090" v="84" actId="6549"/>
      <pc:docMkLst>
        <pc:docMk/>
      </pc:docMkLst>
      <pc:sldChg chg="modSp mod">
        <pc:chgData name="Ulrika Dolietis" userId="c38728b4-06e5-45eb-9f2e-15c9430af28b" providerId="ADAL" clId="{9C791438-E12A-438C-B928-CAD9ED6FAA40}" dt="2022-08-30T07:18:55.090" v="84" actId="6549"/>
        <pc:sldMkLst>
          <pc:docMk/>
          <pc:sldMk cId="3139174602" sldId="2122"/>
        </pc:sldMkLst>
        <pc:spChg chg="mod">
          <ac:chgData name="Ulrika Dolietis" userId="c38728b4-06e5-45eb-9f2e-15c9430af28b" providerId="ADAL" clId="{9C791438-E12A-438C-B928-CAD9ED6FAA40}" dt="2022-08-30T07:18:55.090" v="84" actId="6549"/>
          <ac:spMkLst>
            <pc:docMk/>
            <pc:sldMk cId="3139174602" sldId="2122"/>
            <ac:spMk id="57" creationId="{225F49BD-8385-4EF5-B5FA-B23E00E98040}"/>
          </ac:spMkLst>
        </pc:spChg>
        <pc:spChg chg="mod">
          <ac:chgData name="Ulrika Dolietis" userId="c38728b4-06e5-45eb-9f2e-15c9430af28b" providerId="ADAL" clId="{9C791438-E12A-438C-B928-CAD9ED6FAA40}" dt="2022-08-29T07:25:46.880" v="80" actId="1036"/>
          <ac:spMkLst>
            <pc:docMk/>
            <pc:sldMk cId="3139174602" sldId="2122"/>
            <ac:spMk id="72" creationId="{41A2CDE5-C00D-4515-9621-EB3E1EA94921}"/>
          </ac:spMkLst>
        </pc:spChg>
        <pc:cxnChg chg="mod">
          <ac:chgData name="Ulrika Dolietis" userId="c38728b4-06e5-45eb-9f2e-15c9430af28b" providerId="ADAL" clId="{9C791438-E12A-438C-B928-CAD9ED6FAA40}" dt="2022-08-29T07:24:48.264" v="48" actId="1035"/>
          <ac:cxnSpMkLst>
            <pc:docMk/>
            <pc:sldMk cId="3139174602" sldId="2122"/>
            <ac:cxnSpMk id="75" creationId="{77A126A5-8AA3-48C0-BD11-1B35ADD017A4}"/>
          </ac:cxnSpMkLst>
        </pc:cxnChg>
      </pc:sldChg>
      <pc:sldChg chg="modSp mod">
        <pc:chgData name="Ulrika Dolietis" userId="c38728b4-06e5-45eb-9f2e-15c9430af28b" providerId="ADAL" clId="{9C791438-E12A-438C-B928-CAD9ED6FAA40}" dt="2022-08-29T07:21:52.309" v="9"/>
        <pc:sldMkLst>
          <pc:docMk/>
          <pc:sldMk cId="1557800895" sldId="2141"/>
        </pc:sldMkLst>
        <pc:spChg chg="mod">
          <ac:chgData name="Ulrika Dolietis" userId="c38728b4-06e5-45eb-9f2e-15c9430af28b" providerId="ADAL" clId="{9C791438-E12A-438C-B928-CAD9ED6FAA40}" dt="2022-08-29T07:17:38.464" v="8" actId="20577"/>
          <ac:spMkLst>
            <pc:docMk/>
            <pc:sldMk cId="1557800895" sldId="2141"/>
            <ac:spMk id="78" creationId="{7657A4EF-B228-4166-A007-0F1FB909EBAF}"/>
          </ac:spMkLst>
        </pc:spChg>
        <pc:picChg chg="mod">
          <ac:chgData name="Ulrika Dolietis" userId="c38728b4-06e5-45eb-9f2e-15c9430af28b" providerId="ADAL" clId="{9C791438-E12A-438C-B928-CAD9ED6FAA40}" dt="2022-08-29T07:21:52.309" v="9"/>
          <ac:picMkLst>
            <pc:docMk/>
            <pc:sldMk cId="1557800895" sldId="2141"/>
            <ac:picMk id="86" creationId="{0FA13BE5-EC36-714C-B1F9-E34284EC28ED}"/>
          </ac:picMkLst>
        </pc:picChg>
      </pc:sldChg>
    </pc:docChg>
  </pc:docChgLst>
</pc:chgInfo>
</file>

<file path=ppt/diagrams/_rels/data2.xml.rels><?xml version="1.0" encoding="UTF-8" standalone="yes"?>
<Relationships xmlns="http://schemas.openxmlformats.org/package/2006/relationships"><Relationship Id="rId1"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F287A1-D0AE-410A-92F6-B01375018E77}" type="doc">
      <dgm:prSet loTypeId="urn:microsoft.com/office/officeart/2005/8/layout/process1" loCatId="process" qsTypeId="urn:microsoft.com/office/officeart/2005/8/quickstyle/simple1" qsCatId="simple" csTypeId="urn:microsoft.com/office/officeart/2005/8/colors/accent1_2" csCatId="accent1" phldr="1"/>
      <dgm:spPr/>
    </dgm:pt>
    <dgm:pt modelId="{E158C64C-FC18-4CCC-9C44-B189C2461F64}">
      <dgm:prSet phldrT="[Text]" custT="1"/>
      <dgm:spPr>
        <a:solidFill>
          <a:schemeClr val="accent1"/>
        </a:solidFill>
      </dgm:spPr>
      <dgm:t>
        <a:bodyPr/>
        <a:lstStyle/>
        <a:p>
          <a:r>
            <a:rPr lang="sv-SE" sz="1600">
              <a:solidFill>
                <a:sysClr val="windowText" lastClr="000000"/>
              </a:solidFill>
              <a:latin typeface="+mn-lt"/>
            </a:rPr>
            <a:t>Förstudie</a:t>
          </a:r>
        </a:p>
      </dgm:t>
    </dgm:pt>
    <dgm:pt modelId="{8E2A469E-0250-4E68-891B-3554E3F46A48}" type="parTrans" cxnId="{5F5CA305-C4B4-4587-826A-991A5E70EE0E}">
      <dgm:prSet/>
      <dgm:spPr/>
      <dgm:t>
        <a:bodyPr/>
        <a:lstStyle/>
        <a:p>
          <a:endParaRPr lang="sv-SE" sz="1800">
            <a:solidFill>
              <a:sysClr val="windowText" lastClr="000000"/>
            </a:solidFill>
          </a:endParaRPr>
        </a:p>
      </dgm:t>
    </dgm:pt>
    <dgm:pt modelId="{231571B8-A167-4830-8CB4-FC84D1386122}" type="sibTrans" cxnId="{5F5CA305-C4B4-4587-826A-991A5E70EE0E}">
      <dgm:prSet custT="1"/>
      <dgm:spPr>
        <a:solidFill>
          <a:schemeClr val="accent1"/>
        </a:solidFill>
      </dgm:spPr>
      <dgm:t>
        <a:bodyPr/>
        <a:lstStyle/>
        <a:p>
          <a:endParaRPr lang="sv-SE" sz="1800">
            <a:solidFill>
              <a:sysClr val="windowText" lastClr="000000"/>
            </a:solidFill>
          </a:endParaRPr>
        </a:p>
      </dgm:t>
    </dgm:pt>
    <dgm:pt modelId="{EBD3B6DE-06F8-4B6D-8B43-661D8CA25FAC}">
      <dgm:prSet phldrT="[Text]" custT="1"/>
      <dgm:spPr>
        <a:solidFill>
          <a:schemeClr val="accent1"/>
        </a:solidFill>
      </dgm:spPr>
      <dgm:t>
        <a:bodyPr/>
        <a:lstStyle/>
        <a:p>
          <a:r>
            <a:rPr lang="sv-SE" sz="1600" dirty="0">
              <a:solidFill>
                <a:schemeClr val="tx2"/>
              </a:solidFill>
              <a:latin typeface="+mn-lt"/>
            </a:rPr>
            <a:t>Program-handlingsskede</a:t>
          </a:r>
        </a:p>
      </dgm:t>
    </dgm:pt>
    <dgm:pt modelId="{7630F223-B5B6-4ED1-9170-1B4E5AF1BD7A}" type="parTrans" cxnId="{BC407B34-402D-46C0-9902-84F70AA0FC43}">
      <dgm:prSet/>
      <dgm:spPr/>
      <dgm:t>
        <a:bodyPr/>
        <a:lstStyle/>
        <a:p>
          <a:endParaRPr lang="sv-SE" sz="1800">
            <a:solidFill>
              <a:sysClr val="windowText" lastClr="000000"/>
            </a:solidFill>
          </a:endParaRPr>
        </a:p>
      </dgm:t>
    </dgm:pt>
    <dgm:pt modelId="{40B07F35-588F-4A68-AAA1-EFF289BFD2B6}" type="sibTrans" cxnId="{BC407B34-402D-46C0-9902-84F70AA0FC43}">
      <dgm:prSet custT="1"/>
      <dgm:spPr>
        <a:solidFill>
          <a:schemeClr val="accent1"/>
        </a:solidFill>
      </dgm:spPr>
      <dgm:t>
        <a:bodyPr/>
        <a:lstStyle/>
        <a:p>
          <a:endParaRPr lang="sv-SE" sz="1800">
            <a:solidFill>
              <a:sysClr val="windowText" lastClr="000000"/>
            </a:solidFill>
          </a:endParaRPr>
        </a:p>
      </dgm:t>
    </dgm:pt>
    <dgm:pt modelId="{858AD5E3-2FF3-4E8E-ADD0-2E7A66A17A91}">
      <dgm:prSet phldrT="[Text]" custT="1"/>
      <dgm:spPr>
        <a:solidFill>
          <a:schemeClr val="accent1"/>
        </a:solidFill>
      </dgm:spPr>
      <dgm:t>
        <a:bodyPr/>
        <a:lstStyle/>
        <a:p>
          <a:r>
            <a:rPr lang="sv-SE" sz="1600" dirty="0">
              <a:solidFill>
                <a:schemeClr val="tx2"/>
              </a:solidFill>
              <a:latin typeface="+mn-lt"/>
            </a:rPr>
            <a:t>System-handlingsskede </a:t>
          </a:r>
        </a:p>
      </dgm:t>
    </dgm:pt>
    <dgm:pt modelId="{2CF5E855-7307-4123-A221-660E68B2F30E}" type="parTrans" cxnId="{C7431772-117E-472A-B5CA-44EA8BCFCA41}">
      <dgm:prSet/>
      <dgm:spPr/>
      <dgm:t>
        <a:bodyPr/>
        <a:lstStyle/>
        <a:p>
          <a:endParaRPr lang="sv-SE" sz="1800">
            <a:solidFill>
              <a:sysClr val="windowText" lastClr="000000"/>
            </a:solidFill>
          </a:endParaRPr>
        </a:p>
      </dgm:t>
    </dgm:pt>
    <dgm:pt modelId="{80686E71-956E-4B77-860A-24E56A9FF435}" type="sibTrans" cxnId="{C7431772-117E-472A-B5CA-44EA8BCFCA41}">
      <dgm:prSet custT="1"/>
      <dgm:spPr>
        <a:solidFill>
          <a:schemeClr val="accent1"/>
        </a:solidFill>
      </dgm:spPr>
      <dgm:t>
        <a:bodyPr/>
        <a:lstStyle/>
        <a:p>
          <a:endParaRPr lang="sv-SE" sz="1800">
            <a:solidFill>
              <a:sysClr val="windowText" lastClr="000000"/>
            </a:solidFill>
          </a:endParaRPr>
        </a:p>
      </dgm:t>
    </dgm:pt>
    <dgm:pt modelId="{F33C5EE3-697C-480C-88CF-5D4432397CFF}">
      <dgm:prSet phldrT="[Text]" custT="1"/>
      <dgm:spPr>
        <a:solidFill>
          <a:schemeClr val="accent1"/>
        </a:solidFill>
      </dgm:spPr>
      <dgm:t>
        <a:bodyPr/>
        <a:lstStyle/>
        <a:p>
          <a:r>
            <a:rPr lang="sv-SE" sz="1600" dirty="0">
              <a:solidFill>
                <a:sysClr val="windowText" lastClr="000000"/>
              </a:solidFill>
              <a:latin typeface="+mn-lt"/>
            </a:rPr>
            <a:t>Bygghandlings-skede</a:t>
          </a:r>
          <a:endParaRPr lang="sv-SE" sz="1800" dirty="0">
            <a:solidFill>
              <a:sysClr val="windowText" lastClr="000000"/>
            </a:solidFill>
            <a:latin typeface="+mn-lt"/>
          </a:endParaRPr>
        </a:p>
      </dgm:t>
    </dgm:pt>
    <dgm:pt modelId="{25F7CB65-54BA-4BEB-A0EF-E81987453C6D}" type="parTrans" cxnId="{A5231F21-9E1B-4787-849C-D443C05DE81D}">
      <dgm:prSet/>
      <dgm:spPr/>
      <dgm:t>
        <a:bodyPr/>
        <a:lstStyle/>
        <a:p>
          <a:endParaRPr lang="sv-SE" sz="1800">
            <a:solidFill>
              <a:sysClr val="windowText" lastClr="000000"/>
            </a:solidFill>
          </a:endParaRPr>
        </a:p>
      </dgm:t>
    </dgm:pt>
    <dgm:pt modelId="{C52ED56C-895B-4D29-8A84-3B0BA0FB0AF2}" type="sibTrans" cxnId="{A5231F21-9E1B-4787-849C-D443C05DE81D}">
      <dgm:prSet custT="1"/>
      <dgm:spPr>
        <a:solidFill>
          <a:schemeClr val="accent1"/>
        </a:solidFill>
      </dgm:spPr>
      <dgm:t>
        <a:bodyPr/>
        <a:lstStyle/>
        <a:p>
          <a:endParaRPr lang="sv-SE" sz="1800">
            <a:solidFill>
              <a:sysClr val="windowText" lastClr="000000"/>
            </a:solidFill>
          </a:endParaRPr>
        </a:p>
      </dgm:t>
    </dgm:pt>
    <dgm:pt modelId="{308D01DE-53CE-43BB-9BCB-7722425E5793}">
      <dgm:prSet phldrT="[Text]" custT="1"/>
      <dgm:spPr>
        <a:solidFill>
          <a:schemeClr val="accent1"/>
        </a:solidFill>
      </dgm:spPr>
      <dgm:t>
        <a:bodyPr/>
        <a:lstStyle/>
        <a:p>
          <a:r>
            <a:rPr lang="sv-SE" sz="1600" dirty="0">
              <a:solidFill>
                <a:sysClr val="windowText" lastClr="000000"/>
              </a:solidFill>
              <a:latin typeface="+mn-lt"/>
            </a:rPr>
            <a:t>Byggproduktions-skede</a:t>
          </a:r>
        </a:p>
      </dgm:t>
    </dgm:pt>
    <dgm:pt modelId="{BD542F2D-2B04-4AB9-8FFF-C9FF8C59D1E1}" type="parTrans" cxnId="{7579E9DE-9241-4E88-97E8-BA6617BD7BAC}">
      <dgm:prSet/>
      <dgm:spPr/>
      <dgm:t>
        <a:bodyPr/>
        <a:lstStyle/>
        <a:p>
          <a:endParaRPr lang="sv-SE" sz="1800">
            <a:solidFill>
              <a:sysClr val="windowText" lastClr="000000"/>
            </a:solidFill>
          </a:endParaRPr>
        </a:p>
      </dgm:t>
    </dgm:pt>
    <dgm:pt modelId="{9147C532-FB9A-4E72-A326-C644F89118F8}" type="sibTrans" cxnId="{7579E9DE-9241-4E88-97E8-BA6617BD7BAC}">
      <dgm:prSet/>
      <dgm:spPr>
        <a:solidFill>
          <a:schemeClr val="accent1"/>
        </a:solidFill>
      </dgm:spPr>
      <dgm:t>
        <a:bodyPr/>
        <a:lstStyle/>
        <a:p>
          <a:endParaRPr lang="sv-SE" sz="1800">
            <a:solidFill>
              <a:sysClr val="windowText" lastClr="000000"/>
            </a:solidFill>
          </a:endParaRPr>
        </a:p>
      </dgm:t>
    </dgm:pt>
    <dgm:pt modelId="{8670DADD-F41B-47AD-9373-E71BD746A412}">
      <dgm:prSet phldrT="[Text]" custT="1"/>
      <dgm:spPr>
        <a:solidFill>
          <a:schemeClr val="accent1"/>
        </a:solidFill>
      </dgm:spPr>
      <dgm:t>
        <a:bodyPr/>
        <a:lstStyle/>
        <a:p>
          <a:r>
            <a:rPr lang="sv-SE" sz="1400" dirty="0">
              <a:solidFill>
                <a:sysClr val="windowText" lastClr="000000"/>
              </a:solidFill>
              <a:latin typeface="+mn-lt"/>
            </a:rPr>
            <a:t>Överlämnande-skede</a:t>
          </a:r>
        </a:p>
      </dgm:t>
    </dgm:pt>
    <dgm:pt modelId="{969B2102-A7ED-4E32-A3BE-D0522F1FC7F6}" type="parTrans" cxnId="{38650E35-AFD6-4BB5-A3AE-81BEABD116BA}">
      <dgm:prSet/>
      <dgm:spPr/>
      <dgm:t>
        <a:bodyPr/>
        <a:lstStyle/>
        <a:p>
          <a:endParaRPr lang="sv-SE"/>
        </a:p>
      </dgm:t>
    </dgm:pt>
    <dgm:pt modelId="{1FD63271-2E17-4AD0-B8BA-0301EF0A5A88}" type="sibTrans" cxnId="{38650E35-AFD6-4BB5-A3AE-81BEABD116BA}">
      <dgm:prSet/>
      <dgm:spPr/>
      <dgm:t>
        <a:bodyPr/>
        <a:lstStyle/>
        <a:p>
          <a:endParaRPr lang="sv-SE"/>
        </a:p>
      </dgm:t>
    </dgm:pt>
    <dgm:pt modelId="{86DACD40-4940-453A-96DB-EFC4FB5F42E4}" type="pres">
      <dgm:prSet presAssocID="{01F287A1-D0AE-410A-92F6-B01375018E77}" presName="Name0" presStyleCnt="0">
        <dgm:presLayoutVars>
          <dgm:dir/>
          <dgm:resizeHandles val="exact"/>
        </dgm:presLayoutVars>
      </dgm:prSet>
      <dgm:spPr/>
    </dgm:pt>
    <dgm:pt modelId="{F3B68BB0-A770-4884-B9CA-8B4AFAF31976}" type="pres">
      <dgm:prSet presAssocID="{E158C64C-FC18-4CCC-9C44-B189C2461F64}" presName="node" presStyleLbl="node1" presStyleIdx="0" presStyleCnt="6" custScaleX="121942">
        <dgm:presLayoutVars>
          <dgm:bulletEnabled val="1"/>
        </dgm:presLayoutVars>
      </dgm:prSet>
      <dgm:spPr/>
    </dgm:pt>
    <dgm:pt modelId="{4CA62E3A-8E6D-47B2-8126-2A30BA4C79D1}" type="pres">
      <dgm:prSet presAssocID="{231571B8-A167-4830-8CB4-FC84D1386122}" presName="sibTrans" presStyleLbl="sibTrans2D1" presStyleIdx="0" presStyleCnt="5"/>
      <dgm:spPr/>
    </dgm:pt>
    <dgm:pt modelId="{9CD2FEBC-E84D-4495-88FC-DB8F8D892FA3}" type="pres">
      <dgm:prSet presAssocID="{231571B8-A167-4830-8CB4-FC84D1386122}" presName="connectorText" presStyleLbl="sibTrans2D1" presStyleIdx="0" presStyleCnt="5"/>
      <dgm:spPr/>
    </dgm:pt>
    <dgm:pt modelId="{432203B8-13C0-4624-81EC-1A6B2F5A2FEB}" type="pres">
      <dgm:prSet presAssocID="{EBD3B6DE-06F8-4B6D-8B43-661D8CA25FAC}" presName="node" presStyleLbl="node1" presStyleIdx="1" presStyleCnt="6" custScaleX="121942">
        <dgm:presLayoutVars>
          <dgm:bulletEnabled val="1"/>
        </dgm:presLayoutVars>
      </dgm:prSet>
      <dgm:spPr/>
    </dgm:pt>
    <dgm:pt modelId="{9EAEA305-7261-4941-B581-683901593145}" type="pres">
      <dgm:prSet presAssocID="{40B07F35-588F-4A68-AAA1-EFF289BFD2B6}" presName="sibTrans" presStyleLbl="sibTrans2D1" presStyleIdx="1" presStyleCnt="5"/>
      <dgm:spPr/>
    </dgm:pt>
    <dgm:pt modelId="{AFFA4139-B99B-44C3-8B9A-48D602AB6394}" type="pres">
      <dgm:prSet presAssocID="{40B07F35-588F-4A68-AAA1-EFF289BFD2B6}" presName="connectorText" presStyleLbl="sibTrans2D1" presStyleIdx="1" presStyleCnt="5"/>
      <dgm:spPr/>
    </dgm:pt>
    <dgm:pt modelId="{EF6F1ED2-49B1-4401-8893-0548D2AADB91}" type="pres">
      <dgm:prSet presAssocID="{858AD5E3-2FF3-4E8E-ADD0-2E7A66A17A91}" presName="node" presStyleLbl="node1" presStyleIdx="2" presStyleCnt="6" custScaleX="121942">
        <dgm:presLayoutVars>
          <dgm:bulletEnabled val="1"/>
        </dgm:presLayoutVars>
      </dgm:prSet>
      <dgm:spPr/>
    </dgm:pt>
    <dgm:pt modelId="{50BAA25A-BAD3-4C60-B685-C0BA9157CBA3}" type="pres">
      <dgm:prSet presAssocID="{80686E71-956E-4B77-860A-24E56A9FF435}" presName="sibTrans" presStyleLbl="sibTrans2D1" presStyleIdx="2" presStyleCnt="5"/>
      <dgm:spPr/>
    </dgm:pt>
    <dgm:pt modelId="{706C0C87-F6DF-4542-B50C-D64436AE91BA}" type="pres">
      <dgm:prSet presAssocID="{80686E71-956E-4B77-860A-24E56A9FF435}" presName="connectorText" presStyleLbl="sibTrans2D1" presStyleIdx="2" presStyleCnt="5"/>
      <dgm:spPr/>
    </dgm:pt>
    <dgm:pt modelId="{45677D29-ED14-4EF9-8F8B-6D687CFC2768}" type="pres">
      <dgm:prSet presAssocID="{F33C5EE3-697C-480C-88CF-5D4432397CFF}" presName="node" presStyleLbl="node1" presStyleIdx="3" presStyleCnt="6" custScaleX="121942">
        <dgm:presLayoutVars>
          <dgm:bulletEnabled val="1"/>
        </dgm:presLayoutVars>
      </dgm:prSet>
      <dgm:spPr/>
    </dgm:pt>
    <dgm:pt modelId="{2E3A9BEF-64D8-460E-AD49-4FB02FDE04F9}" type="pres">
      <dgm:prSet presAssocID="{C52ED56C-895B-4D29-8A84-3B0BA0FB0AF2}" presName="sibTrans" presStyleLbl="sibTrans2D1" presStyleIdx="3" presStyleCnt="5"/>
      <dgm:spPr/>
    </dgm:pt>
    <dgm:pt modelId="{F5A31957-A245-479D-A72D-DCF944BB33BB}" type="pres">
      <dgm:prSet presAssocID="{C52ED56C-895B-4D29-8A84-3B0BA0FB0AF2}" presName="connectorText" presStyleLbl="sibTrans2D1" presStyleIdx="3" presStyleCnt="5"/>
      <dgm:spPr/>
    </dgm:pt>
    <dgm:pt modelId="{02783529-01F4-4802-BBCD-0905DD85EA0D}" type="pres">
      <dgm:prSet presAssocID="{308D01DE-53CE-43BB-9BCB-7722425E5793}" presName="node" presStyleLbl="node1" presStyleIdx="4" presStyleCnt="6" custScaleX="135762">
        <dgm:presLayoutVars>
          <dgm:bulletEnabled val="1"/>
        </dgm:presLayoutVars>
      </dgm:prSet>
      <dgm:spPr/>
    </dgm:pt>
    <dgm:pt modelId="{3089ACA8-8541-4B84-B701-E5465D638F4F}" type="pres">
      <dgm:prSet presAssocID="{9147C532-FB9A-4E72-A326-C644F89118F8}" presName="sibTrans" presStyleLbl="sibTrans2D1" presStyleIdx="4" presStyleCnt="5"/>
      <dgm:spPr/>
    </dgm:pt>
    <dgm:pt modelId="{EA4F9572-A89C-46FF-A469-A65B38555187}" type="pres">
      <dgm:prSet presAssocID="{9147C532-FB9A-4E72-A326-C644F89118F8}" presName="connectorText" presStyleLbl="sibTrans2D1" presStyleIdx="4" presStyleCnt="5"/>
      <dgm:spPr/>
    </dgm:pt>
    <dgm:pt modelId="{11D0F0AB-DD8F-46DE-956E-6C68BD343100}" type="pres">
      <dgm:prSet presAssocID="{8670DADD-F41B-47AD-9373-E71BD746A412}" presName="node" presStyleLbl="node1" presStyleIdx="5" presStyleCnt="6" custScaleX="121942">
        <dgm:presLayoutVars>
          <dgm:bulletEnabled val="1"/>
        </dgm:presLayoutVars>
      </dgm:prSet>
      <dgm:spPr/>
    </dgm:pt>
  </dgm:ptLst>
  <dgm:cxnLst>
    <dgm:cxn modelId="{5F5CA305-C4B4-4587-826A-991A5E70EE0E}" srcId="{01F287A1-D0AE-410A-92F6-B01375018E77}" destId="{E158C64C-FC18-4CCC-9C44-B189C2461F64}" srcOrd="0" destOrd="0" parTransId="{8E2A469E-0250-4E68-891B-3554E3F46A48}" sibTransId="{231571B8-A167-4830-8CB4-FC84D1386122}"/>
    <dgm:cxn modelId="{E68A730B-1AB0-41D1-A9FA-9A588A46C9F9}" type="presOf" srcId="{231571B8-A167-4830-8CB4-FC84D1386122}" destId="{4CA62E3A-8E6D-47B2-8126-2A30BA4C79D1}" srcOrd="0" destOrd="0" presId="urn:microsoft.com/office/officeart/2005/8/layout/process1"/>
    <dgm:cxn modelId="{3707F20F-D658-434A-A5BB-BD354A8A1098}" type="presOf" srcId="{01F287A1-D0AE-410A-92F6-B01375018E77}" destId="{86DACD40-4940-453A-96DB-EFC4FB5F42E4}" srcOrd="0" destOrd="0" presId="urn:microsoft.com/office/officeart/2005/8/layout/process1"/>
    <dgm:cxn modelId="{A5231F21-9E1B-4787-849C-D443C05DE81D}" srcId="{01F287A1-D0AE-410A-92F6-B01375018E77}" destId="{F33C5EE3-697C-480C-88CF-5D4432397CFF}" srcOrd="3" destOrd="0" parTransId="{25F7CB65-54BA-4BEB-A0EF-E81987453C6D}" sibTransId="{C52ED56C-895B-4D29-8A84-3B0BA0FB0AF2}"/>
    <dgm:cxn modelId="{BC407B34-402D-46C0-9902-84F70AA0FC43}" srcId="{01F287A1-D0AE-410A-92F6-B01375018E77}" destId="{EBD3B6DE-06F8-4B6D-8B43-661D8CA25FAC}" srcOrd="1" destOrd="0" parTransId="{7630F223-B5B6-4ED1-9170-1B4E5AF1BD7A}" sibTransId="{40B07F35-588F-4A68-AAA1-EFF289BFD2B6}"/>
    <dgm:cxn modelId="{38650E35-AFD6-4BB5-A3AE-81BEABD116BA}" srcId="{01F287A1-D0AE-410A-92F6-B01375018E77}" destId="{8670DADD-F41B-47AD-9373-E71BD746A412}" srcOrd="5" destOrd="0" parTransId="{969B2102-A7ED-4E32-A3BE-D0522F1FC7F6}" sibTransId="{1FD63271-2E17-4AD0-B8BA-0301EF0A5A88}"/>
    <dgm:cxn modelId="{54C0513F-80E4-46F4-A32E-D1855F274FBE}" type="presOf" srcId="{C52ED56C-895B-4D29-8A84-3B0BA0FB0AF2}" destId="{2E3A9BEF-64D8-460E-AD49-4FB02FDE04F9}" srcOrd="0" destOrd="0" presId="urn:microsoft.com/office/officeart/2005/8/layout/process1"/>
    <dgm:cxn modelId="{8EB74442-96AD-4885-813B-D1A5AF263A4B}" type="presOf" srcId="{80686E71-956E-4B77-860A-24E56A9FF435}" destId="{706C0C87-F6DF-4542-B50C-D64436AE91BA}" srcOrd="1" destOrd="0" presId="urn:microsoft.com/office/officeart/2005/8/layout/process1"/>
    <dgm:cxn modelId="{646F2050-AEDF-4CDE-8F9C-F73926E10489}" type="presOf" srcId="{231571B8-A167-4830-8CB4-FC84D1386122}" destId="{9CD2FEBC-E84D-4495-88FC-DB8F8D892FA3}" srcOrd="1" destOrd="0" presId="urn:microsoft.com/office/officeart/2005/8/layout/process1"/>
    <dgm:cxn modelId="{C7431772-117E-472A-B5CA-44EA8BCFCA41}" srcId="{01F287A1-D0AE-410A-92F6-B01375018E77}" destId="{858AD5E3-2FF3-4E8E-ADD0-2E7A66A17A91}" srcOrd="2" destOrd="0" parTransId="{2CF5E855-7307-4123-A221-660E68B2F30E}" sibTransId="{80686E71-956E-4B77-860A-24E56A9FF435}"/>
    <dgm:cxn modelId="{385EA67C-F757-44F5-9A80-563F36CE7E9F}" type="presOf" srcId="{40B07F35-588F-4A68-AAA1-EFF289BFD2B6}" destId="{9EAEA305-7261-4941-B581-683901593145}" srcOrd="0" destOrd="0" presId="urn:microsoft.com/office/officeart/2005/8/layout/process1"/>
    <dgm:cxn modelId="{362BF384-089E-4970-BF1E-F8D73354A2D1}" type="presOf" srcId="{E158C64C-FC18-4CCC-9C44-B189C2461F64}" destId="{F3B68BB0-A770-4884-B9CA-8B4AFAF31976}" srcOrd="0" destOrd="0" presId="urn:microsoft.com/office/officeart/2005/8/layout/process1"/>
    <dgm:cxn modelId="{CAFDB394-6F92-483A-8270-09FCFA34C6AF}" type="presOf" srcId="{8670DADD-F41B-47AD-9373-E71BD746A412}" destId="{11D0F0AB-DD8F-46DE-956E-6C68BD343100}" srcOrd="0" destOrd="0" presId="urn:microsoft.com/office/officeart/2005/8/layout/process1"/>
    <dgm:cxn modelId="{C3CB8D98-0567-48AA-9615-FED23F564236}" type="presOf" srcId="{9147C532-FB9A-4E72-A326-C644F89118F8}" destId="{3089ACA8-8541-4B84-B701-E5465D638F4F}" srcOrd="0" destOrd="0" presId="urn:microsoft.com/office/officeart/2005/8/layout/process1"/>
    <dgm:cxn modelId="{6A19E6AD-908B-40FA-84CC-C60F58DA366D}" type="presOf" srcId="{C52ED56C-895B-4D29-8A84-3B0BA0FB0AF2}" destId="{F5A31957-A245-479D-A72D-DCF944BB33BB}" srcOrd="1" destOrd="0" presId="urn:microsoft.com/office/officeart/2005/8/layout/process1"/>
    <dgm:cxn modelId="{E41CEBB1-1C41-46CF-92E1-6217C25DC291}" type="presOf" srcId="{EBD3B6DE-06F8-4B6D-8B43-661D8CA25FAC}" destId="{432203B8-13C0-4624-81EC-1A6B2F5A2FEB}" srcOrd="0" destOrd="0" presId="urn:microsoft.com/office/officeart/2005/8/layout/process1"/>
    <dgm:cxn modelId="{28BFF8BF-61B3-4E5B-8EF7-FAA6C93C59E3}" type="presOf" srcId="{858AD5E3-2FF3-4E8E-ADD0-2E7A66A17A91}" destId="{EF6F1ED2-49B1-4401-8893-0548D2AADB91}" srcOrd="0" destOrd="0" presId="urn:microsoft.com/office/officeart/2005/8/layout/process1"/>
    <dgm:cxn modelId="{8951E3CF-9E2C-4FF2-8387-6A07A00680F6}" type="presOf" srcId="{40B07F35-588F-4A68-AAA1-EFF289BFD2B6}" destId="{AFFA4139-B99B-44C3-8B9A-48D602AB6394}" srcOrd="1" destOrd="0" presId="urn:microsoft.com/office/officeart/2005/8/layout/process1"/>
    <dgm:cxn modelId="{3D9438D9-4759-438B-B24E-1D89F517B0E4}" type="presOf" srcId="{80686E71-956E-4B77-860A-24E56A9FF435}" destId="{50BAA25A-BAD3-4C60-B685-C0BA9157CBA3}" srcOrd="0" destOrd="0" presId="urn:microsoft.com/office/officeart/2005/8/layout/process1"/>
    <dgm:cxn modelId="{60D693DB-EB12-400D-89FC-44BDE4624F37}" type="presOf" srcId="{F33C5EE3-697C-480C-88CF-5D4432397CFF}" destId="{45677D29-ED14-4EF9-8F8B-6D687CFC2768}" srcOrd="0" destOrd="0" presId="urn:microsoft.com/office/officeart/2005/8/layout/process1"/>
    <dgm:cxn modelId="{7579E9DE-9241-4E88-97E8-BA6617BD7BAC}" srcId="{01F287A1-D0AE-410A-92F6-B01375018E77}" destId="{308D01DE-53CE-43BB-9BCB-7722425E5793}" srcOrd="4" destOrd="0" parTransId="{BD542F2D-2B04-4AB9-8FFF-C9FF8C59D1E1}" sibTransId="{9147C532-FB9A-4E72-A326-C644F89118F8}"/>
    <dgm:cxn modelId="{17E9C5E0-74B3-4AC1-A100-1938B5053787}" type="presOf" srcId="{9147C532-FB9A-4E72-A326-C644F89118F8}" destId="{EA4F9572-A89C-46FF-A469-A65B38555187}" srcOrd="1" destOrd="0" presId="urn:microsoft.com/office/officeart/2005/8/layout/process1"/>
    <dgm:cxn modelId="{534207EF-8C97-41CC-8066-3649F2752E6C}" type="presOf" srcId="{308D01DE-53CE-43BB-9BCB-7722425E5793}" destId="{02783529-01F4-4802-BBCD-0905DD85EA0D}" srcOrd="0" destOrd="0" presId="urn:microsoft.com/office/officeart/2005/8/layout/process1"/>
    <dgm:cxn modelId="{370A229C-88DF-4259-929B-A24408E69563}" type="presParOf" srcId="{86DACD40-4940-453A-96DB-EFC4FB5F42E4}" destId="{F3B68BB0-A770-4884-B9CA-8B4AFAF31976}" srcOrd="0" destOrd="0" presId="urn:microsoft.com/office/officeart/2005/8/layout/process1"/>
    <dgm:cxn modelId="{CFEB9A4B-E243-4A87-9AED-0D7FE1594BF5}" type="presParOf" srcId="{86DACD40-4940-453A-96DB-EFC4FB5F42E4}" destId="{4CA62E3A-8E6D-47B2-8126-2A30BA4C79D1}" srcOrd="1" destOrd="0" presId="urn:microsoft.com/office/officeart/2005/8/layout/process1"/>
    <dgm:cxn modelId="{9CE0FF5F-AE32-419E-B01D-0381AD7DCDD7}" type="presParOf" srcId="{4CA62E3A-8E6D-47B2-8126-2A30BA4C79D1}" destId="{9CD2FEBC-E84D-4495-88FC-DB8F8D892FA3}" srcOrd="0" destOrd="0" presId="urn:microsoft.com/office/officeart/2005/8/layout/process1"/>
    <dgm:cxn modelId="{980D93DE-6407-4886-963B-FCD118051EDF}" type="presParOf" srcId="{86DACD40-4940-453A-96DB-EFC4FB5F42E4}" destId="{432203B8-13C0-4624-81EC-1A6B2F5A2FEB}" srcOrd="2" destOrd="0" presId="urn:microsoft.com/office/officeart/2005/8/layout/process1"/>
    <dgm:cxn modelId="{21A06B4E-1C2B-47CB-A789-F26D29344599}" type="presParOf" srcId="{86DACD40-4940-453A-96DB-EFC4FB5F42E4}" destId="{9EAEA305-7261-4941-B581-683901593145}" srcOrd="3" destOrd="0" presId="urn:microsoft.com/office/officeart/2005/8/layout/process1"/>
    <dgm:cxn modelId="{44493D16-63CC-4998-91EC-E6409269C8C1}" type="presParOf" srcId="{9EAEA305-7261-4941-B581-683901593145}" destId="{AFFA4139-B99B-44C3-8B9A-48D602AB6394}" srcOrd="0" destOrd="0" presId="urn:microsoft.com/office/officeart/2005/8/layout/process1"/>
    <dgm:cxn modelId="{480D282E-427B-4173-8BF3-B4851F504A53}" type="presParOf" srcId="{86DACD40-4940-453A-96DB-EFC4FB5F42E4}" destId="{EF6F1ED2-49B1-4401-8893-0548D2AADB91}" srcOrd="4" destOrd="0" presId="urn:microsoft.com/office/officeart/2005/8/layout/process1"/>
    <dgm:cxn modelId="{09B36F5E-CE8A-46E7-9A2F-BAEDF1B47D69}" type="presParOf" srcId="{86DACD40-4940-453A-96DB-EFC4FB5F42E4}" destId="{50BAA25A-BAD3-4C60-B685-C0BA9157CBA3}" srcOrd="5" destOrd="0" presId="urn:microsoft.com/office/officeart/2005/8/layout/process1"/>
    <dgm:cxn modelId="{5FBD80D0-521E-4DFC-BAE1-894139375589}" type="presParOf" srcId="{50BAA25A-BAD3-4C60-B685-C0BA9157CBA3}" destId="{706C0C87-F6DF-4542-B50C-D64436AE91BA}" srcOrd="0" destOrd="0" presId="urn:microsoft.com/office/officeart/2005/8/layout/process1"/>
    <dgm:cxn modelId="{3238088C-DF0B-4710-8E94-DA9253A4956F}" type="presParOf" srcId="{86DACD40-4940-453A-96DB-EFC4FB5F42E4}" destId="{45677D29-ED14-4EF9-8F8B-6D687CFC2768}" srcOrd="6" destOrd="0" presId="urn:microsoft.com/office/officeart/2005/8/layout/process1"/>
    <dgm:cxn modelId="{5FC0EA2A-1B3F-4F16-AE4A-D57E8997826C}" type="presParOf" srcId="{86DACD40-4940-453A-96DB-EFC4FB5F42E4}" destId="{2E3A9BEF-64D8-460E-AD49-4FB02FDE04F9}" srcOrd="7" destOrd="0" presId="urn:microsoft.com/office/officeart/2005/8/layout/process1"/>
    <dgm:cxn modelId="{1EA28AE2-3E6B-4DAA-9F9B-9C12559ABDF3}" type="presParOf" srcId="{2E3A9BEF-64D8-460E-AD49-4FB02FDE04F9}" destId="{F5A31957-A245-479D-A72D-DCF944BB33BB}" srcOrd="0" destOrd="0" presId="urn:microsoft.com/office/officeart/2005/8/layout/process1"/>
    <dgm:cxn modelId="{1F34FF0E-EC25-4404-80C6-49BED0215F0A}" type="presParOf" srcId="{86DACD40-4940-453A-96DB-EFC4FB5F42E4}" destId="{02783529-01F4-4802-BBCD-0905DD85EA0D}" srcOrd="8" destOrd="0" presId="urn:microsoft.com/office/officeart/2005/8/layout/process1"/>
    <dgm:cxn modelId="{05E7CBB6-70B9-4EBA-B164-0652013DC662}" type="presParOf" srcId="{86DACD40-4940-453A-96DB-EFC4FB5F42E4}" destId="{3089ACA8-8541-4B84-B701-E5465D638F4F}" srcOrd="9" destOrd="0" presId="urn:microsoft.com/office/officeart/2005/8/layout/process1"/>
    <dgm:cxn modelId="{5EEC1890-7FFF-49E8-B4CF-1B01734A5311}" type="presParOf" srcId="{3089ACA8-8541-4B84-B701-E5465D638F4F}" destId="{EA4F9572-A89C-46FF-A469-A65B38555187}" srcOrd="0" destOrd="0" presId="urn:microsoft.com/office/officeart/2005/8/layout/process1"/>
    <dgm:cxn modelId="{3E852FC0-74C3-4281-949C-D4AD0A3C56C8}" type="presParOf" srcId="{86DACD40-4940-453A-96DB-EFC4FB5F42E4}" destId="{11D0F0AB-DD8F-46DE-956E-6C68BD343100}" srcOrd="10" destOrd="0" presId="urn:microsoft.com/office/officeart/2005/8/layout/process1"/>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F287A1-D0AE-410A-92F6-B01375018E77}" type="doc">
      <dgm:prSet loTypeId="urn:microsoft.com/office/officeart/2005/8/layout/process1" loCatId="process" qsTypeId="urn:microsoft.com/office/officeart/2005/8/quickstyle/simple1" qsCatId="simple" csTypeId="urn:microsoft.com/office/officeart/2005/8/colors/accent1_2" csCatId="accent1" phldr="1"/>
      <dgm:spPr/>
    </dgm:pt>
    <dgm:pt modelId="{EBD3B6DE-06F8-4B6D-8B43-661D8CA25FAC}">
      <dgm:prSet phldrT="[Text]" custT="1"/>
      <dgm:spPr>
        <a:solidFill>
          <a:schemeClr val="accent3"/>
        </a:solidFill>
      </dgm:spPr>
      <dgm:t>
        <a:bodyPr lIns="36000" tIns="36000" rIns="36000" bIns="36000"/>
        <a:lstStyle/>
        <a:p>
          <a:r>
            <a:rPr lang="sv-SE" sz="1800" dirty="0">
              <a:solidFill>
                <a:sysClr val="windowText" lastClr="000000"/>
              </a:solidFill>
              <a:latin typeface="+mn-lt"/>
            </a:rPr>
            <a:t>Programhandlings-skede</a:t>
          </a:r>
        </a:p>
      </dgm:t>
    </dgm:pt>
    <dgm:pt modelId="{7630F223-B5B6-4ED1-9170-1B4E5AF1BD7A}" type="parTrans" cxnId="{BC407B34-402D-46C0-9902-84F70AA0FC43}">
      <dgm:prSet/>
      <dgm:spPr/>
      <dgm:t>
        <a:bodyPr/>
        <a:lstStyle/>
        <a:p>
          <a:endParaRPr lang="sv-SE" sz="1800">
            <a:solidFill>
              <a:sysClr val="windowText" lastClr="000000"/>
            </a:solidFill>
          </a:endParaRPr>
        </a:p>
      </dgm:t>
    </dgm:pt>
    <dgm:pt modelId="{40B07F35-588F-4A68-AAA1-EFF289BFD2B6}" type="sibTrans" cxnId="{BC407B34-402D-46C0-9902-84F70AA0FC43}">
      <dgm:prSet custT="1"/>
      <dgm:spPr>
        <a:solidFill>
          <a:schemeClr val="accent3"/>
        </a:solidFill>
      </dgm:spPr>
      <dgm:t>
        <a:bodyPr/>
        <a:lstStyle/>
        <a:p>
          <a:endParaRPr lang="sv-SE" sz="1800">
            <a:solidFill>
              <a:sysClr val="windowText" lastClr="000000"/>
            </a:solidFill>
          </a:endParaRPr>
        </a:p>
      </dgm:t>
    </dgm:pt>
    <dgm:pt modelId="{858AD5E3-2FF3-4E8E-ADD0-2E7A66A17A91}">
      <dgm:prSet phldrT="[Text]" custT="1"/>
      <dgm:spPr>
        <a:solidFill>
          <a:schemeClr val="accent3"/>
        </a:solidFill>
      </dgm:spPr>
      <dgm:t>
        <a:bodyPr lIns="36000" tIns="36000" rIns="36000" bIns="36000"/>
        <a:lstStyle/>
        <a:p>
          <a:r>
            <a:rPr lang="sv-SE" sz="1800" dirty="0">
              <a:solidFill>
                <a:sysClr val="windowText" lastClr="000000"/>
              </a:solidFill>
              <a:latin typeface="+mn-lt"/>
            </a:rPr>
            <a:t>Systemhandlings-skede </a:t>
          </a:r>
        </a:p>
      </dgm:t>
    </dgm:pt>
    <dgm:pt modelId="{2CF5E855-7307-4123-A221-660E68B2F30E}" type="parTrans" cxnId="{C7431772-117E-472A-B5CA-44EA8BCFCA41}">
      <dgm:prSet/>
      <dgm:spPr/>
      <dgm:t>
        <a:bodyPr/>
        <a:lstStyle/>
        <a:p>
          <a:endParaRPr lang="sv-SE" sz="1800">
            <a:solidFill>
              <a:sysClr val="windowText" lastClr="000000"/>
            </a:solidFill>
          </a:endParaRPr>
        </a:p>
      </dgm:t>
    </dgm:pt>
    <dgm:pt modelId="{80686E71-956E-4B77-860A-24E56A9FF435}" type="sibTrans" cxnId="{C7431772-117E-472A-B5CA-44EA8BCFCA41}">
      <dgm:prSet custT="1"/>
      <dgm:spPr>
        <a:solidFill>
          <a:schemeClr val="accent3"/>
        </a:solidFill>
      </dgm:spPr>
      <dgm:t>
        <a:bodyPr/>
        <a:lstStyle/>
        <a:p>
          <a:endParaRPr lang="sv-SE" sz="1800">
            <a:solidFill>
              <a:sysClr val="windowText" lastClr="000000"/>
            </a:solidFill>
          </a:endParaRPr>
        </a:p>
      </dgm:t>
    </dgm:pt>
    <dgm:pt modelId="{F33C5EE3-697C-480C-88CF-5D4432397CFF}">
      <dgm:prSet phldrT="[Text]" custT="1"/>
      <dgm:spPr>
        <a:solidFill>
          <a:schemeClr val="accent3"/>
        </a:solidFill>
      </dgm:spPr>
      <dgm:t>
        <a:bodyPr lIns="36000" tIns="36000" rIns="36000" bIns="36000"/>
        <a:lstStyle/>
        <a:p>
          <a:r>
            <a:rPr lang="sv-SE" sz="1800" dirty="0">
              <a:solidFill>
                <a:sysClr val="windowText" lastClr="000000"/>
              </a:solidFill>
              <a:latin typeface="+mn-lt"/>
            </a:rPr>
            <a:t>Bygghandlings-skede</a:t>
          </a:r>
        </a:p>
      </dgm:t>
    </dgm:pt>
    <dgm:pt modelId="{C52ED56C-895B-4D29-8A84-3B0BA0FB0AF2}" type="sibTrans" cxnId="{A5231F21-9E1B-4787-849C-D443C05DE81D}">
      <dgm:prSet custT="1"/>
      <dgm:spPr>
        <a:solidFill>
          <a:srgbClr val="10EDCB"/>
        </a:solidFill>
        <a:ln w="12700" cap="flat" cmpd="sng" algn="ctr">
          <a:solidFill>
            <a:srgbClr val="FFFFFF">
              <a:hueOff val="0"/>
              <a:satOff val="0"/>
              <a:lumOff val="0"/>
              <a:alphaOff val="0"/>
            </a:srgbClr>
          </a:solidFill>
          <a:prstDash val="solid"/>
          <a:miter lim="800000"/>
        </a:ln>
        <a:effectLst/>
      </dgm:spPr>
      <dgm:t>
        <a:bodyPr spcFirstLastPara="0" vert="horz" wrap="square" lIns="68580" tIns="68580" rIns="68580" bIns="68580" numCol="1" spcCol="1270" anchor="ctr" anchorCtr="0"/>
        <a:lstStyle/>
        <a:p>
          <a:pPr marL="0" lvl="0" indent="0" algn="ctr" defTabSz="800100">
            <a:lnSpc>
              <a:spcPct val="90000"/>
            </a:lnSpc>
            <a:spcBef>
              <a:spcPct val="0"/>
            </a:spcBef>
            <a:spcAft>
              <a:spcPct val="35000"/>
            </a:spcAft>
            <a:buNone/>
          </a:pPr>
          <a:endParaRPr lang="sv-SE" sz="1800" kern="1200">
            <a:solidFill>
              <a:sysClr val="windowText" lastClr="000000"/>
            </a:solidFill>
            <a:latin typeface="Dosis"/>
            <a:ea typeface="+mn-ea"/>
            <a:cs typeface="+mn-cs"/>
          </a:endParaRPr>
        </a:p>
      </dgm:t>
    </dgm:pt>
    <dgm:pt modelId="{25F7CB65-54BA-4BEB-A0EF-E81987453C6D}" type="parTrans" cxnId="{A5231F21-9E1B-4787-849C-D443C05DE81D}">
      <dgm:prSet/>
      <dgm:spPr/>
      <dgm:t>
        <a:bodyPr/>
        <a:lstStyle/>
        <a:p>
          <a:endParaRPr lang="sv-SE" sz="1800">
            <a:solidFill>
              <a:sysClr val="windowText" lastClr="000000"/>
            </a:solidFill>
          </a:endParaRPr>
        </a:p>
      </dgm:t>
    </dgm:pt>
    <dgm:pt modelId="{2C58FC41-C6A5-46CA-89E7-F2505E61F951}">
      <dgm:prSet custT="1"/>
      <dgm:spPr>
        <a:solidFill>
          <a:srgbClr val="10EDCB"/>
        </a:solidFill>
        <a:ln w="12700" cap="flat" cmpd="sng" algn="ctr">
          <a:solidFill>
            <a:srgbClr val="FFFFFF">
              <a:hueOff val="0"/>
              <a:satOff val="0"/>
              <a:lumOff val="0"/>
              <a:alphaOff val="0"/>
            </a:srgbClr>
          </a:solidFill>
          <a:prstDash val="solid"/>
          <a:miter lim="800000"/>
        </a:ln>
        <a:effectLst/>
      </dgm:spPr>
      <dgm:t>
        <a:bodyPr spcFirstLastPara="0" vert="horz" wrap="square" lIns="36000" tIns="36000" rIns="36000" bIns="36000" numCol="1" spcCol="1270" anchor="ctr" anchorCtr="0"/>
        <a:lstStyle/>
        <a:p>
          <a:pPr marL="0" lvl="0" indent="0" algn="ctr" defTabSz="800100">
            <a:lnSpc>
              <a:spcPct val="90000"/>
            </a:lnSpc>
            <a:spcBef>
              <a:spcPct val="0"/>
            </a:spcBef>
            <a:spcAft>
              <a:spcPct val="35000"/>
            </a:spcAft>
            <a:buNone/>
          </a:pPr>
          <a:r>
            <a:rPr lang="sv-SE" sz="1800" kern="1200">
              <a:solidFill>
                <a:sysClr val="windowText" lastClr="000000"/>
              </a:solidFill>
              <a:latin typeface="Dosis"/>
              <a:ea typeface="+mn-ea"/>
              <a:cs typeface="+mn-cs"/>
            </a:rPr>
            <a:t>Produktion</a:t>
          </a: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5336298B-8F3F-479F-842D-42F4581EA4E1}" type="parTrans" cxnId="{39624C88-9D2B-45FB-8E70-7A14BAA32C0B}">
      <dgm:prSet/>
      <dgm:spPr/>
      <dgm:t>
        <a:bodyPr/>
        <a:lstStyle/>
        <a:p>
          <a:endParaRPr lang="sv-SE" sz="1800">
            <a:solidFill>
              <a:sysClr val="windowText" lastClr="000000"/>
            </a:solidFill>
          </a:endParaRPr>
        </a:p>
      </dgm:t>
    </dgm:pt>
    <dgm:pt modelId="{EC02C481-D209-40BF-9E3A-3265C5D8C056}" type="sibTrans" cxnId="{39624C88-9D2B-45FB-8E70-7A14BAA32C0B}">
      <dgm:prSet/>
      <dgm:spPr/>
      <dgm:t>
        <a:bodyPr/>
        <a:lstStyle/>
        <a:p>
          <a:endParaRPr lang="sv-SE" sz="1800">
            <a:solidFill>
              <a:sysClr val="windowText" lastClr="000000"/>
            </a:solidFill>
          </a:endParaRPr>
        </a:p>
      </dgm:t>
    </dgm:pt>
    <dgm:pt modelId="{86DACD40-4940-453A-96DB-EFC4FB5F42E4}" type="pres">
      <dgm:prSet presAssocID="{01F287A1-D0AE-410A-92F6-B01375018E77}" presName="Name0" presStyleCnt="0">
        <dgm:presLayoutVars>
          <dgm:dir/>
          <dgm:resizeHandles val="exact"/>
        </dgm:presLayoutVars>
      </dgm:prSet>
      <dgm:spPr/>
    </dgm:pt>
    <dgm:pt modelId="{432203B8-13C0-4624-81EC-1A6B2F5A2FEB}" type="pres">
      <dgm:prSet presAssocID="{EBD3B6DE-06F8-4B6D-8B43-661D8CA25FAC}" presName="node" presStyleLbl="node1" presStyleIdx="0" presStyleCnt="4" custScaleX="57648" custScaleY="40932">
        <dgm:presLayoutVars>
          <dgm:bulletEnabled val="1"/>
        </dgm:presLayoutVars>
      </dgm:prSet>
      <dgm:spPr/>
    </dgm:pt>
    <dgm:pt modelId="{9EAEA305-7261-4941-B581-683901593145}" type="pres">
      <dgm:prSet presAssocID="{40B07F35-588F-4A68-AAA1-EFF289BFD2B6}" presName="sibTrans" presStyleLbl="sibTrans2D1" presStyleIdx="0" presStyleCnt="3" custScaleX="76445" custScaleY="48135"/>
      <dgm:spPr/>
    </dgm:pt>
    <dgm:pt modelId="{AFFA4139-B99B-44C3-8B9A-48D602AB6394}" type="pres">
      <dgm:prSet presAssocID="{40B07F35-588F-4A68-AAA1-EFF289BFD2B6}" presName="connectorText" presStyleLbl="sibTrans2D1" presStyleIdx="0" presStyleCnt="3"/>
      <dgm:spPr/>
    </dgm:pt>
    <dgm:pt modelId="{EF6F1ED2-49B1-4401-8893-0548D2AADB91}" type="pres">
      <dgm:prSet presAssocID="{858AD5E3-2FF3-4E8E-ADD0-2E7A66A17A91}" presName="node" presStyleLbl="node1" presStyleIdx="1" presStyleCnt="4" custScaleX="56845" custScaleY="40932">
        <dgm:presLayoutVars>
          <dgm:bulletEnabled val="1"/>
        </dgm:presLayoutVars>
      </dgm:prSet>
      <dgm:spPr/>
    </dgm:pt>
    <dgm:pt modelId="{50BAA25A-BAD3-4C60-B685-C0BA9157CBA3}" type="pres">
      <dgm:prSet presAssocID="{80686E71-956E-4B77-860A-24E56A9FF435}" presName="sibTrans" presStyleLbl="sibTrans2D1" presStyleIdx="1" presStyleCnt="3" custScaleX="76445" custScaleY="48135"/>
      <dgm:spPr/>
    </dgm:pt>
    <dgm:pt modelId="{706C0C87-F6DF-4542-B50C-D64436AE91BA}" type="pres">
      <dgm:prSet presAssocID="{80686E71-956E-4B77-860A-24E56A9FF435}" presName="connectorText" presStyleLbl="sibTrans2D1" presStyleIdx="1" presStyleCnt="3"/>
      <dgm:spPr/>
    </dgm:pt>
    <dgm:pt modelId="{45677D29-ED14-4EF9-8F8B-6D687CFC2768}" type="pres">
      <dgm:prSet presAssocID="{F33C5EE3-697C-480C-88CF-5D4432397CFF}" presName="node" presStyleLbl="node1" presStyleIdx="2" presStyleCnt="4" custScaleX="58476" custScaleY="40932">
        <dgm:presLayoutVars>
          <dgm:bulletEnabled val="1"/>
        </dgm:presLayoutVars>
      </dgm:prSet>
      <dgm:spPr/>
    </dgm:pt>
    <dgm:pt modelId="{26BE4CD1-D807-420B-B4DA-3AB9C9607015}" type="pres">
      <dgm:prSet presAssocID="{C52ED56C-895B-4D29-8A84-3B0BA0FB0AF2}" presName="sibTrans" presStyleLbl="sibTrans2D1" presStyleIdx="2" presStyleCnt="3" custScaleX="78048" custScaleY="48288"/>
      <dgm:spPr>
        <a:xfrm>
          <a:off x="8318041" y="473331"/>
          <a:ext cx="651598" cy="471599"/>
        </a:xfrm>
        <a:prstGeom prst="rightArrow">
          <a:avLst>
            <a:gd name="adj1" fmla="val 60000"/>
            <a:gd name="adj2" fmla="val 50000"/>
          </a:avLst>
        </a:prstGeom>
      </dgm:spPr>
    </dgm:pt>
    <dgm:pt modelId="{2DC45681-751C-43EC-BFE2-E1AAC774F0BF}" type="pres">
      <dgm:prSet presAssocID="{C52ED56C-895B-4D29-8A84-3B0BA0FB0AF2}" presName="connectorText" presStyleLbl="sibTrans2D1" presStyleIdx="2" presStyleCnt="3"/>
      <dgm:spPr/>
    </dgm:pt>
    <dgm:pt modelId="{C0867E31-0A46-435D-95C2-7BC3F654B28B}" type="pres">
      <dgm:prSet presAssocID="{2C58FC41-C6A5-46CA-89E7-F2505E61F951}" presName="node" presStyleLbl="node1" presStyleIdx="3" presStyleCnt="4" custScaleX="58936" custScaleY="40932">
        <dgm:presLayoutVars>
          <dgm:bulletEnabled val="1"/>
        </dgm:presLayoutVars>
      </dgm:prSet>
      <dgm:spPr>
        <a:xfrm>
          <a:off x="9407824" y="225552"/>
          <a:ext cx="1558488" cy="967156"/>
        </a:xfrm>
        <a:prstGeom prst="roundRect">
          <a:avLst>
            <a:gd name="adj" fmla="val 10000"/>
          </a:avLst>
        </a:prstGeom>
      </dgm:spPr>
    </dgm:pt>
  </dgm:ptLst>
  <dgm:cxnLst>
    <dgm:cxn modelId="{3707F20F-D658-434A-A5BB-BD354A8A1098}" type="presOf" srcId="{01F287A1-D0AE-410A-92F6-B01375018E77}" destId="{86DACD40-4940-453A-96DB-EFC4FB5F42E4}" srcOrd="0" destOrd="0" presId="urn:microsoft.com/office/officeart/2005/8/layout/process1"/>
    <dgm:cxn modelId="{0A21231C-8E27-4E9F-A291-2F77A964AE4E}" type="presOf" srcId="{C52ED56C-895B-4D29-8A84-3B0BA0FB0AF2}" destId="{26BE4CD1-D807-420B-B4DA-3AB9C9607015}" srcOrd="0" destOrd="0" presId="urn:microsoft.com/office/officeart/2005/8/layout/process1"/>
    <dgm:cxn modelId="{A5231F21-9E1B-4787-849C-D443C05DE81D}" srcId="{01F287A1-D0AE-410A-92F6-B01375018E77}" destId="{F33C5EE3-697C-480C-88CF-5D4432397CFF}" srcOrd="2" destOrd="0" parTransId="{25F7CB65-54BA-4BEB-A0EF-E81987453C6D}" sibTransId="{C52ED56C-895B-4D29-8A84-3B0BA0FB0AF2}"/>
    <dgm:cxn modelId="{BC407B34-402D-46C0-9902-84F70AA0FC43}" srcId="{01F287A1-D0AE-410A-92F6-B01375018E77}" destId="{EBD3B6DE-06F8-4B6D-8B43-661D8CA25FAC}" srcOrd="0" destOrd="0" parTransId="{7630F223-B5B6-4ED1-9170-1B4E5AF1BD7A}" sibTransId="{40B07F35-588F-4A68-AAA1-EFF289BFD2B6}"/>
    <dgm:cxn modelId="{8EB74442-96AD-4885-813B-D1A5AF263A4B}" type="presOf" srcId="{80686E71-956E-4B77-860A-24E56A9FF435}" destId="{706C0C87-F6DF-4542-B50C-D64436AE91BA}" srcOrd="1" destOrd="0" presId="urn:microsoft.com/office/officeart/2005/8/layout/process1"/>
    <dgm:cxn modelId="{C7431772-117E-472A-B5CA-44EA8BCFCA41}" srcId="{01F287A1-D0AE-410A-92F6-B01375018E77}" destId="{858AD5E3-2FF3-4E8E-ADD0-2E7A66A17A91}" srcOrd="1" destOrd="0" parTransId="{2CF5E855-7307-4123-A221-660E68B2F30E}" sibTransId="{80686E71-956E-4B77-860A-24E56A9FF435}"/>
    <dgm:cxn modelId="{385EA67C-F757-44F5-9A80-563F36CE7E9F}" type="presOf" srcId="{40B07F35-588F-4A68-AAA1-EFF289BFD2B6}" destId="{9EAEA305-7261-4941-B581-683901593145}" srcOrd="0" destOrd="0" presId="urn:microsoft.com/office/officeart/2005/8/layout/process1"/>
    <dgm:cxn modelId="{39624C88-9D2B-45FB-8E70-7A14BAA32C0B}" srcId="{01F287A1-D0AE-410A-92F6-B01375018E77}" destId="{2C58FC41-C6A5-46CA-89E7-F2505E61F951}" srcOrd="3" destOrd="0" parTransId="{5336298B-8F3F-479F-842D-42F4581EA4E1}" sibTransId="{EC02C481-D209-40BF-9E3A-3265C5D8C056}"/>
    <dgm:cxn modelId="{FB8DBAA3-0891-4FE5-81C9-72CE9CB4AEFC}" type="presOf" srcId="{2C58FC41-C6A5-46CA-89E7-F2505E61F951}" destId="{C0867E31-0A46-435D-95C2-7BC3F654B28B}" srcOrd="0" destOrd="0" presId="urn:microsoft.com/office/officeart/2005/8/layout/process1"/>
    <dgm:cxn modelId="{E41CEBB1-1C41-46CF-92E1-6217C25DC291}" type="presOf" srcId="{EBD3B6DE-06F8-4B6D-8B43-661D8CA25FAC}" destId="{432203B8-13C0-4624-81EC-1A6B2F5A2FEB}" srcOrd="0" destOrd="0" presId="urn:microsoft.com/office/officeart/2005/8/layout/process1"/>
    <dgm:cxn modelId="{28BFF8BF-61B3-4E5B-8EF7-FAA6C93C59E3}" type="presOf" srcId="{858AD5E3-2FF3-4E8E-ADD0-2E7A66A17A91}" destId="{EF6F1ED2-49B1-4401-8893-0548D2AADB91}" srcOrd="0" destOrd="0" presId="urn:microsoft.com/office/officeart/2005/8/layout/process1"/>
    <dgm:cxn modelId="{8951E3CF-9E2C-4FF2-8387-6A07A00680F6}" type="presOf" srcId="{40B07F35-588F-4A68-AAA1-EFF289BFD2B6}" destId="{AFFA4139-B99B-44C3-8B9A-48D602AB6394}" srcOrd="1" destOrd="0" presId="urn:microsoft.com/office/officeart/2005/8/layout/process1"/>
    <dgm:cxn modelId="{D745CED0-B4B0-46E5-8301-1F7F92719591}" type="presOf" srcId="{C52ED56C-895B-4D29-8A84-3B0BA0FB0AF2}" destId="{2DC45681-751C-43EC-BFE2-E1AAC774F0BF}" srcOrd="1" destOrd="0" presId="urn:microsoft.com/office/officeart/2005/8/layout/process1"/>
    <dgm:cxn modelId="{3D9438D9-4759-438B-B24E-1D89F517B0E4}" type="presOf" srcId="{80686E71-956E-4B77-860A-24E56A9FF435}" destId="{50BAA25A-BAD3-4C60-B685-C0BA9157CBA3}" srcOrd="0" destOrd="0" presId="urn:microsoft.com/office/officeart/2005/8/layout/process1"/>
    <dgm:cxn modelId="{60D693DB-EB12-400D-89FC-44BDE4624F37}" type="presOf" srcId="{F33C5EE3-697C-480C-88CF-5D4432397CFF}" destId="{45677D29-ED14-4EF9-8F8B-6D687CFC2768}" srcOrd="0" destOrd="0" presId="urn:microsoft.com/office/officeart/2005/8/layout/process1"/>
    <dgm:cxn modelId="{980D93DE-6407-4886-963B-FCD118051EDF}" type="presParOf" srcId="{86DACD40-4940-453A-96DB-EFC4FB5F42E4}" destId="{432203B8-13C0-4624-81EC-1A6B2F5A2FEB}" srcOrd="0" destOrd="0" presId="urn:microsoft.com/office/officeart/2005/8/layout/process1"/>
    <dgm:cxn modelId="{21A06B4E-1C2B-47CB-A789-F26D29344599}" type="presParOf" srcId="{86DACD40-4940-453A-96DB-EFC4FB5F42E4}" destId="{9EAEA305-7261-4941-B581-683901593145}" srcOrd="1" destOrd="0" presId="urn:microsoft.com/office/officeart/2005/8/layout/process1"/>
    <dgm:cxn modelId="{44493D16-63CC-4998-91EC-E6409269C8C1}" type="presParOf" srcId="{9EAEA305-7261-4941-B581-683901593145}" destId="{AFFA4139-B99B-44C3-8B9A-48D602AB6394}" srcOrd="0" destOrd="0" presId="urn:microsoft.com/office/officeart/2005/8/layout/process1"/>
    <dgm:cxn modelId="{480D282E-427B-4173-8BF3-B4851F504A53}" type="presParOf" srcId="{86DACD40-4940-453A-96DB-EFC4FB5F42E4}" destId="{EF6F1ED2-49B1-4401-8893-0548D2AADB91}" srcOrd="2" destOrd="0" presId="urn:microsoft.com/office/officeart/2005/8/layout/process1"/>
    <dgm:cxn modelId="{09B36F5E-CE8A-46E7-9A2F-BAEDF1B47D69}" type="presParOf" srcId="{86DACD40-4940-453A-96DB-EFC4FB5F42E4}" destId="{50BAA25A-BAD3-4C60-B685-C0BA9157CBA3}" srcOrd="3" destOrd="0" presId="urn:microsoft.com/office/officeart/2005/8/layout/process1"/>
    <dgm:cxn modelId="{5FBD80D0-521E-4DFC-BAE1-894139375589}" type="presParOf" srcId="{50BAA25A-BAD3-4C60-B685-C0BA9157CBA3}" destId="{706C0C87-F6DF-4542-B50C-D64436AE91BA}" srcOrd="0" destOrd="0" presId="urn:microsoft.com/office/officeart/2005/8/layout/process1"/>
    <dgm:cxn modelId="{3238088C-DF0B-4710-8E94-DA9253A4956F}" type="presParOf" srcId="{86DACD40-4940-453A-96DB-EFC4FB5F42E4}" destId="{45677D29-ED14-4EF9-8F8B-6D687CFC2768}" srcOrd="4" destOrd="0" presId="urn:microsoft.com/office/officeart/2005/8/layout/process1"/>
    <dgm:cxn modelId="{18081461-2D99-4FAC-A375-F565C5BF0519}" type="presParOf" srcId="{86DACD40-4940-453A-96DB-EFC4FB5F42E4}" destId="{26BE4CD1-D807-420B-B4DA-3AB9C9607015}" srcOrd="5" destOrd="0" presId="urn:microsoft.com/office/officeart/2005/8/layout/process1"/>
    <dgm:cxn modelId="{85E7153A-3419-48C9-AC4A-5148E2F19386}" type="presParOf" srcId="{26BE4CD1-D807-420B-B4DA-3AB9C9607015}" destId="{2DC45681-751C-43EC-BFE2-E1AAC774F0BF}" srcOrd="0" destOrd="0" presId="urn:microsoft.com/office/officeart/2005/8/layout/process1"/>
    <dgm:cxn modelId="{E79BA198-3634-4598-B6F6-FF9B47B60069}" type="presParOf" srcId="{86DACD40-4940-453A-96DB-EFC4FB5F42E4}" destId="{C0867E31-0A46-435D-95C2-7BC3F654B28B}" srcOrd="6" destOrd="0" presId="urn:microsoft.com/office/officeart/2005/8/layout/process1"/>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7338594-6F6F-449E-BEB9-218E651F6061}"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sv-SE"/>
        </a:p>
      </dgm:t>
    </dgm:pt>
    <dgm:pt modelId="{14634254-4C52-4F84-930F-F77437B6C7E2}">
      <dgm:prSet phldrT="[Text]"/>
      <dgm:spPr/>
      <dgm:t>
        <a:bodyPr/>
        <a:lstStyle/>
        <a:p>
          <a:r>
            <a:rPr lang="sv-SE" dirty="0"/>
            <a:t>Rapportera olyckor, tillbud och riskobservationer</a:t>
          </a:r>
        </a:p>
      </dgm:t>
    </dgm:pt>
    <dgm:pt modelId="{DAAD63DF-0AA1-4FCA-A0C5-8C2C36951E7A}" type="parTrans" cxnId="{9C52B501-F67B-4925-BE06-17168AA46817}">
      <dgm:prSet/>
      <dgm:spPr/>
      <dgm:t>
        <a:bodyPr/>
        <a:lstStyle/>
        <a:p>
          <a:endParaRPr lang="sv-SE"/>
        </a:p>
      </dgm:t>
    </dgm:pt>
    <dgm:pt modelId="{CAAA821D-5E0E-4A0C-A1B5-2EEBC995A179}" type="sibTrans" cxnId="{9C52B501-F67B-4925-BE06-17168AA46817}">
      <dgm:prSet/>
      <dgm:spPr/>
      <dgm:t>
        <a:bodyPr/>
        <a:lstStyle/>
        <a:p>
          <a:endParaRPr lang="sv-SE"/>
        </a:p>
      </dgm:t>
    </dgm:pt>
    <dgm:pt modelId="{09E8FA95-1D3D-4AF9-9082-238C0AE01188}">
      <dgm:prSet phldrT="[Text]"/>
      <dgm:spPr/>
      <dgm:t>
        <a:bodyPr/>
        <a:lstStyle/>
        <a:p>
          <a:r>
            <a:rPr lang="sv-SE" dirty="0"/>
            <a:t>Åtgärda brister</a:t>
          </a:r>
        </a:p>
      </dgm:t>
    </dgm:pt>
    <dgm:pt modelId="{D8A9BEB5-A859-46DE-86EA-318378E6B0EF}" type="parTrans" cxnId="{7001CBD2-0636-490D-B3CA-D6F6D17100AA}">
      <dgm:prSet/>
      <dgm:spPr/>
      <dgm:t>
        <a:bodyPr/>
        <a:lstStyle/>
        <a:p>
          <a:endParaRPr lang="sv-SE"/>
        </a:p>
      </dgm:t>
    </dgm:pt>
    <dgm:pt modelId="{A9C55669-02F1-4A8C-B399-8EFB58515837}" type="sibTrans" cxnId="{7001CBD2-0636-490D-B3CA-D6F6D17100AA}">
      <dgm:prSet/>
      <dgm:spPr/>
      <dgm:t>
        <a:bodyPr/>
        <a:lstStyle/>
        <a:p>
          <a:endParaRPr lang="sv-SE"/>
        </a:p>
      </dgm:t>
    </dgm:pt>
    <dgm:pt modelId="{4993AF3E-A869-4909-8A5B-CB7F4169A715}">
      <dgm:prSet phldrT="[Text]"/>
      <dgm:spPr/>
      <dgm:t>
        <a:bodyPr/>
        <a:lstStyle/>
        <a:p>
          <a:r>
            <a:rPr lang="sv-SE" dirty="0"/>
            <a:t>Kommunicera  </a:t>
          </a:r>
        </a:p>
      </dgm:t>
    </dgm:pt>
    <dgm:pt modelId="{616E965C-D0A2-4010-8E06-93F60EA23DE0}" type="parTrans" cxnId="{32EAC21E-BFD0-4162-B450-DED7080F3BE7}">
      <dgm:prSet/>
      <dgm:spPr/>
      <dgm:t>
        <a:bodyPr/>
        <a:lstStyle/>
        <a:p>
          <a:endParaRPr lang="sv-SE"/>
        </a:p>
      </dgm:t>
    </dgm:pt>
    <dgm:pt modelId="{BE089BC6-BF5C-425E-A5EA-A88D92931D72}" type="sibTrans" cxnId="{32EAC21E-BFD0-4162-B450-DED7080F3BE7}">
      <dgm:prSet/>
      <dgm:spPr/>
      <dgm:t>
        <a:bodyPr/>
        <a:lstStyle/>
        <a:p>
          <a:endParaRPr lang="sv-SE"/>
        </a:p>
      </dgm:t>
    </dgm:pt>
    <dgm:pt modelId="{6DF23431-2057-46AE-8008-4F46FB0DD42A}" type="pres">
      <dgm:prSet presAssocID="{37338594-6F6F-449E-BEB9-218E651F6061}" presName="Name0" presStyleCnt="0">
        <dgm:presLayoutVars>
          <dgm:dir/>
          <dgm:resizeHandles val="exact"/>
        </dgm:presLayoutVars>
      </dgm:prSet>
      <dgm:spPr/>
    </dgm:pt>
    <dgm:pt modelId="{EB8E7DA1-1E71-4EBA-86F8-465862F5C452}" type="pres">
      <dgm:prSet presAssocID="{14634254-4C52-4F84-930F-F77437B6C7E2}" presName="node" presStyleLbl="node1" presStyleIdx="0" presStyleCnt="3">
        <dgm:presLayoutVars>
          <dgm:bulletEnabled val="1"/>
        </dgm:presLayoutVars>
      </dgm:prSet>
      <dgm:spPr/>
    </dgm:pt>
    <dgm:pt modelId="{C5FABE65-2ECE-4553-BC82-D425F1B08730}" type="pres">
      <dgm:prSet presAssocID="{CAAA821D-5E0E-4A0C-A1B5-2EEBC995A179}" presName="sibTrans" presStyleLbl="sibTrans2D1" presStyleIdx="0" presStyleCnt="3"/>
      <dgm:spPr/>
    </dgm:pt>
    <dgm:pt modelId="{8E4F64B1-7D5A-4C27-BE4F-92549DAD6816}" type="pres">
      <dgm:prSet presAssocID="{CAAA821D-5E0E-4A0C-A1B5-2EEBC995A179}" presName="connectorText" presStyleLbl="sibTrans2D1" presStyleIdx="0" presStyleCnt="3"/>
      <dgm:spPr/>
    </dgm:pt>
    <dgm:pt modelId="{3EF7F105-37FE-4265-A2FA-E78A796310B6}" type="pres">
      <dgm:prSet presAssocID="{09E8FA95-1D3D-4AF9-9082-238C0AE01188}" presName="node" presStyleLbl="node1" presStyleIdx="1" presStyleCnt="3" custScaleX="91769">
        <dgm:presLayoutVars>
          <dgm:bulletEnabled val="1"/>
        </dgm:presLayoutVars>
      </dgm:prSet>
      <dgm:spPr/>
    </dgm:pt>
    <dgm:pt modelId="{9E7047B3-B61E-4598-B2A7-DB66B2AE5E6A}" type="pres">
      <dgm:prSet presAssocID="{A9C55669-02F1-4A8C-B399-8EFB58515837}" presName="sibTrans" presStyleLbl="sibTrans2D1" presStyleIdx="1" presStyleCnt="3"/>
      <dgm:spPr/>
    </dgm:pt>
    <dgm:pt modelId="{4D13FFFC-629B-4A96-8921-4D6FC1FD07AB}" type="pres">
      <dgm:prSet presAssocID="{A9C55669-02F1-4A8C-B399-8EFB58515837}" presName="connectorText" presStyleLbl="sibTrans2D1" presStyleIdx="1" presStyleCnt="3"/>
      <dgm:spPr/>
    </dgm:pt>
    <dgm:pt modelId="{81D73357-E66B-474E-89F5-C5B707928BFA}" type="pres">
      <dgm:prSet presAssocID="{4993AF3E-A869-4909-8A5B-CB7F4169A715}" presName="node" presStyleLbl="node1" presStyleIdx="2" presStyleCnt="3" custScaleX="91769">
        <dgm:presLayoutVars>
          <dgm:bulletEnabled val="1"/>
        </dgm:presLayoutVars>
      </dgm:prSet>
      <dgm:spPr/>
    </dgm:pt>
    <dgm:pt modelId="{C1FCA862-1AA4-4116-B0B4-C4CDEFD1072B}" type="pres">
      <dgm:prSet presAssocID="{BE089BC6-BF5C-425E-A5EA-A88D92931D72}" presName="sibTrans" presStyleLbl="sibTrans2D1" presStyleIdx="2" presStyleCnt="3"/>
      <dgm:spPr/>
    </dgm:pt>
    <dgm:pt modelId="{76D7F724-E94C-458D-9D1D-ABD819493F0B}" type="pres">
      <dgm:prSet presAssocID="{BE089BC6-BF5C-425E-A5EA-A88D92931D72}" presName="connectorText" presStyleLbl="sibTrans2D1" presStyleIdx="2" presStyleCnt="3"/>
      <dgm:spPr/>
    </dgm:pt>
  </dgm:ptLst>
  <dgm:cxnLst>
    <dgm:cxn modelId="{9C52B501-F67B-4925-BE06-17168AA46817}" srcId="{37338594-6F6F-449E-BEB9-218E651F6061}" destId="{14634254-4C52-4F84-930F-F77437B6C7E2}" srcOrd="0" destOrd="0" parTransId="{DAAD63DF-0AA1-4FCA-A0C5-8C2C36951E7A}" sibTransId="{CAAA821D-5E0E-4A0C-A1B5-2EEBC995A179}"/>
    <dgm:cxn modelId="{21A88808-0D11-45EA-81F5-C5F6531EC856}" type="presOf" srcId="{4993AF3E-A869-4909-8A5B-CB7F4169A715}" destId="{81D73357-E66B-474E-89F5-C5B707928BFA}" srcOrd="0" destOrd="0" presId="urn:microsoft.com/office/officeart/2005/8/layout/cycle7"/>
    <dgm:cxn modelId="{32EAC21E-BFD0-4162-B450-DED7080F3BE7}" srcId="{37338594-6F6F-449E-BEB9-218E651F6061}" destId="{4993AF3E-A869-4909-8A5B-CB7F4169A715}" srcOrd="2" destOrd="0" parTransId="{616E965C-D0A2-4010-8E06-93F60EA23DE0}" sibTransId="{BE089BC6-BF5C-425E-A5EA-A88D92931D72}"/>
    <dgm:cxn modelId="{2B8B2D26-D3AC-4725-842E-989A0DEA893F}" type="presOf" srcId="{CAAA821D-5E0E-4A0C-A1B5-2EEBC995A179}" destId="{8E4F64B1-7D5A-4C27-BE4F-92549DAD6816}" srcOrd="1" destOrd="0" presId="urn:microsoft.com/office/officeart/2005/8/layout/cycle7"/>
    <dgm:cxn modelId="{4007272B-7C8B-4D27-B148-E293E7515622}" type="presOf" srcId="{A9C55669-02F1-4A8C-B399-8EFB58515837}" destId="{9E7047B3-B61E-4598-B2A7-DB66B2AE5E6A}" srcOrd="0" destOrd="0" presId="urn:microsoft.com/office/officeart/2005/8/layout/cycle7"/>
    <dgm:cxn modelId="{3449E36D-4735-478D-9AEA-8FDA0ED6FC46}" type="presOf" srcId="{A9C55669-02F1-4A8C-B399-8EFB58515837}" destId="{4D13FFFC-629B-4A96-8921-4D6FC1FD07AB}" srcOrd="1" destOrd="0" presId="urn:microsoft.com/office/officeart/2005/8/layout/cycle7"/>
    <dgm:cxn modelId="{359C8D55-4050-40F9-B39D-A0921316F911}" type="presOf" srcId="{09E8FA95-1D3D-4AF9-9082-238C0AE01188}" destId="{3EF7F105-37FE-4265-A2FA-E78A796310B6}" srcOrd="0" destOrd="0" presId="urn:microsoft.com/office/officeart/2005/8/layout/cycle7"/>
    <dgm:cxn modelId="{F40F3E78-FB12-4CF7-B715-E3118D9D20D8}" type="presOf" srcId="{37338594-6F6F-449E-BEB9-218E651F6061}" destId="{6DF23431-2057-46AE-8008-4F46FB0DD42A}" srcOrd="0" destOrd="0" presId="urn:microsoft.com/office/officeart/2005/8/layout/cycle7"/>
    <dgm:cxn modelId="{25F88586-238A-44E6-B77A-1DA619932307}" type="presOf" srcId="{BE089BC6-BF5C-425E-A5EA-A88D92931D72}" destId="{C1FCA862-1AA4-4116-B0B4-C4CDEFD1072B}" srcOrd="0" destOrd="0" presId="urn:microsoft.com/office/officeart/2005/8/layout/cycle7"/>
    <dgm:cxn modelId="{DFB4C9A4-56FE-4DF7-9E32-F8735017797B}" type="presOf" srcId="{CAAA821D-5E0E-4A0C-A1B5-2EEBC995A179}" destId="{C5FABE65-2ECE-4553-BC82-D425F1B08730}" srcOrd="0" destOrd="0" presId="urn:microsoft.com/office/officeart/2005/8/layout/cycle7"/>
    <dgm:cxn modelId="{ADA93BCC-E0B3-4949-A7B0-1B883D6F005B}" type="presOf" srcId="{BE089BC6-BF5C-425E-A5EA-A88D92931D72}" destId="{76D7F724-E94C-458D-9D1D-ABD819493F0B}" srcOrd="1" destOrd="0" presId="urn:microsoft.com/office/officeart/2005/8/layout/cycle7"/>
    <dgm:cxn modelId="{7001CBD2-0636-490D-B3CA-D6F6D17100AA}" srcId="{37338594-6F6F-449E-BEB9-218E651F6061}" destId="{09E8FA95-1D3D-4AF9-9082-238C0AE01188}" srcOrd="1" destOrd="0" parTransId="{D8A9BEB5-A859-46DE-86EA-318378E6B0EF}" sibTransId="{A9C55669-02F1-4A8C-B399-8EFB58515837}"/>
    <dgm:cxn modelId="{A9A7F1F4-CE4F-4DD6-ACD3-AED19A9A003F}" type="presOf" srcId="{14634254-4C52-4F84-930F-F77437B6C7E2}" destId="{EB8E7DA1-1E71-4EBA-86F8-465862F5C452}" srcOrd="0" destOrd="0" presId="urn:microsoft.com/office/officeart/2005/8/layout/cycle7"/>
    <dgm:cxn modelId="{3151F7BD-3B99-40D0-B259-9FD63E1960D9}" type="presParOf" srcId="{6DF23431-2057-46AE-8008-4F46FB0DD42A}" destId="{EB8E7DA1-1E71-4EBA-86F8-465862F5C452}" srcOrd="0" destOrd="0" presId="urn:microsoft.com/office/officeart/2005/8/layout/cycle7"/>
    <dgm:cxn modelId="{104BAA88-B03B-45D4-A125-4F2761581EFD}" type="presParOf" srcId="{6DF23431-2057-46AE-8008-4F46FB0DD42A}" destId="{C5FABE65-2ECE-4553-BC82-D425F1B08730}" srcOrd="1" destOrd="0" presId="urn:microsoft.com/office/officeart/2005/8/layout/cycle7"/>
    <dgm:cxn modelId="{F8A53F6C-9220-4020-A17D-231647C8E4E5}" type="presParOf" srcId="{C5FABE65-2ECE-4553-BC82-D425F1B08730}" destId="{8E4F64B1-7D5A-4C27-BE4F-92549DAD6816}" srcOrd="0" destOrd="0" presId="urn:microsoft.com/office/officeart/2005/8/layout/cycle7"/>
    <dgm:cxn modelId="{2C2DEAF7-9FAD-47B7-B9D9-1617FC986B2E}" type="presParOf" srcId="{6DF23431-2057-46AE-8008-4F46FB0DD42A}" destId="{3EF7F105-37FE-4265-A2FA-E78A796310B6}" srcOrd="2" destOrd="0" presId="urn:microsoft.com/office/officeart/2005/8/layout/cycle7"/>
    <dgm:cxn modelId="{F29B421F-BBD5-41D3-9DD6-25D0B1D9B9A9}" type="presParOf" srcId="{6DF23431-2057-46AE-8008-4F46FB0DD42A}" destId="{9E7047B3-B61E-4598-B2A7-DB66B2AE5E6A}" srcOrd="3" destOrd="0" presId="urn:microsoft.com/office/officeart/2005/8/layout/cycle7"/>
    <dgm:cxn modelId="{345FFBFA-3901-4F48-936F-D4F9ECA7A74A}" type="presParOf" srcId="{9E7047B3-B61E-4598-B2A7-DB66B2AE5E6A}" destId="{4D13FFFC-629B-4A96-8921-4D6FC1FD07AB}" srcOrd="0" destOrd="0" presId="urn:microsoft.com/office/officeart/2005/8/layout/cycle7"/>
    <dgm:cxn modelId="{2B93BE5E-1D2D-44D2-8235-06955520B45E}" type="presParOf" srcId="{6DF23431-2057-46AE-8008-4F46FB0DD42A}" destId="{81D73357-E66B-474E-89F5-C5B707928BFA}" srcOrd="4" destOrd="0" presId="urn:microsoft.com/office/officeart/2005/8/layout/cycle7"/>
    <dgm:cxn modelId="{2BBE4683-2CF5-4B32-A361-E65030F90C98}" type="presParOf" srcId="{6DF23431-2057-46AE-8008-4F46FB0DD42A}" destId="{C1FCA862-1AA4-4116-B0B4-C4CDEFD1072B}" srcOrd="5" destOrd="0" presId="urn:microsoft.com/office/officeart/2005/8/layout/cycle7"/>
    <dgm:cxn modelId="{B9E67FB9-B4AB-40E5-AFBC-3F0BDBBD9909}" type="presParOf" srcId="{C1FCA862-1AA4-4116-B0B4-C4CDEFD1072B}" destId="{76D7F724-E94C-458D-9D1D-ABD819493F0B}" srcOrd="0" destOrd="0" presId="urn:microsoft.com/office/officeart/2005/8/layout/cycle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B68BB0-A770-4884-B9CA-8B4AFAF31976}">
      <dsp:nvSpPr>
        <dsp:cNvPr id="0" name=""/>
        <dsp:cNvSpPr/>
      </dsp:nvSpPr>
      <dsp:spPr>
        <a:xfrm>
          <a:off x="8468" y="719868"/>
          <a:ext cx="1463602" cy="720850"/>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sv-SE" sz="1600" kern="1200">
              <a:solidFill>
                <a:sysClr val="windowText" lastClr="000000"/>
              </a:solidFill>
              <a:latin typeface="+mn-lt"/>
            </a:rPr>
            <a:t>Förstudie</a:t>
          </a:r>
        </a:p>
      </dsp:txBody>
      <dsp:txXfrm>
        <a:off x="29581" y="740981"/>
        <a:ext cx="1421376" cy="678624"/>
      </dsp:txXfrm>
    </dsp:sp>
    <dsp:sp modelId="{4CA62E3A-8E6D-47B2-8126-2A30BA4C79D1}">
      <dsp:nvSpPr>
        <dsp:cNvPr id="0" name=""/>
        <dsp:cNvSpPr/>
      </dsp:nvSpPr>
      <dsp:spPr>
        <a:xfrm>
          <a:off x="1592095" y="931463"/>
          <a:ext cx="254451" cy="297660"/>
        </a:xfrm>
        <a:prstGeom prst="rightArrow">
          <a:avLst>
            <a:gd name="adj1" fmla="val 60000"/>
            <a:gd name="adj2" fmla="val 50000"/>
          </a:avLst>
        </a:prstGeom>
        <a:solidFill>
          <a:schemeClr val="accent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sv-SE" sz="1800" kern="1200">
            <a:solidFill>
              <a:sysClr val="windowText" lastClr="000000"/>
            </a:solidFill>
          </a:endParaRPr>
        </a:p>
      </dsp:txBody>
      <dsp:txXfrm>
        <a:off x="1592095" y="990995"/>
        <a:ext cx="178116" cy="178596"/>
      </dsp:txXfrm>
    </dsp:sp>
    <dsp:sp modelId="{432203B8-13C0-4624-81EC-1A6B2F5A2FEB}">
      <dsp:nvSpPr>
        <dsp:cNvPr id="0" name=""/>
        <dsp:cNvSpPr/>
      </dsp:nvSpPr>
      <dsp:spPr>
        <a:xfrm>
          <a:off x="1952168" y="719868"/>
          <a:ext cx="1463602" cy="720850"/>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sv-SE" sz="1600" kern="1200" dirty="0">
              <a:solidFill>
                <a:schemeClr val="tx2"/>
              </a:solidFill>
              <a:latin typeface="+mn-lt"/>
            </a:rPr>
            <a:t>Program-handlingsskede</a:t>
          </a:r>
        </a:p>
      </dsp:txBody>
      <dsp:txXfrm>
        <a:off x="1973281" y="740981"/>
        <a:ext cx="1421376" cy="678624"/>
      </dsp:txXfrm>
    </dsp:sp>
    <dsp:sp modelId="{9EAEA305-7261-4941-B581-683901593145}">
      <dsp:nvSpPr>
        <dsp:cNvPr id="0" name=""/>
        <dsp:cNvSpPr/>
      </dsp:nvSpPr>
      <dsp:spPr>
        <a:xfrm>
          <a:off x="3535795" y="931463"/>
          <a:ext cx="254451" cy="297660"/>
        </a:xfrm>
        <a:prstGeom prst="rightArrow">
          <a:avLst>
            <a:gd name="adj1" fmla="val 60000"/>
            <a:gd name="adj2" fmla="val 50000"/>
          </a:avLst>
        </a:prstGeom>
        <a:solidFill>
          <a:schemeClr val="accent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sv-SE" sz="1800" kern="1200">
            <a:solidFill>
              <a:sysClr val="windowText" lastClr="000000"/>
            </a:solidFill>
          </a:endParaRPr>
        </a:p>
      </dsp:txBody>
      <dsp:txXfrm>
        <a:off x="3535795" y="990995"/>
        <a:ext cx="178116" cy="178596"/>
      </dsp:txXfrm>
    </dsp:sp>
    <dsp:sp modelId="{EF6F1ED2-49B1-4401-8893-0548D2AADB91}">
      <dsp:nvSpPr>
        <dsp:cNvPr id="0" name=""/>
        <dsp:cNvSpPr/>
      </dsp:nvSpPr>
      <dsp:spPr>
        <a:xfrm>
          <a:off x="3895868" y="719868"/>
          <a:ext cx="1463602" cy="720850"/>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sv-SE" sz="1600" kern="1200" dirty="0">
              <a:solidFill>
                <a:schemeClr val="tx2"/>
              </a:solidFill>
              <a:latin typeface="+mn-lt"/>
            </a:rPr>
            <a:t>System-handlingsskede </a:t>
          </a:r>
        </a:p>
      </dsp:txBody>
      <dsp:txXfrm>
        <a:off x="3916981" y="740981"/>
        <a:ext cx="1421376" cy="678624"/>
      </dsp:txXfrm>
    </dsp:sp>
    <dsp:sp modelId="{50BAA25A-BAD3-4C60-B685-C0BA9157CBA3}">
      <dsp:nvSpPr>
        <dsp:cNvPr id="0" name=""/>
        <dsp:cNvSpPr/>
      </dsp:nvSpPr>
      <dsp:spPr>
        <a:xfrm>
          <a:off x="5479495" y="931463"/>
          <a:ext cx="254451" cy="297660"/>
        </a:xfrm>
        <a:prstGeom prst="rightArrow">
          <a:avLst>
            <a:gd name="adj1" fmla="val 60000"/>
            <a:gd name="adj2" fmla="val 50000"/>
          </a:avLst>
        </a:prstGeom>
        <a:solidFill>
          <a:schemeClr val="accent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sv-SE" sz="1800" kern="1200">
            <a:solidFill>
              <a:sysClr val="windowText" lastClr="000000"/>
            </a:solidFill>
          </a:endParaRPr>
        </a:p>
      </dsp:txBody>
      <dsp:txXfrm>
        <a:off x="5479495" y="990995"/>
        <a:ext cx="178116" cy="178596"/>
      </dsp:txXfrm>
    </dsp:sp>
    <dsp:sp modelId="{45677D29-ED14-4EF9-8F8B-6D687CFC2768}">
      <dsp:nvSpPr>
        <dsp:cNvPr id="0" name=""/>
        <dsp:cNvSpPr/>
      </dsp:nvSpPr>
      <dsp:spPr>
        <a:xfrm>
          <a:off x="5839568" y="719868"/>
          <a:ext cx="1463602" cy="720850"/>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sv-SE" sz="1600" kern="1200" dirty="0">
              <a:solidFill>
                <a:sysClr val="windowText" lastClr="000000"/>
              </a:solidFill>
              <a:latin typeface="+mn-lt"/>
            </a:rPr>
            <a:t>Bygghandlings-skede</a:t>
          </a:r>
          <a:endParaRPr lang="sv-SE" sz="1800" kern="1200" dirty="0">
            <a:solidFill>
              <a:sysClr val="windowText" lastClr="000000"/>
            </a:solidFill>
            <a:latin typeface="+mn-lt"/>
          </a:endParaRPr>
        </a:p>
      </dsp:txBody>
      <dsp:txXfrm>
        <a:off x="5860681" y="740981"/>
        <a:ext cx="1421376" cy="678624"/>
      </dsp:txXfrm>
    </dsp:sp>
    <dsp:sp modelId="{2E3A9BEF-64D8-460E-AD49-4FB02FDE04F9}">
      <dsp:nvSpPr>
        <dsp:cNvPr id="0" name=""/>
        <dsp:cNvSpPr/>
      </dsp:nvSpPr>
      <dsp:spPr>
        <a:xfrm>
          <a:off x="7423195" y="931463"/>
          <a:ext cx="254451" cy="297660"/>
        </a:xfrm>
        <a:prstGeom prst="rightArrow">
          <a:avLst>
            <a:gd name="adj1" fmla="val 60000"/>
            <a:gd name="adj2" fmla="val 50000"/>
          </a:avLst>
        </a:prstGeom>
        <a:solidFill>
          <a:schemeClr val="accent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sv-SE" sz="1800" kern="1200">
            <a:solidFill>
              <a:sysClr val="windowText" lastClr="000000"/>
            </a:solidFill>
          </a:endParaRPr>
        </a:p>
      </dsp:txBody>
      <dsp:txXfrm>
        <a:off x="7423195" y="990995"/>
        <a:ext cx="178116" cy="178596"/>
      </dsp:txXfrm>
    </dsp:sp>
    <dsp:sp modelId="{02783529-01F4-4802-BBCD-0905DD85EA0D}">
      <dsp:nvSpPr>
        <dsp:cNvPr id="0" name=""/>
        <dsp:cNvSpPr/>
      </dsp:nvSpPr>
      <dsp:spPr>
        <a:xfrm>
          <a:off x="7783268" y="719868"/>
          <a:ext cx="1629475" cy="720850"/>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sv-SE" sz="1600" kern="1200" dirty="0">
              <a:solidFill>
                <a:sysClr val="windowText" lastClr="000000"/>
              </a:solidFill>
              <a:latin typeface="+mn-lt"/>
            </a:rPr>
            <a:t>Byggproduktions-skede</a:t>
          </a:r>
        </a:p>
      </dsp:txBody>
      <dsp:txXfrm>
        <a:off x="7804381" y="740981"/>
        <a:ext cx="1587249" cy="678624"/>
      </dsp:txXfrm>
    </dsp:sp>
    <dsp:sp modelId="{3089ACA8-8541-4B84-B701-E5465D638F4F}">
      <dsp:nvSpPr>
        <dsp:cNvPr id="0" name=""/>
        <dsp:cNvSpPr/>
      </dsp:nvSpPr>
      <dsp:spPr>
        <a:xfrm>
          <a:off x="9532768" y="931463"/>
          <a:ext cx="254451" cy="297660"/>
        </a:xfrm>
        <a:prstGeom prst="rightArrow">
          <a:avLst>
            <a:gd name="adj1" fmla="val 60000"/>
            <a:gd name="adj2" fmla="val 50000"/>
          </a:avLst>
        </a:prstGeom>
        <a:solidFill>
          <a:schemeClr val="accent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sv-SE" sz="1200" kern="1200">
            <a:solidFill>
              <a:sysClr val="windowText" lastClr="000000"/>
            </a:solidFill>
          </a:endParaRPr>
        </a:p>
      </dsp:txBody>
      <dsp:txXfrm>
        <a:off x="9532768" y="990995"/>
        <a:ext cx="178116" cy="178596"/>
      </dsp:txXfrm>
    </dsp:sp>
    <dsp:sp modelId="{11D0F0AB-DD8F-46DE-956E-6C68BD343100}">
      <dsp:nvSpPr>
        <dsp:cNvPr id="0" name=""/>
        <dsp:cNvSpPr/>
      </dsp:nvSpPr>
      <dsp:spPr>
        <a:xfrm>
          <a:off x="9892842" y="719868"/>
          <a:ext cx="1463602" cy="720850"/>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sv-SE" sz="1400" kern="1200" dirty="0">
              <a:solidFill>
                <a:sysClr val="windowText" lastClr="000000"/>
              </a:solidFill>
              <a:latin typeface="+mn-lt"/>
            </a:rPr>
            <a:t>Överlämnande-skede</a:t>
          </a:r>
        </a:p>
      </dsp:txBody>
      <dsp:txXfrm>
        <a:off x="9913955" y="740981"/>
        <a:ext cx="1421376" cy="6786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2203B8-13C0-4624-81EC-1A6B2F5A2FEB}">
      <dsp:nvSpPr>
        <dsp:cNvPr id="0" name=""/>
        <dsp:cNvSpPr/>
      </dsp:nvSpPr>
      <dsp:spPr>
        <a:xfrm>
          <a:off x="9455" y="316002"/>
          <a:ext cx="1845585" cy="786256"/>
        </a:xfrm>
        <a:prstGeom prst="roundRect">
          <a:avLst>
            <a:gd name="adj" fmla="val 10000"/>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000" tIns="36000" rIns="36000" bIns="36000" numCol="1" spcCol="1270" anchor="ctr" anchorCtr="0">
          <a:noAutofit/>
        </a:bodyPr>
        <a:lstStyle/>
        <a:p>
          <a:pPr marL="0" lvl="0" indent="0" algn="ctr" defTabSz="800100">
            <a:lnSpc>
              <a:spcPct val="90000"/>
            </a:lnSpc>
            <a:spcBef>
              <a:spcPct val="0"/>
            </a:spcBef>
            <a:spcAft>
              <a:spcPct val="35000"/>
            </a:spcAft>
            <a:buNone/>
          </a:pPr>
          <a:r>
            <a:rPr lang="sv-SE" sz="1800" kern="1200" dirty="0">
              <a:solidFill>
                <a:sysClr val="windowText" lastClr="000000"/>
              </a:solidFill>
              <a:latin typeface="+mn-lt"/>
            </a:rPr>
            <a:t>Programhandlings-skede</a:t>
          </a:r>
        </a:p>
      </dsp:txBody>
      <dsp:txXfrm>
        <a:off x="32484" y="339031"/>
        <a:ext cx="1799527" cy="740198"/>
      </dsp:txXfrm>
    </dsp:sp>
    <dsp:sp modelId="{9EAEA305-7261-4941-B581-683901593145}">
      <dsp:nvSpPr>
        <dsp:cNvPr id="0" name=""/>
        <dsp:cNvSpPr/>
      </dsp:nvSpPr>
      <dsp:spPr>
        <a:xfrm>
          <a:off x="2255123" y="518043"/>
          <a:ext cx="518841" cy="382175"/>
        </a:xfrm>
        <a:prstGeom prst="rightArrow">
          <a:avLst>
            <a:gd name="adj1" fmla="val 60000"/>
            <a:gd name="adj2" fmla="val 50000"/>
          </a:avLst>
        </a:prstGeom>
        <a:solidFill>
          <a:schemeClr val="accent3"/>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sv-SE" sz="1800" kern="1200">
            <a:solidFill>
              <a:sysClr val="windowText" lastClr="000000"/>
            </a:solidFill>
          </a:endParaRPr>
        </a:p>
      </dsp:txBody>
      <dsp:txXfrm>
        <a:off x="2255123" y="594478"/>
        <a:ext cx="404189" cy="229305"/>
      </dsp:txXfrm>
    </dsp:sp>
    <dsp:sp modelId="{EF6F1ED2-49B1-4401-8893-0548D2AADB91}">
      <dsp:nvSpPr>
        <dsp:cNvPr id="0" name=""/>
        <dsp:cNvSpPr/>
      </dsp:nvSpPr>
      <dsp:spPr>
        <a:xfrm>
          <a:off x="3135629" y="316002"/>
          <a:ext cx="1819877" cy="786256"/>
        </a:xfrm>
        <a:prstGeom prst="roundRect">
          <a:avLst>
            <a:gd name="adj" fmla="val 10000"/>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000" tIns="36000" rIns="36000" bIns="36000" numCol="1" spcCol="1270" anchor="ctr" anchorCtr="0">
          <a:noAutofit/>
        </a:bodyPr>
        <a:lstStyle/>
        <a:p>
          <a:pPr marL="0" lvl="0" indent="0" algn="ctr" defTabSz="800100">
            <a:lnSpc>
              <a:spcPct val="90000"/>
            </a:lnSpc>
            <a:spcBef>
              <a:spcPct val="0"/>
            </a:spcBef>
            <a:spcAft>
              <a:spcPct val="35000"/>
            </a:spcAft>
            <a:buNone/>
          </a:pPr>
          <a:r>
            <a:rPr lang="sv-SE" sz="1800" kern="1200" dirty="0">
              <a:solidFill>
                <a:sysClr val="windowText" lastClr="000000"/>
              </a:solidFill>
              <a:latin typeface="+mn-lt"/>
            </a:rPr>
            <a:t>Systemhandlings-skede </a:t>
          </a:r>
        </a:p>
      </dsp:txBody>
      <dsp:txXfrm>
        <a:off x="3158658" y="339031"/>
        <a:ext cx="1773819" cy="740198"/>
      </dsp:txXfrm>
    </dsp:sp>
    <dsp:sp modelId="{50BAA25A-BAD3-4C60-B685-C0BA9157CBA3}">
      <dsp:nvSpPr>
        <dsp:cNvPr id="0" name=""/>
        <dsp:cNvSpPr/>
      </dsp:nvSpPr>
      <dsp:spPr>
        <a:xfrm>
          <a:off x="5355590" y="518043"/>
          <a:ext cx="518841" cy="382175"/>
        </a:xfrm>
        <a:prstGeom prst="rightArrow">
          <a:avLst>
            <a:gd name="adj1" fmla="val 60000"/>
            <a:gd name="adj2" fmla="val 50000"/>
          </a:avLst>
        </a:prstGeom>
        <a:solidFill>
          <a:schemeClr val="accent3"/>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sv-SE" sz="1800" kern="1200">
            <a:solidFill>
              <a:sysClr val="windowText" lastClr="000000"/>
            </a:solidFill>
          </a:endParaRPr>
        </a:p>
      </dsp:txBody>
      <dsp:txXfrm>
        <a:off x="5355590" y="594478"/>
        <a:ext cx="404189" cy="229305"/>
      </dsp:txXfrm>
    </dsp:sp>
    <dsp:sp modelId="{45677D29-ED14-4EF9-8F8B-6D687CFC2768}">
      <dsp:nvSpPr>
        <dsp:cNvPr id="0" name=""/>
        <dsp:cNvSpPr/>
      </dsp:nvSpPr>
      <dsp:spPr>
        <a:xfrm>
          <a:off x="6236096" y="316002"/>
          <a:ext cx="1872093" cy="786256"/>
        </a:xfrm>
        <a:prstGeom prst="roundRect">
          <a:avLst>
            <a:gd name="adj" fmla="val 10000"/>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000" tIns="36000" rIns="36000" bIns="36000" numCol="1" spcCol="1270" anchor="ctr" anchorCtr="0">
          <a:noAutofit/>
        </a:bodyPr>
        <a:lstStyle/>
        <a:p>
          <a:pPr marL="0" lvl="0" indent="0" algn="ctr" defTabSz="800100">
            <a:lnSpc>
              <a:spcPct val="90000"/>
            </a:lnSpc>
            <a:spcBef>
              <a:spcPct val="0"/>
            </a:spcBef>
            <a:spcAft>
              <a:spcPct val="35000"/>
            </a:spcAft>
            <a:buNone/>
          </a:pPr>
          <a:r>
            <a:rPr lang="sv-SE" sz="1800" kern="1200" dirty="0">
              <a:solidFill>
                <a:sysClr val="windowText" lastClr="000000"/>
              </a:solidFill>
              <a:latin typeface="+mn-lt"/>
            </a:rPr>
            <a:t>Bygghandlings-skede</a:t>
          </a:r>
        </a:p>
      </dsp:txBody>
      <dsp:txXfrm>
        <a:off x="6259125" y="339031"/>
        <a:ext cx="1826035" cy="740198"/>
      </dsp:txXfrm>
    </dsp:sp>
    <dsp:sp modelId="{26BE4CD1-D807-420B-B4DA-3AB9C9607015}">
      <dsp:nvSpPr>
        <dsp:cNvPr id="0" name=""/>
        <dsp:cNvSpPr/>
      </dsp:nvSpPr>
      <dsp:spPr>
        <a:xfrm>
          <a:off x="8502832" y="517436"/>
          <a:ext cx="529721" cy="383389"/>
        </a:xfrm>
        <a:prstGeom prst="rightArrow">
          <a:avLst>
            <a:gd name="adj1" fmla="val 60000"/>
            <a:gd name="adj2" fmla="val 50000"/>
          </a:avLst>
        </a:prstGeom>
        <a:solidFill>
          <a:srgbClr val="10EDCB"/>
        </a:solidFill>
        <a:ln w="12700" cap="flat" cmpd="sng" algn="ctr">
          <a:solidFill>
            <a:srgbClr val="FFFFFF">
              <a:hueOff val="0"/>
              <a:satOff val="0"/>
              <a:lumOff val="0"/>
              <a:alphaOff val="0"/>
            </a:srgbClr>
          </a:solidFill>
          <a:prstDash val="solid"/>
          <a:miter lim="800000"/>
        </a:ln>
        <a:effectLst/>
      </dsp:spPr>
      <dsp:style>
        <a:lnRef idx="0">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endParaRPr lang="sv-SE" sz="1800" kern="1200">
            <a:solidFill>
              <a:sysClr val="windowText" lastClr="000000"/>
            </a:solidFill>
            <a:latin typeface="Dosis"/>
            <a:ea typeface="+mn-ea"/>
            <a:cs typeface="+mn-cs"/>
          </a:endParaRPr>
        </a:p>
      </dsp:txBody>
      <dsp:txXfrm>
        <a:off x="8502832" y="594114"/>
        <a:ext cx="414704" cy="230033"/>
      </dsp:txXfrm>
    </dsp:sp>
    <dsp:sp modelId="{C0867E31-0A46-435D-95C2-7BC3F654B28B}">
      <dsp:nvSpPr>
        <dsp:cNvPr id="0" name=""/>
        <dsp:cNvSpPr/>
      </dsp:nvSpPr>
      <dsp:spPr>
        <a:xfrm>
          <a:off x="9388779" y="316002"/>
          <a:ext cx="1886820" cy="786256"/>
        </a:xfrm>
        <a:prstGeom prst="roundRect">
          <a:avLst>
            <a:gd name="adj" fmla="val 10000"/>
          </a:avLst>
        </a:prstGeom>
        <a:solidFill>
          <a:srgbClr val="10EDCB"/>
        </a:solidFill>
        <a:ln w="127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000" tIns="36000" rIns="36000" bIns="36000" numCol="1" spcCol="1270" anchor="ctr" anchorCtr="0">
          <a:noAutofit/>
        </a:bodyPr>
        <a:lstStyle/>
        <a:p>
          <a:pPr marL="0" lvl="0" indent="0" algn="ctr" defTabSz="800100">
            <a:lnSpc>
              <a:spcPct val="90000"/>
            </a:lnSpc>
            <a:spcBef>
              <a:spcPct val="0"/>
            </a:spcBef>
            <a:spcAft>
              <a:spcPct val="35000"/>
            </a:spcAft>
            <a:buNone/>
          </a:pPr>
          <a:r>
            <a:rPr lang="sv-SE" sz="1800" kern="1200">
              <a:solidFill>
                <a:sysClr val="windowText" lastClr="000000"/>
              </a:solidFill>
              <a:latin typeface="Dosis"/>
              <a:ea typeface="+mn-ea"/>
              <a:cs typeface="+mn-cs"/>
            </a:rPr>
            <a:t>Produktion</a:t>
          </a:r>
        </a:p>
      </dsp:txBody>
      <dsp:txXfrm>
        <a:off x="9411808" y="339031"/>
        <a:ext cx="1840762" cy="74019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8E7DA1-1E71-4EBA-86F8-465862F5C452}">
      <dsp:nvSpPr>
        <dsp:cNvPr id="0" name=""/>
        <dsp:cNvSpPr/>
      </dsp:nvSpPr>
      <dsp:spPr>
        <a:xfrm>
          <a:off x="1694578" y="631508"/>
          <a:ext cx="2000677" cy="10003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sv-SE" sz="1800" kern="1200" dirty="0"/>
            <a:t>Rapportera olyckor, tillbud och riskobservationer</a:t>
          </a:r>
        </a:p>
      </dsp:txBody>
      <dsp:txXfrm>
        <a:off x="1723877" y="660807"/>
        <a:ext cx="1942079" cy="941740"/>
      </dsp:txXfrm>
    </dsp:sp>
    <dsp:sp modelId="{C5FABE65-2ECE-4553-BC82-D425F1B08730}">
      <dsp:nvSpPr>
        <dsp:cNvPr id="0" name=""/>
        <dsp:cNvSpPr/>
      </dsp:nvSpPr>
      <dsp:spPr>
        <a:xfrm rot="3600000">
          <a:off x="2933518" y="2387866"/>
          <a:ext cx="1175458" cy="350118"/>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sv-SE" sz="1400" kern="1200"/>
        </a:p>
      </dsp:txBody>
      <dsp:txXfrm>
        <a:off x="3038553" y="2457890"/>
        <a:ext cx="965388" cy="210070"/>
      </dsp:txXfrm>
    </dsp:sp>
    <dsp:sp modelId="{3EF7F105-37FE-4265-A2FA-E78A796310B6}">
      <dsp:nvSpPr>
        <dsp:cNvPr id="0" name=""/>
        <dsp:cNvSpPr/>
      </dsp:nvSpPr>
      <dsp:spPr>
        <a:xfrm>
          <a:off x="3429578" y="3494003"/>
          <a:ext cx="1836001" cy="10003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sv-SE" sz="1800" kern="1200" dirty="0"/>
            <a:t>Åtgärda brister</a:t>
          </a:r>
        </a:p>
      </dsp:txBody>
      <dsp:txXfrm>
        <a:off x="3458877" y="3523302"/>
        <a:ext cx="1777403" cy="941740"/>
      </dsp:txXfrm>
    </dsp:sp>
    <dsp:sp modelId="{9E7047B3-B61E-4598-B2A7-DB66B2AE5E6A}">
      <dsp:nvSpPr>
        <dsp:cNvPr id="0" name=""/>
        <dsp:cNvSpPr/>
      </dsp:nvSpPr>
      <dsp:spPr>
        <a:xfrm rot="10800000">
          <a:off x="2107187" y="3819114"/>
          <a:ext cx="1175458" cy="350118"/>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sv-SE" sz="1400" kern="1200"/>
        </a:p>
      </dsp:txBody>
      <dsp:txXfrm rot="10800000">
        <a:off x="2212222" y="3889138"/>
        <a:ext cx="965388" cy="210070"/>
      </dsp:txXfrm>
    </dsp:sp>
    <dsp:sp modelId="{81D73357-E66B-474E-89F5-C5B707928BFA}">
      <dsp:nvSpPr>
        <dsp:cNvPr id="0" name=""/>
        <dsp:cNvSpPr/>
      </dsp:nvSpPr>
      <dsp:spPr>
        <a:xfrm>
          <a:off x="124253" y="3494003"/>
          <a:ext cx="1836001" cy="100033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sv-SE" sz="1800" kern="1200" dirty="0"/>
            <a:t>Kommunicera  </a:t>
          </a:r>
        </a:p>
      </dsp:txBody>
      <dsp:txXfrm>
        <a:off x="153552" y="3523302"/>
        <a:ext cx="1777403" cy="941740"/>
      </dsp:txXfrm>
    </dsp:sp>
    <dsp:sp modelId="{C1FCA862-1AA4-4116-B0B4-C4CDEFD1072B}">
      <dsp:nvSpPr>
        <dsp:cNvPr id="0" name=""/>
        <dsp:cNvSpPr/>
      </dsp:nvSpPr>
      <dsp:spPr>
        <a:xfrm rot="18000000">
          <a:off x="1280856" y="2387866"/>
          <a:ext cx="1175458" cy="350118"/>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sv-SE" sz="1400" kern="1200"/>
        </a:p>
      </dsp:txBody>
      <dsp:txXfrm>
        <a:off x="1385891" y="2457890"/>
        <a:ext cx="965388" cy="210070"/>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C1D7925C-E1D8-47E0-A6B0-0AF5A56F23CB}" type="datetimeFigureOut">
              <a:rPr lang="sv-SE" smtClean="0"/>
              <a:t>2022-08-30</a:t>
            </a:fld>
            <a:endParaRPr lang="sv-SE"/>
          </a:p>
        </p:txBody>
      </p:sp>
      <p:sp>
        <p:nvSpPr>
          <p:cNvPr id="4" name="Platshållare för bildobjekt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C08BC715-1A77-4760-9BB4-348EE3DE5CA6}" type="slidenum">
              <a:rPr lang="sv-SE" smtClean="0"/>
              <a:t>‹#›</a:t>
            </a:fld>
            <a:endParaRPr lang="sv-SE"/>
          </a:p>
        </p:txBody>
      </p:sp>
    </p:spTree>
    <p:extLst>
      <p:ext uri="{BB962C8B-B14F-4D97-AF65-F5344CB8AC3E}">
        <p14:creationId xmlns:p14="http://schemas.microsoft.com/office/powerpoint/2010/main" val="41892557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GB"/>
          </a:p>
        </p:txBody>
      </p:sp>
      <p:sp>
        <p:nvSpPr>
          <p:cNvPr id="4" name="Platshållare för bildnummer 3"/>
          <p:cNvSpPr>
            <a:spLocks noGrp="1"/>
          </p:cNvSpPr>
          <p:nvPr>
            <p:ph type="sldNum" sz="quarter" idx="5"/>
          </p:nvPr>
        </p:nvSpPr>
        <p:spPr/>
        <p:txBody>
          <a:bodyPr/>
          <a:lstStyle/>
          <a:p>
            <a:fld id="{C08BC715-1A77-4760-9BB4-348EE3DE5CA6}" type="slidenum">
              <a:rPr lang="sv-SE" smtClean="0"/>
              <a:t>2</a:t>
            </a:fld>
            <a:endParaRPr lang="sv-SE"/>
          </a:p>
        </p:txBody>
      </p:sp>
    </p:spTree>
    <p:extLst>
      <p:ext uri="{BB962C8B-B14F-4D97-AF65-F5344CB8AC3E}">
        <p14:creationId xmlns:p14="http://schemas.microsoft.com/office/powerpoint/2010/main" val="32398541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GB"/>
          </a:p>
        </p:txBody>
      </p:sp>
      <p:sp>
        <p:nvSpPr>
          <p:cNvPr id="4" name="Platshållare för bildnummer 3"/>
          <p:cNvSpPr>
            <a:spLocks noGrp="1"/>
          </p:cNvSpPr>
          <p:nvPr>
            <p:ph type="sldNum" sz="quarter" idx="5"/>
          </p:nvPr>
        </p:nvSpPr>
        <p:spPr/>
        <p:txBody>
          <a:bodyPr/>
          <a:lstStyle/>
          <a:p>
            <a:fld id="{C08BC715-1A77-4760-9BB4-348EE3DE5CA6}" type="slidenum">
              <a:rPr lang="sv-SE" smtClean="0"/>
              <a:t>3</a:t>
            </a:fld>
            <a:endParaRPr lang="sv-SE"/>
          </a:p>
        </p:txBody>
      </p:sp>
    </p:spTree>
    <p:extLst>
      <p:ext uri="{BB962C8B-B14F-4D97-AF65-F5344CB8AC3E}">
        <p14:creationId xmlns:p14="http://schemas.microsoft.com/office/powerpoint/2010/main" val="31739670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8BC715-1A77-4760-9BB4-348EE3DE5CA6}"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85024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C08BC715-1A77-4760-9BB4-348EE3DE5CA6}" type="slidenum">
              <a:rPr lang="sv-SE" smtClean="0"/>
              <a:t>5</a:t>
            </a:fld>
            <a:endParaRPr lang="sv-SE"/>
          </a:p>
        </p:txBody>
      </p:sp>
    </p:spTree>
    <p:extLst>
      <p:ext uri="{BB962C8B-B14F-4D97-AF65-F5344CB8AC3E}">
        <p14:creationId xmlns:p14="http://schemas.microsoft.com/office/powerpoint/2010/main" val="7042355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GB" i="0" dirty="0"/>
          </a:p>
        </p:txBody>
      </p:sp>
      <p:sp>
        <p:nvSpPr>
          <p:cNvPr id="4" name="Platshållare för bildnummer 3"/>
          <p:cNvSpPr>
            <a:spLocks noGrp="1"/>
          </p:cNvSpPr>
          <p:nvPr>
            <p:ph type="sldNum" sz="quarter" idx="5"/>
          </p:nvPr>
        </p:nvSpPr>
        <p:spPr/>
        <p:txBody>
          <a:bodyPr/>
          <a:lstStyle/>
          <a:p>
            <a:fld id="{C08BC715-1A77-4760-9BB4-348EE3DE5CA6}" type="slidenum">
              <a:rPr lang="sv-SE" smtClean="0"/>
              <a:t>6</a:t>
            </a:fld>
            <a:endParaRPr lang="sv-SE"/>
          </a:p>
        </p:txBody>
      </p:sp>
    </p:spTree>
    <p:extLst>
      <p:ext uri="{BB962C8B-B14F-4D97-AF65-F5344CB8AC3E}">
        <p14:creationId xmlns:p14="http://schemas.microsoft.com/office/powerpoint/2010/main" val="16274379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GB" dirty="0"/>
          </a:p>
        </p:txBody>
      </p:sp>
      <p:sp>
        <p:nvSpPr>
          <p:cNvPr id="4" name="Platshållare för bildnummer 3"/>
          <p:cNvSpPr>
            <a:spLocks noGrp="1"/>
          </p:cNvSpPr>
          <p:nvPr>
            <p:ph type="sldNum" sz="quarter" idx="5"/>
          </p:nvPr>
        </p:nvSpPr>
        <p:spPr/>
        <p:txBody>
          <a:bodyPr/>
          <a:lstStyle/>
          <a:p>
            <a:fld id="{C08BC715-1A77-4760-9BB4-348EE3DE5CA6}" type="slidenum">
              <a:rPr lang="sv-SE" smtClean="0"/>
              <a:t>7</a:t>
            </a:fld>
            <a:endParaRPr lang="sv-SE"/>
          </a:p>
        </p:txBody>
      </p:sp>
    </p:spTree>
    <p:extLst>
      <p:ext uri="{BB962C8B-B14F-4D97-AF65-F5344CB8AC3E}">
        <p14:creationId xmlns:p14="http://schemas.microsoft.com/office/powerpoint/2010/main" val="21552728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GB"/>
          </a:p>
        </p:txBody>
      </p:sp>
      <p:sp>
        <p:nvSpPr>
          <p:cNvPr id="4" name="Platshållare för bildnummer 3"/>
          <p:cNvSpPr>
            <a:spLocks noGrp="1"/>
          </p:cNvSpPr>
          <p:nvPr>
            <p:ph type="sldNum" sz="quarter" idx="5"/>
          </p:nvPr>
        </p:nvSpPr>
        <p:spPr/>
        <p:txBody>
          <a:bodyPr/>
          <a:lstStyle/>
          <a:p>
            <a:fld id="{C08BC715-1A77-4760-9BB4-348EE3DE5CA6}" type="slidenum">
              <a:rPr lang="sv-SE" smtClean="0"/>
              <a:t>11</a:t>
            </a:fld>
            <a:endParaRPr lang="sv-SE"/>
          </a:p>
        </p:txBody>
      </p:sp>
    </p:spTree>
    <p:extLst>
      <p:ext uri="{BB962C8B-B14F-4D97-AF65-F5344CB8AC3E}">
        <p14:creationId xmlns:p14="http://schemas.microsoft.com/office/powerpoint/2010/main" val="6089104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Innehåll">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lvl1pPr>
          </a:lstStyle>
          <a:p>
            <a:fld id="{AFB2F062-198B-E64C-B408-AB1E48124610}" type="slidenum">
              <a:rPr lang="en-US" smtClean="0"/>
              <a:pPr/>
              <a:t>‹#›</a:t>
            </a:fld>
            <a:endParaRPr lang="en-US"/>
          </a:p>
        </p:txBody>
      </p:sp>
      <p:sp>
        <p:nvSpPr>
          <p:cNvPr id="7" name="Content Placeholder 2"/>
          <p:cNvSpPr>
            <a:spLocks noGrp="1"/>
          </p:cNvSpPr>
          <p:nvPr>
            <p:ph idx="1"/>
          </p:nvPr>
        </p:nvSpPr>
        <p:spPr>
          <a:xfrm>
            <a:off x="612000" y="1656000"/>
            <a:ext cx="10368000" cy="3888000"/>
          </a:xfrm>
        </p:spPr>
        <p:txBody>
          <a:bodyPr>
            <a:normAutofit/>
          </a:bodyPr>
          <a:lstStyle>
            <a:lvl1pPr>
              <a:defRPr sz="2000"/>
            </a:lvl1pPr>
            <a:lvl2pPr>
              <a:defRPr sz="2000"/>
            </a:lvl2pPr>
            <a:lvl3pPr>
              <a:defRPr sz="1800"/>
            </a:lvl3pPr>
            <a:lvl4pPr>
              <a:defRPr sz="1600"/>
            </a:lvl4pPr>
            <a:lvl5pPr>
              <a:defRPr sz="16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8" name="Title 1"/>
          <p:cNvSpPr>
            <a:spLocks noGrp="1"/>
          </p:cNvSpPr>
          <p:nvPr>
            <p:ph type="title"/>
          </p:nvPr>
        </p:nvSpPr>
        <p:spPr>
          <a:xfrm>
            <a:off x="612000" y="360000"/>
            <a:ext cx="10515600" cy="547200"/>
          </a:xfrm>
        </p:spPr>
        <p:txBody>
          <a:bodyPr/>
          <a:lstStyle/>
          <a:p>
            <a:r>
              <a:rPr lang="sv-SE"/>
              <a:t>Klicka här för att ändra mall för rubrikformat</a:t>
            </a:r>
            <a:endParaRPr lang="en-US"/>
          </a:p>
        </p:txBody>
      </p:sp>
    </p:spTree>
    <p:extLst>
      <p:ext uri="{BB962C8B-B14F-4D97-AF65-F5344CB8AC3E}">
        <p14:creationId xmlns:p14="http://schemas.microsoft.com/office/powerpoint/2010/main" val="857742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vå textrutor">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lvl1pPr>
          </a:lstStyle>
          <a:p>
            <a:fld id="{AFB2F062-198B-E64C-B408-AB1E48124610}" type="slidenum">
              <a:rPr lang="en-US" smtClean="0"/>
              <a:pPr/>
              <a:t>‹#›</a:t>
            </a:fld>
            <a:endParaRPr lang="en-US"/>
          </a:p>
        </p:txBody>
      </p:sp>
      <p:sp>
        <p:nvSpPr>
          <p:cNvPr id="8" name="Title 1"/>
          <p:cNvSpPr>
            <a:spLocks noGrp="1"/>
          </p:cNvSpPr>
          <p:nvPr>
            <p:ph type="title"/>
          </p:nvPr>
        </p:nvSpPr>
        <p:spPr>
          <a:xfrm>
            <a:off x="612000" y="360000"/>
            <a:ext cx="10515600" cy="547200"/>
          </a:xfrm>
        </p:spPr>
        <p:txBody>
          <a:bodyPr/>
          <a:lstStyle/>
          <a:p>
            <a:r>
              <a:rPr lang="sv-SE"/>
              <a:t>Klicka här för att ändra mall för rubrikformat</a:t>
            </a:r>
            <a:endParaRPr lang="en-US"/>
          </a:p>
        </p:txBody>
      </p:sp>
      <p:sp>
        <p:nvSpPr>
          <p:cNvPr id="3" name="Platshållare för text 2">
            <a:extLst>
              <a:ext uri="{FF2B5EF4-FFF2-40B4-BE49-F238E27FC236}">
                <a16:creationId xmlns:a16="http://schemas.microsoft.com/office/drawing/2014/main" id="{C3A3A22C-B0A5-43A9-855D-18AB90DF852C}"/>
              </a:ext>
            </a:extLst>
          </p:cNvPr>
          <p:cNvSpPr>
            <a:spLocks noGrp="1"/>
          </p:cNvSpPr>
          <p:nvPr>
            <p:ph type="body" sz="quarter" idx="13"/>
          </p:nvPr>
        </p:nvSpPr>
        <p:spPr>
          <a:xfrm>
            <a:off x="622800" y="3024555"/>
            <a:ext cx="4811713" cy="2778612"/>
          </a:xfrm>
        </p:spPr>
        <p:txBody>
          <a:bodyPr>
            <a:normAutofit/>
          </a:bodyPr>
          <a:lstStyle>
            <a:lvl1pPr marL="0" indent="0">
              <a:buNone/>
              <a:defRPr sz="1800"/>
            </a:lvl1pPr>
            <a:lvl2pPr marL="273050" indent="0">
              <a:buNone/>
              <a:defRPr sz="1800"/>
            </a:lvl2pPr>
          </a:lstStyle>
          <a:p>
            <a:pPr lvl="0"/>
            <a:r>
              <a:rPr lang="sv-SE" noProof="0"/>
              <a:t>Klicka här för att ändra format på bakgrundstexten</a:t>
            </a:r>
          </a:p>
        </p:txBody>
      </p:sp>
      <p:sp>
        <p:nvSpPr>
          <p:cNvPr id="9" name="Platshållare för text 2">
            <a:extLst>
              <a:ext uri="{FF2B5EF4-FFF2-40B4-BE49-F238E27FC236}">
                <a16:creationId xmlns:a16="http://schemas.microsoft.com/office/drawing/2014/main" id="{323C393B-C0B8-4B69-A949-83DAD519D0AA}"/>
              </a:ext>
            </a:extLst>
          </p:cNvPr>
          <p:cNvSpPr>
            <a:spLocks noGrp="1"/>
          </p:cNvSpPr>
          <p:nvPr>
            <p:ph type="body" sz="quarter" idx="14"/>
          </p:nvPr>
        </p:nvSpPr>
        <p:spPr>
          <a:xfrm>
            <a:off x="5880600" y="3024554"/>
            <a:ext cx="4811713" cy="2778612"/>
          </a:xfrm>
        </p:spPr>
        <p:txBody>
          <a:bodyPr>
            <a:normAutofit/>
          </a:bodyPr>
          <a:lstStyle>
            <a:lvl1pPr marL="0" indent="0">
              <a:buNone/>
              <a:defRPr sz="1800"/>
            </a:lvl1pPr>
            <a:lvl2pPr marL="536575" indent="-263525">
              <a:defRPr sz="1800"/>
            </a:lvl2pPr>
          </a:lstStyle>
          <a:p>
            <a:pPr lvl="0"/>
            <a:r>
              <a:rPr lang="sv-SE" noProof="0"/>
              <a:t>Klicka här för att ändra format på bakgrundstexten</a:t>
            </a:r>
          </a:p>
        </p:txBody>
      </p:sp>
    </p:spTree>
    <p:extLst>
      <p:ext uri="{BB962C8B-B14F-4D97-AF65-F5344CB8AC3E}">
        <p14:creationId xmlns:p14="http://schemas.microsoft.com/office/powerpoint/2010/main" val="2843058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Rubrik och tex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lvl1pPr>
          </a:lstStyle>
          <a:p>
            <a:fld id="{AFB2F062-198B-E64C-B408-AB1E48124610}" type="slidenum">
              <a:rPr lang="en-US" smtClean="0"/>
              <a:pPr/>
              <a:t>‹#›</a:t>
            </a:fld>
            <a:endParaRPr lang="en-US"/>
          </a:p>
        </p:txBody>
      </p:sp>
      <p:pic>
        <p:nvPicPr>
          <p:cNvPr id="9" name="Picture 11">
            <a:extLst>
              <a:ext uri="{FF2B5EF4-FFF2-40B4-BE49-F238E27FC236}">
                <a16:creationId xmlns:a16="http://schemas.microsoft.com/office/drawing/2014/main" id="{FDFD74BC-4F05-440F-9EBB-56CD3A48EDFD}"/>
              </a:ext>
            </a:extLst>
          </p:cNvPr>
          <p:cNvPicPr>
            <a:picLocks noChangeAspect="1"/>
          </p:cNvPicPr>
          <p:nvPr userDrawn="1"/>
        </p:nvPicPr>
        <p:blipFill>
          <a:blip r:embed="rId2"/>
          <a:stretch>
            <a:fillRect/>
          </a:stretch>
        </p:blipFill>
        <p:spPr>
          <a:xfrm>
            <a:off x="11372755" y="176014"/>
            <a:ext cx="625371" cy="547200"/>
          </a:xfrm>
          <a:prstGeom prst="rect">
            <a:avLst/>
          </a:prstGeom>
        </p:spPr>
      </p:pic>
      <p:sp>
        <p:nvSpPr>
          <p:cNvPr id="3" name="Platshållare för text 2">
            <a:extLst>
              <a:ext uri="{FF2B5EF4-FFF2-40B4-BE49-F238E27FC236}">
                <a16:creationId xmlns:a16="http://schemas.microsoft.com/office/drawing/2014/main" id="{FC04DABF-00A7-4B0A-A1D6-6E76B34A0950}"/>
              </a:ext>
            </a:extLst>
          </p:cNvPr>
          <p:cNvSpPr>
            <a:spLocks noGrp="1"/>
          </p:cNvSpPr>
          <p:nvPr>
            <p:ph type="body" sz="quarter" idx="13"/>
          </p:nvPr>
        </p:nvSpPr>
        <p:spPr>
          <a:xfrm>
            <a:off x="622800" y="1648800"/>
            <a:ext cx="10368000" cy="3888000"/>
          </a:xfrm>
        </p:spPr>
        <p:txBody>
          <a:bodyPr>
            <a:normAutofit/>
          </a:bodyPr>
          <a:lstStyle>
            <a:lvl1pPr marL="0" indent="0">
              <a:buNone/>
              <a:defRPr sz="2000"/>
            </a:lvl1pPr>
          </a:lstStyle>
          <a:p>
            <a:pPr lvl="0"/>
            <a:r>
              <a:rPr lang="sv-SE"/>
              <a:t>Klicka här för att ändra format på bakgrundstexten</a:t>
            </a:r>
          </a:p>
        </p:txBody>
      </p:sp>
      <p:sp>
        <p:nvSpPr>
          <p:cNvPr id="11" name="Title 1">
            <a:extLst>
              <a:ext uri="{FF2B5EF4-FFF2-40B4-BE49-F238E27FC236}">
                <a16:creationId xmlns:a16="http://schemas.microsoft.com/office/drawing/2014/main" id="{866AA13E-0313-4D59-BA46-0B926A7B1D3E}"/>
              </a:ext>
            </a:extLst>
          </p:cNvPr>
          <p:cNvSpPr>
            <a:spLocks noGrp="1"/>
          </p:cNvSpPr>
          <p:nvPr>
            <p:ph type="title"/>
          </p:nvPr>
        </p:nvSpPr>
        <p:spPr>
          <a:xfrm>
            <a:off x="612000" y="360000"/>
            <a:ext cx="10231319" cy="547200"/>
          </a:xfrm>
        </p:spPr>
        <p:txBody>
          <a:bodyPr/>
          <a:lstStyle/>
          <a:p>
            <a:r>
              <a:rPr lang="sv-SE"/>
              <a:t>Klicka här för att ändra mall för rubrikformat</a:t>
            </a:r>
            <a:endParaRPr lang="en-US"/>
          </a:p>
        </p:txBody>
      </p:sp>
    </p:spTree>
    <p:extLst>
      <p:ext uri="{BB962C8B-B14F-4D97-AF65-F5344CB8AC3E}">
        <p14:creationId xmlns:p14="http://schemas.microsoft.com/office/powerpoint/2010/main" val="1292096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Only" preserve="1">
  <p:cSld name="Tom">
    <p:spTree>
      <p:nvGrpSpPr>
        <p:cNvPr id="1" name=""/>
        <p:cNvGrpSpPr/>
        <p:nvPr/>
      </p:nvGrpSpPr>
      <p:grpSpPr>
        <a:xfrm>
          <a:off x="0" y="0"/>
          <a:ext cx="0" cy="0"/>
          <a:chOff x="0" y="0"/>
          <a:chExt cx="0" cy="0"/>
        </a:xfrm>
      </p:grpSpPr>
      <p:sp>
        <p:nvSpPr>
          <p:cNvPr id="2" name="Title 1"/>
          <p:cNvSpPr>
            <a:spLocks noGrp="1"/>
          </p:cNvSpPr>
          <p:nvPr>
            <p:ph type="title"/>
          </p:nvPr>
        </p:nvSpPr>
        <p:spPr>
          <a:xfrm>
            <a:off x="612000" y="360000"/>
            <a:ext cx="10231319" cy="547200"/>
          </a:xfrm>
        </p:spPr>
        <p:txBody>
          <a:bodyPr/>
          <a:lstStyle/>
          <a:p>
            <a:r>
              <a:rPr lang="sv-SE"/>
              <a:t>Klicka här för att ändra mall för rubrikformat</a:t>
            </a:r>
            <a:endParaRPr lang="en-US"/>
          </a:p>
        </p:txBody>
      </p:sp>
      <p:pic>
        <p:nvPicPr>
          <p:cNvPr id="4" name="Picture 11">
            <a:extLst>
              <a:ext uri="{FF2B5EF4-FFF2-40B4-BE49-F238E27FC236}">
                <a16:creationId xmlns:a16="http://schemas.microsoft.com/office/drawing/2014/main" id="{746B97BB-BD5A-486F-A630-FB4FA7AE47D5}"/>
              </a:ext>
            </a:extLst>
          </p:cNvPr>
          <p:cNvPicPr>
            <a:picLocks noChangeAspect="1"/>
          </p:cNvPicPr>
          <p:nvPr userDrawn="1"/>
        </p:nvPicPr>
        <p:blipFill>
          <a:blip r:embed="rId2"/>
          <a:stretch>
            <a:fillRect/>
          </a:stretch>
        </p:blipFill>
        <p:spPr>
          <a:xfrm>
            <a:off x="11372755" y="176014"/>
            <a:ext cx="625371" cy="547200"/>
          </a:xfrm>
          <a:prstGeom prst="rect">
            <a:avLst/>
          </a:prstGeom>
        </p:spPr>
      </p:pic>
    </p:spTree>
    <p:extLst>
      <p:ext uri="{BB962C8B-B14F-4D97-AF65-F5344CB8AC3E}">
        <p14:creationId xmlns:p14="http://schemas.microsoft.com/office/powerpoint/2010/main" val="41243557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2000" y="360000"/>
            <a:ext cx="10160980" cy="547200"/>
          </a:xfrm>
          <a:prstGeom prst="rect">
            <a:avLst/>
          </a:prstGeom>
        </p:spPr>
        <p:txBody>
          <a:bodyPr vert="horz" lIns="0" tIns="45720" rIns="91440" bIns="45720" rtlCol="0" anchor="ctr">
            <a:normAutofit/>
          </a:bodyPr>
          <a:lstStyle/>
          <a:p>
            <a:r>
              <a:rPr lang="sv-SE"/>
              <a:t>Klicka här för att ändra mall för rubrikformat</a:t>
            </a:r>
            <a:endParaRPr lang="en-US"/>
          </a:p>
        </p:txBody>
      </p:sp>
      <p:sp>
        <p:nvSpPr>
          <p:cNvPr id="3" name="Text Placeholder 2"/>
          <p:cNvSpPr>
            <a:spLocks noGrp="1"/>
          </p:cNvSpPr>
          <p:nvPr>
            <p:ph type="body" idx="1"/>
          </p:nvPr>
        </p:nvSpPr>
        <p:spPr>
          <a:xfrm>
            <a:off x="612000" y="1656000"/>
            <a:ext cx="10368000" cy="3888000"/>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6" name="Slide Number Placeholder 5"/>
          <p:cNvSpPr>
            <a:spLocks noGrp="1"/>
          </p:cNvSpPr>
          <p:nvPr>
            <p:ph type="sldNum" sz="quarter" idx="4"/>
          </p:nvPr>
        </p:nvSpPr>
        <p:spPr>
          <a:xfrm>
            <a:off x="9061862" y="6056720"/>
            <a:ext cx="2743200" cy="365125"/>
          </a:xfrm>
          <a:prstGeom prst="rect">
            <a:avLst/>
          </a:prstGeom>
        </p:spPr>
        <p:txBody>
          <a:bodyPr vert="horz" lIns="91440" tIns="45720" rIns="91440" bIns="45720" rtlCol="0" anchor="ctr"/>
          <a:lstStyle>
            <a:lvl1pPr algn="r">
              <a:defRPr sz="1500" b="1">
                <a:solidFill>
                  <a:srgbClr val="01B0F0"/>
                </a:solidFill>
              </a:defRPr>
            </a:lvl1pPr>
          </a:lstStyle>
          <a:p>
            <a:fld id="{B0EBF7B1-A0A2-784E-99A7-64A0C6FE52DD}" type="slidenum">
              <a:rPr lang="en-US" smtClean="0"/>
              <a:pPr/>
              <a:t>‹#›</a:t>
            </a:fld>
            <a:endParaRPr lang="en-US"/>
          </a:p>
        </p:txBody>
      </p:sp>
      <p:pic>
        <p:nvPicPr>
          <p:cNvPr id="12" name="Picture 11"/>
          <p:cNvPicPr>
            <a:picLocks noChangeAspect="1"/>
          </p:cNvPicPr>
          <p:nvPr/>
        </p:nvPicPr>
        <p:blipFill>
          <a:blip r:embed="rId6"/>
          <a:stretch>
            <a:fillRect/>
          </a:stretch>
        </p:blipFill>
        <p:spPr>
          <a:xfrm>
            <a:off x="11372755" y="176014"/>
            <a:ext cx="625371" cy="547200"/>
          </a:xfrm>
          <a:prstGeom prst="rect">
            <a:avLst/>
          </a:prstGeom>
        </p:spPr>
      </p:pic>
    </p:spTree>
    <p:extLst>
      <p:ext uri="{BB962C8B-B14F-4D97-AF65-F5344CB8AC3E}">
        <p14:creationId xmlns:p14="http://schemas.microsoft.com/office/powerpoint/2010/main" val="191262867"/>
      </p:ext>
    </p:extLst>
  </p:cSld>
  <p:clrMap bg1="lt1" tx1="dk1" bg2="lt2" tx2="dk2" accent1="accent1" accent2="accent2" accent3="accent3" accent4="accent4" accent5="accent5" accent6="accent6" hlink="hlink" folHlink="folHlink"/>
  <p:sldLayoutIdLst>
    <p:sldLayoutId id="2147483661" r:id="rId1"/>
    <p:sldLayoutId id="2147483681" r:id="rId2"/>
    <p:sldLayoutId id="2147483666" r:id="rId3"/>
    <p:sldLayoutId id="2147483665" r:id="rId4"/>
  </p:sldLayoutIdLst>
  <p:hf hdr="0" ftr="0" dt="0"/>
  <p:txStyles>
    <p:titleStyle>
      <a:lvl1pPr algn="l" defTabSz="914400" rtl="0" eaLnBrk="1" latinLnBrk="0" hangingPunct="1">
        <a:lnSpc>
          <a:spcPct val="90000"/>
        </a:lnSpc>
        <a:spcBef>
          <a:spcPct val="0"/>
        </a:spcBef>
        <a:buNone/>
        <a:defRPr sz="2800" b="0" kern="1200">
          <a:solidFill>
            <a:schemeClr val="accent1"/>
          </a:solidFill>
          <a:latin typeface="+mj-lt"/>
          <a:ea typeface="+mj-ea"/>
          <a:cs typeface="+mj-cs"/>
        </a:defRPr>
      </a:lvl1pPr>
    </p:titleStyle>
    <p:bodyStyle>
      <a:lvl1pPr marL="360363" indent="-360363" algn="l" defTabSz="914400" rtl="0" eaLnBrk="1" latinLnBrk="0" hangingPunct="1">
        <a:lnSpc>
          <a:spcPct val="90000"/>
        </a:lnSpc>
        <a:spcBef>
          <a:spcPts val="1000"/>
        </a:spcBef>
        <a:buFont typeface="Arial"/>
        <a:buChar char="•"/>
        <a:defRPr sz="2800" kern="1200" baseline="0">
          <a:solidFill>
            <a:schemeClr val="bg2">
              <a:lumMod val="25000"/>
            </a:schemeClr>
          </a:solidFill>
          <a:latin typeface="+mn-lt"/>
          <a:ea typeface="+mn-ea"/>
          <a:cs typeface="+mn-cs"/>
        </a:defRPr>
      </a:lvl1pPr>
      <a:lvl2pPr marL="720725" indent="-360363" algn="l" defTabSz="914400" rtl="0" eaLnBrk="1" latinLnBrk="0" hangingPunct="1">
        <a:lnSpc>
          <a:spcPct val="90000"/>
        </a:lnSpc>
        <a:spcBef>
          <a:spcPts val="500"/>
        </a:spcBef>
        <a:buFont typeface="Arial"/>
        <a:buChar char="•"/>
        <a:defRPr sz="2400" kern="1200" baseline="0">
          <a:solidFill>
            <a:schemeClr val="bg2">
              <a:lumMod val="25000"/>
            </a:schemeClr>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baseline="0">
          <a:solidFill>
            <a:schemeClr val="bg2">
              <a:lumMod val="25000"/>
            </a:schemeClr>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baseline="0">
          <a:solidFill>
            <a:schemeClr val="bg2">
              <a:lumMod val="25000"/>
            </a:schemeClr>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baseline="0">
          <a:solidFill>
            <a:schemeClr val="bg2">
              <a:lumMod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svg"/><Relationship Id="rId3" Type="http://schemas.openxmlformats.org/officeDocument/2006/relationships/image" Target="../media/image1.emf"/><Relationship Id="rId7" Type="http://schemas.openxmlformats.org/officeDocument/2006/relationships/image" Target="../media/image5.svg"/><Relationship Id="rId12" Type="http://schemas.openxmlformats.org/officeDocument/2006/relationships/image" Target="../media/image10.png"/><Relationship Id="rId2" Type="http://schemas.openxmlformats.org/officeDocument/2006/relationships/slide" Target="slide3.xml"/><Relationship Id="rId1" Type="http://schemas.openxmlformats.org/officeDocument/2006/relationships/slideLayout" Target="../slideLayouts/slideLayout3.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image" Target="../media/image3.sv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svg"/><Relationship Id="rId14" Type="http://schemas.openxmlformats.org/officeDocument/2006/relationships/image" Target="../media/image12.png"/></Relationships>
</file>

<file path=ppt/slides/_rels/slide10.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slide" Target="slide3.xml"/></Relationships>
</file>

<file path=ppt/slides/_rels/slide12.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slide" Target="slide13.xml"/><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slide" Target="slide3.xml"/><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10" Type="http://schemas.openxmlformats.org/officeDocument/2006/relationships/image" Target="../media/image16.svg"/><Relationship Id="rId4" Type="http://schemas.openxmlformats.org/officeDocument/2006/relationships/diagramLayout" Target="../diagrams/layout3.xml"/><Relationship Id="rId9" Type="http://schemas.openxmlformats.org/officeDocument/2006/relationships/image" Target="../media/image15.png"/></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slide" Target="slide7.xml"/><Relationship Id="rId5" Type="http://schemas.openxmlformats.org/officeDocument/2006/relationships/slide" Target="slide4.xml"/><Relationship Id="rId4" Type="http://schemas.openxmlformats.org/officeDocument/2006/relationships/slide" Target="slide5.xml"/></Relationships>
</file>

<file path=ppt/slides/_rels/slide4.xml.rels><?xml version="1.0" encoding="UTF-8" standalone="yes"?>
<Relationships xmlns="http://schemas.openxmlformats.org/package/2006/relationships"><Relationship Id="rId8" Type="http://schemas.openxmlformats.org/officeDocument/2006/relationships/slide" Target="slide4.xml"/><Relationship Id="rId13" Type="http://schemas.openxmlformats.org/officeDocument/2006/relationships/image" Target="../media/image3.svg"/><Relationship Id="rId18" Type="http://schemas.openxmlformats.org/officeDocument/2006/relationships/image" Target="../media/image15.png"/><Relationship Id="rId3" Type="http://schemas.openxmlformats.org/officeDocument/2006/relationships/diagramData" Target="../diagrams/data1.xml"/><Relationship Id="rId21" Type="http://schemas.openxmlformats.org/officeDocument/2006/relationships/image" Target="../media/image11.svg"/><Relationship Id="rId7" Type="http://schemas.microsoft.com/office/2007/relationships/diagramDrawing" Target="../diagrams/drawing1.xml"/><Relationship Id="rId12" Type="http://schemas.openxmlformats.org/officeDocument/2006/relationships/image" Target="../media/image2.png"/><Relationship Id="rId17" Type="http://schemas.openxmlformats.org/officeDocument/2006/relationships/image" Target="../media/image14.svg"/><Relationship Id="rId2" Type="http://schemas.openxmlformats.org/officeDocument/2006/relationships/notesSlide" Target="../notesSlides/notesSlide3.xml"/><Relationship Id="rId16" Type="http://schemas.openxmlformats.org/officeDocument/2006/relationships/slide" Target="slide9.xml"/><Relationship Id="rId20" Type="http://schemas.openxmlformats.org/officeDocument/2006/relationships/image" Target="../media/image10.png"/><Relationship Id="rId1" Type="http://schemas.openxmlformats.org/officeDocument/2006/relationships/slideLayout" Target="../slideLayouts/slideLayout4.xml"/><Relationship Id="rId6" Type="http://schemas.openxmlformats.org/officeDocument/2006/relationships/diagramColors" Target="../diagrams/colors1.xml"/><Relationship Id="rId11" Type="http://schemas.openxmlformats.org/officeDocument/2006/relationships/image" Target="../media/image13.svg"/><Relationship Id="rId5" Type="http://schemas.openxmlformats.org/officeDocument/2006/relationships/diagramQuickStyle" Target="../diagrams/quickStyle1.xml"/><Relationship Id="rId15" Type="http://schemas.openxmlformats.org/officeDocument/2006/relationships/image" Target="../media/image5.svg"/><Relationship Id="rId10" Type="http://schemas.openxmlformats.org/officeDocument/2006/relationships/image" Target="../media/image8.png"/><Relationship Id="rId19" Type="http://schemas.openxmlformats.org/officeDocument/2006/relationships/image" Target="../media/image16.svg"/><Relationship Id="rId4" Type="http://schemas.openxmlformats.org/officeDocument/2006/relationships/diagramLayout" Target="../diagrams/layout1.xml"/><Relationship Id="rId9" Type="http://schemas.openxmlformats.org/officeDocument/2006/relationships/slide" Target="slide12.xml"/><Relationship Id="rId14" Type="http://schemas.openxmlformats.org/officeDocument/2006/relationships/image" Target="../media/image4.png"/><Relationship Id="rId22" Type="http://schemas.openxmlformats.org/officeDocument/2006/relationships/image" Target="../media/image1.emf"/></Relationships>
</file>

<file path=ppt/slides/_rels/slide5.xml.rels><?xml version="1.0" encoding="UTF-8" standalone="yes"?>
<Relationships xmlns="http://schemas.openxmlformats.org/package/2006/relationships"><Relationship Id="rId8" Type="http://schemas.openxmlformats.org/officeDocument/2006/relationships/slide" Target="slide10.xml"/><Relationship Id="rId13" Type="http://schemas.openxmlformats.org/officeDocument/2006/relationships/image" Target="../media/image1.emf"/><Relationship Id="rId18" Type="http://schemas.openxmlformats.org/officeDocument/2006/relationships/image" Target="../media/image15.png"/><Relationship Id="rId3" Type="http://schemas.openxmlformats.org/officeDocument/2006/relationships/diagramData" Target="../diagrams/data2.xml"/><Relationship Id="rId21" Type="http://schemas.openxmlformats.org/officeDocument/2006/relationships/image" Target="../media/image6.png"/><Relationship Id="rId7" Type="http://schemas.microsoft.com/office/2007/relationships/diagramDrawing" Target="../diagrams/drawing2.xml"/><Relationship Id="rId12" Type="http://schemas.openxmlformats.org/officeDocument/2006/relationships/image" Target="../media/image18.svg"/><Relationship Id="rId17" Type="http://schemas.openxmlformats.org/officeDocument/2006/relationships/slide" Target="slide8.xml"/><Relationship Id="rId2" Type="http://schemas.openxmlformats.org/officeDocument/2006/relationships/notesSlide" Target="../notesSlides/notesSlide4.xml"/><Relationship Id="rId16" Type="http://schemas.openxmlformats.org/officeDocument/2006/relationships/slide" Target="slide3.xml"/><Relationship Id="rId20" Type="http://schemas.openxmlformats.org/officeDocument/2006/relationships/slide" Target="slide5.xml"/><Relationship Id="rId1" Type="http://schemas.openxmlformats.org/officeDocument/2006/relationships/slideLayout" Target="../slideLayouts/slideLayout4.xml"/><Relationship Id="rId6" Type="http://schemas.openxmlformats.org/officeDocument/2006/relationships/diagramColors" Target="../diagrams/colors2.xml"/><Relationship Id="rId11" Type="http://schemas.openxmlformats.org/officeDocument/2006/relationships/image" Target="../media/image4.png"/><Relationship Id="rId5" Type="http://schemas.openxmlformats.org/officeDocument/2006/relationships/diagramQuickStyle" Target="../diagrams/quickStyle2.xml"/><Relationship Id="rId15" Type="http://schemas.openxmlformats.org/officeDocument/2006/relationships/image" Target="../media/image14.svg"/><Relationship Id="rId10" Type="http://schemas.openxmlformats.org/officeDocument/2006/relationships/image" Target="../media/image17.svg"/><Relationship Id="rId19" Type="http://schemas.openxmlformats.org/officeDocument/2006/relationships/image" Target="../media/image16.svg"/><Relationship Id="rId4" Type="http://schemas.openxmlformats.org/officeDocument/2006/relationships/diagramLayout" Target="../diagrams/layout2.xml"/><Relationship Id="rId9" Type="http://schemas.openxmlformats.org/officeDocument/2006/relationships/image" Target="../media/image2.png"/><Relationship Id="rId14" Type="http://schemas.openxmlformats.org/officeDocument/2006/relationships/image" Target="../media/image8.png"/><Relationship Id="rId22" Type="http://schemas.openxmlformats.org/officeDocument/2006/relationships/image" Target="../media/image7.svg"/></Relationships>
</file>

<file path=ppt/slides/_rels/slide6.xml.rels><?xml version="1.0" encoding="UTF-8" standalone="yes"?>
<Relationships xmlns="http://schemas.openxmlformats.org/package/2006/relationships"><Relationship Id="rId8" Type="http://schemas.openxmlformats.org/officeDocument/2006/relationships/image" Target="../media/image17.svg"/><Relationship Id="rId13" Type="http://schemas.openxmlformats.org/officeDocument/2006/relationships/slide" Target="slide3.xml"/><Relationship Id="rId18" Type="http://schemas.openxmlformats.org/officeDocument/2006/relationships/image" Target="../media/image28.svg"/><Relationship Id="rId26" Type="http://schemas.openxmlformats.org/officeDocument/2006/relationships/slide" Target="slide13.xml"/><Relationship Id="rId3" Type="http://schemas.openxmlformats.org/officeDocument/2006/relationships/image" Target="../media/image19.png"/><Relationship Id="rId21" Type="http://schemas.openxmlformats.org/officeDocument/2006/relationships/image" Target="../media/image30.svg"/><Relationship Id="rId7" Type="http://schemas.openxmlformats.org/officeDocument/2006/relationships/image" Target="../media/image2.png"/><Relationship Id="rId12" Type="http://schemas.openxmlformats.org/officeDocument/2006/relationships/slide" Target="slide8.xml"/><Relationship Id="rId17" Type="http://schemas.openxmlformats.org/officeDocument/2006/relationships/image" Target="../media/image27.png"/><Relationship Id="rId25" Type="http://schemas.openxmlformats.org/officeDocument/2006/relationships/image" Target="../media/image1.emf"/><Relationship Id="rId2" Type="http://schemas.openxmlformats.org/officeDocument/2006/relationships/notesSlide" Target="../notesSlides/notesSlide5.xml"/><Relationship Id="rId16" Type="http://schemas.openxmlformats.org/officeDocument/2006/relationships/image" Target="../media/image26.svg"/><Relationship Id="rId20" Type="http://schemas.openxmlformats.org/officeDocument/2006/relationships/image" Target="../media/image29.png"/><Relationship Id="rId29" Type="http://schemas.openxmlformats.org/officeDocument/2006/relationships/image" Target="../media/image33.png"/><Relationship Id="rId1" Type="http://schemas.openxmlformats.org/officeDocument/2006/relationships/slideLayout" Target="../slideLayouts/slideLayout4.xml"/><Relationship Id="rId6" Type="http://schemas.openxmlformats.org/officeDocument/2006/relationships/image" Target="../media/image22.svg"/><Relationship Id="rId11" Type="http://schemas.openxmlformats.org/officeDocument/2006/relationships/image" Target="../media/image24.svg"/><Relationship Id="rId24" Type="http://schemas.openxmlformats.org/officeDocument/2006/relationships/image" Target="../media/image16.svg"/><Relationship Id="rId5" Type="http://schemas.openxmlformats.org/officeDocument/2006/relationships/image" Target="../media/image21.png"/><Relationship Id="rId15" Type="http://schemas.openxmlformats.org/officeDocument/2006/relationships/image" Target="../media/image25.png"/><Relationship Id="rId23" Type="http://schemas.openxmlformats.org/officeDocument/2006/relationships/image" Target="../media/image15.png"/><Relationship Id="rId28" Type="http://schemas.openxmlformats.org/officeDocument/2006/relationships/image" Target="../media/image32.svg"/><Relationship Id="rId10" Type="http://schemas.openxmlformats.org/officeDocument/2006/relationships/image" Target="../media/image23.png"/><Relationship Id="rId19" Type="http://schemas.openxmlformats.org/officeDocument/2006/relationships/slide" Target="slide7.xml"/><Relationship Id="rId4" Type="http://schemas.openxmlformats.org/officeDocument/2006/relationships/image" Target="../media/image20.svg"/><Relationship Id="rId9" Type="http://schemas.openxmlformats.org/officeDocument/2006/relationships/slide" Target="slide11.xml"/><Relationship Id="rId14" Type="http://schemas.openxmlformats.org/officeDocument/2006/relationships/slide" Target="slide6.xml"/><Relationship Id="rId22" Type="http://schemas.openxmlformats.org/officeDocument/2006/relationships/slide" Target="slide10.xml"/><Relationship Id="rId27" Type="http://schemas.openxmlformats.org/officeDocument/2006/relationships/image" Target="../media/image31.png"/><Relationship Id="rId30" Type="http://schemas.openxmlformats.org/officeDocument/2006/relationships/image" Target="../media/image34.svg"/></Relationships>
</file>

<file path=ppt/slides/_rels/slide7.xml.rels><?xml version="1.0" encoding="UTF-8" standalone="yes"?>
<Relationships xmlns="http://schemas.openxmlformats.org/package/2006/relationships"><Relationship Id="rId8" Type="http://schemas.openxmlformats.org/officeDocument/2006/relationships/slide" Target="slide11.xml"/><Relationship Id="rId3" Type="http://schemas.openxmlformats.org/officeDocument/2006/relationships/image" Target="../media/image2.png"/><Relationship Id="rId7"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5.svg"/><Relationship Id="rId11" Type="http://schemas.openxmlformats.org/officeDocument/2006/relationships/slide" Target="slide3.xml"/><Relationship Id="rId5" Type="http://schemas.openxmlformats.org/officeDocument/2006/relationships/image" Target="../media/image4.png"/><Relationship Id="rId10" Type="http://schemas.openxmlformats.org/officeDocument/2006/relationships/image" Target="../media/image35.svg"/><Relationship Id="rId4" Type="http://schemas.openxmlformats.org/officeDocument/2006/relationships/image" Target="../media/image3.svg"/><Relationship Id="rId9"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Platshållare för text 3">
            <a:extLst>
              <a:ext uri="{FF2B5EF4-FFF2-40B4-BE49-F238E27FC236}">
                <a16:creationId xmlns:a16="http://schemas.microsoft.com/office/drawing/2014/main" id="{551B9F9C-985D-41F3-AE6A-7AA7E4D2F13C}"/>
              </a:ext>
            </a:extLst>
          </p:cNvPr>
          <p:cNvSpPr>
            <a:spLocks noGrp="1"/>
          </p:cNvSpPr>
          <p:nvPr>
            <p:ph type="body" sz="quarter" idx="13"/>
          </p:nvPr>
        </p:nvSpPr>
        <p:spPr>
          <a:xfrm>
            <a:off x="634683" y="1069431"/>
            <a:ext cx="7126033" cy="1527576"/>
          </a:xfrm>
        </p:spPr>
        <p:txBody>
          <a:bodyPr lIns="0">
            <a:normAutofit/>
          </a:bodyPr>
          <a:lstStyle/>
          <a:p>
            <a:pPr>
              <a:lnSpc>
                <a:spcPct val="105000"/>
              </a:lnSpc>
            </a:pPr>
            <a:r>
              <a:rPr lang="sv-SE" dirty="0"/>
              <a:t>Riskhantering handlar om att inventera faror, bedöma risker, planera åtgärder, genomföra dessa samt följa upp. </a:t>
            </a:r>
          </a:p>
          <a:p>
            <a:pPr>
              <a:lnSpc>
                <a:spcPct val="105000"/>
              </a:lnSpc>
            </a:pPr>
            <a:r>
              <a:rPr lang="sv-SE" dirty="0"/>
              <a:t>Allt i syfte att förebygga olyckor, tillbud och för att förebygga arbetsskador. </a:t>
            </a:r>
          </a:p>
        </p:txBody>
      </p:sp>
      <p:sp>
        <p:nvSpPr>
          <p:cNvPr id="3" name="Rubrik 2">
            <a:extLst>
              <a:ext uri="{FF2B5EF4-FFF2-40B4-BE49-F238E27FC236}">
                <a16:creationId xmlns:a16="http://schemas.microsoft.com/office/drawing/2014/main" id="{BADA3F4E-EC75-4CFC-B4A9-0CC664BE4C5E}"/>
              </a:ext>
            </a:extLst>
          </p:cNvPr>
          <p:cNvSpPr>
            <a:spLocks noGrp="1"/>
          </p:cNvSpPr>
          <p:nvPr>
            <p:ph type="title"/>
          </p:nvPr>
        </p:nvSpPr>
        <p:spPr>
          <a:xfrm>
            <a:off x="634683" y="352024"/>
            <a:ext cx="10231319" cy="547200"/>
          </a:xfrm>
        </p:spPr>
        <p:txBody>
          <a:bodyPr/>
          <a:lstStyle/>
          <a:p>
            <a:r>
              <a:rPr lang="sv-SE" dirty="0"/>
              <a:t>Riskhantering i ett bygg-och anläggningsprojekt</a:t>
            </a:r>
          </a:p>
        </p:txBody>
      </p:sp>
      <p:sp>
        <p:nvSpPr>
          <p:cNvPr id="19" name="textruta 18">
            <a:extLst>
              <a:ext uri="{FF2B5EF4-FFF2-40B4-BE49-F238E27FC236}">
                <a16:creationId xmlns:a16="http://schemas.microsoft.com/office/drawing/2014/main" id="{D0ADD137-1DDB-4F0E-A873-0C1802FA3C2D}"/>
              </a:ext>
            </a:extLst>
          </p:cNvPr>
          <p:cNvSpPr txBox="1"/>
          <p:nvPr/>
        </p:nvSpPr>
        <p:spPr>
          <a:xfrm>
            <a:off x="522631" y="5463263"/>
            <a:ext cx="1503938" cy="338554"/>
          </a:xfrm>
          <a:prstGeom prst="rect">
            <a:avLst/>
          </a:prstGeom>
          <a:noFill/>
        </p:spPr>
        <p:txBody>
          <a:bodyPr wrap="none" rtlCol="0">
            <a:spAutoFit/>
          </a:bodyPr>
          <a:lstStyle/>
          <a:p>
            <a:r>
              <a:rPr lang="sv-SE" sz="1600" dirty="0">
                <a:solidFill>
                  <a:schemeClr val="tx2"/>
                </a:solidFill>
                <a:latin typeface="+mj-lt"/>
              </a:rPr>
              <a:t>Gå till startsidan</a:t>
            </a:r>
          </a:p>
        </p:txBody>
      </p:sp>
      <p:sp>
        <p:nvSpPr>
          <p:cNvPr id="20" name="textruta 19">
            <a:extLst>
              <a:ext uri="{FF2B5EF4-FFF2-40B4-BE49-F238E27FC236}">
                <a16:creationId xmlns:a16="http://schemas.microsoft.com/office/drawing/2014/main" id="{74C71A19-5D0C-4549-9E7A-56B7B2431A17}"/>
              </a:ext>
            </a:extLst>
          </p:cNvPr>
          <p:cNvSpPr txBox="1"/>
          <p:nvPr/>
        </p:nvSpPr>
        <p:spPr>
          <a:xfrm>
            <a:off x="510627" y="5853152"/>
            <a:ext cx="1258678" cy="584775"/>
          </a:xfrm>
          <a:prstGeom prst="rect">
            <a:avLst/>
          </a:prstGeom>
          <a:noFill/>
        </p:spPr>
        <p:txBody>
          <a:bodyPr wrap="none" rtlCol="0">
            <a:spAutoFit/>
          </a:bodyPr>
          <a:lstStyle/>
          <a:p>
            <a:r>
              <a:rPr lang="sv-SE" sz="1600" dirty="0">
                <a:solidFill>
                  <a:schemeClr val="tx2"/>
                </a:solidFill>
                <a:latin typeface="+mj-lt"/>
              </a:rPr>
              <a:t>Gå till senast </a:t>
            </a:r>
            <a:br>
              <a:rPr lang="sv-SE" sz="1600" dirty="0">
                <a:solidFill>
                  <a:schemeClr val="tx2"/>
                </a:solidFill>
                <a:latin typeface="+mj-lt"/>
              </a:rPr>
            </a:br>
            <a:r>
              <a:rPr lang="sv-SE" sz="1600" dirty="0">
                <a:solidFill>
                  <a:schemeClr val="tx2"/>
                </a:solidFill>
                <a:latin typeface="+mj-lt"/>
              </a:rPr>
              <a:t>visade sida</a:t>
            </a:r>
          </a:p>
        </p:txBody>
      </p:sp>
      <p:sp>
        <p:nvSpPr>
          <p:cNvPr id="21" name="Bakåt eller föregående 20">
            <a:hlinkClick r:id="" action="ppaction://hlinkshowjump?jump=lastslideviewed" highlightClick="1"/>
            <a:extLst>
              <a:ext uri="{FF2B5EF4-FFF2-40B4-BE49-F238E27FC236}">
                <a16:creationId xmlns:a16="http://schemas.microsoft.com/office/drawing/2014/main" id="{6593F565-CDB6-4757-9A66-40E8FFE8F630}"/>
              </a:ext>
            </a:extLst>
          </p:cNvPr>
          <p:cNvSpPr/>
          <p:nvPr/>
        </p:nvSpPr>
        <p:spPr>
          <a:xfrm>
            <a:off x="288631" y="5930665"/>
            <a:ext cx="180000" cy="180000"/>
          </a:xfrm>
          <a:prstGeom prst="actionButtonBackPrevious">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sz="1200">
              <a:solidFill>
                <a:schemeClr val="bg1"/>
              </a:solidFill>
            </a:endParaRPr>
          </a:p>
        </p:txBody>
      </p:sp>
      <p:sp>
        <p:nvSpPr>
          <p:cNvPr id="22" name="Gå till början 21">
            <a:hlinkClick r:id="rId2" action="ppaction://hlinksldjump" highlightClick="1"/>
            <a:extLst>
              <a:ext uri="{FF2B5EF4-FFF2-40B4-BE49-F238E27FC236}">
                <a16:creationId xmlns:a16="http://schemas.microsoft.com/office/drawing/2014/main" id="{8083CF80-4014-44AC-B162-4651FE878736}"/>
              </a:ext>
            </a:extLst>
          </p:cNvPr>
          <p:cNvSpPr/>
          <p:nvPr/>
        </p:nvSpPr>
        <p:spPr>
          <a:xfrm>
            <a:off x="275039" y="5528037"/>
            <a:ext cx="180000" cy="180000"/>
          </a:xfrm>
          <a:prstGeom prst="actionButtonBeginning">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sz="1200">
              <a:solidFill>
                <a:schemeClr val="bg1"/>
              </a:solidFill>
            </a:endParaRPr>
          </a:p>
        </p:txBody>
      </p:sp>
      <p:pic>
        <p:nvPicPr>
          <p:cNvPr id="5" name="Picture 11">
            <a:extLst>
              <a:ext uri="{FF2B5EF4-FFF2-40B4-BE49-F238E27FC236}">
                <a16:creationId xmlns:a16="http://schemas.microsoft.com/office/drawing/2014/main" id="{D04FF671-2AD1-4937-9737-7C169F390871}"/>
              </a:ext>
            </a:extLst>
          </p:cNvPr>
          <p:cNvPicPr>
            <a:picLocks noChangeAspect="1"/>
          </p:cNvPicPr>
          <p:nvPr/>
        </p:nvPicPr>
        <p:blipFill>
          <a:blip r:embed="rId3">
            <a:biLevel thresh="75000"/>
          </a:blip>
          <a:stretch>
            <a:fillRect/>
          </a:stretch>
        </p:blipFill>
        <p:spPr>
          <a:xfrm>
            <a:off x="2929438" y="5107168"/>
            <a:ext cx="288000" cy="252000"/>
          </a:xfrm>
          <a:prstGeom prst="rect">
            <a:avLst/>
          </a:prstGeom>
        </p:spPr>
      </p:pic>
      <p:sp>
        <p:nvSpPr>
          <p:cNvPr id="2" name="textruta 1">
            <a:extLst>
              <a:ext uri="{FF2B5EF4-FFF2-40B4-BE49-F238E27FC236}">
                <a16:creationId xmlns:a16="http://schemas.microsoft.com/office/drawing/2014/main" id="{CCFF3D95-CF90-4DA8-A0F8-37C7273166F7}"/>
              </a:ext>
            </a:extLst>
          </p:cNvPr>
          <p:cNvSpPr txBox="1"/>
          <p:nvPr/>
        </p:nvSpPr>
        <p:spPr>
          <a:xfrm>
            <a:off x="522631" y="4712835"/>
            <a:ext cx="1366080" cy="369332"/>
          </a:xfrm>
          <a:prstGeom prst="rect">
            <a:avLst/>
          </a:prstGeom>
          <a:noFill/>
        </p:spPr>
        <p:txBody>
          <a:bodyPr wrap="none" rtlCol="0">
            <a:spAutoFit/>
          </a:bodyPr>
          <a:lstStyle/>
          <a:p>
            <a:r>
              <a:rPr lang="sv-SE" dirty="0">
                <a:solidFill>
                  <a:schemeClr val="tx2"/>
                </a:solidFill>
                <a:latin typeface="+mj-lt"/>
              </a:rPr>
              <a:t>Förklaringar</a:t>
            </a:r>
          </a:p>
        </p:txBody>
      </p:sp>
      <p:sp>
        <p:nvSpPr>
          <p:cNvPr id="6" name="textruta 5">
            <a:extLst>
              <a:ext uri="{FF2B5EF4-FFF2-40B4-BE49-F238E27FC236}">
                <a16:creationId xmlns:a16="http://schemas.microsoft.com/office/drawing/2014/main" id="{0C2BEA0C-5DC9-4B8D-A1F1-167E657B8F8A}"/>
              </a:ext>
            </a:extLst>
          </p:cNvPr>
          <p:cNvSpPr txBox="1"/>
          <p:nvPr/>
        </p:nvSpPr>
        <p:spPr>
          <a:xfrm>
            <a:off x="3237991" y="5107168"/>
            <a:ext cx="2339102" cy="338554"/>
          </a:xfrm>
          <a:prstGeom prst="rect">
            <a:avLst/>
          </a:prstGeom>
          <a:noFill/>
        </p:spPr>
        <p:txBody>
          <a:bodyPr wrap="none" rtlCol="0">
            <a:spAutoFit/>
          </a:bodyPr>
          <a:lstStyle/>
          <a:p>
            <a:r>
              <a:rPr lang="sv-SE" sz="1600" dirty="0">
                <a:solidFill>
                  <a:schemeClr val="tx2"/>
                </a:solidFill>
                <a:latin typeface="+mj-lt"/>
              </a:rPr>
              <a:t>Dokument på hallnollan.se</a:t>
            </a:r>
          </a:p>
        </p:txBody>
      </p:sp>
      <p:sp>
        <p:nvSpPr>
          <p:cNvPr id="9" name="textruta 8">
            <a:extLst>
              <a:ext uri="{FF2B5EF4-FFF2-40B4-BE49-F238E27FC236}">
                <a16:creationId xmlns:a16="http://schemas.microsoft.com/office/drawing/2014/main" id="{8C7CE2CF-866D-4D6C-A427-96C7E952222D}"/>
              </a:ext>
            </a:extLst>
          </p:cNvPr>
          <p:cNvSpPr txBox="1"/>
          <p:nvPr/>
        </p:nvSpPr>
        <p:spPr>
          <a:xfrm>
            <a:off x="3237990" y="5599628"/>
            <a:ext cx="2413625" cy="338554"/>
          </a:xfrm>
          <a:prstGeom prst="rect">
            <a:avLst/>
          </a:prstGeom>
          <a:noFill/>
        </p:spPr>
        <p:txBody>
          <a:bodyPr wrap="square" rtlCol="0">
            <a:spAutoFit/>
          </a:bodyPr>
          <a:lstStyle/>
          <a:p>
            <a:r>
              <a:rPr lang="sv-SE" sz="1600" dirty="0">
                <a:solidFill>
                  <a:schemeClr val="tx2"/>
                </a:solidFill>
                <a:latin typeface="+mj-lt"/>
              </a:rPr>
              <a:t>Resulterar i ett Dokument</a:t>
            </a:r>
          </a:p>
        </p:txBody>
      </p:sp>
      <p:sp>
        <p:nvSpPr>
          <p:cNvPr id="10" name="textruta 9">
            <a:extLst>
              <a:ext uri="{FF2B5EF4-FFF2-40B4-BE49-F238E27FC236}">
                <a16:creationId xmlns:a16="http://schemas.microsoft.com/office/drawing/2014/main" id="{7F36F36A-63E0-4959-9826-520511733F8C}"/>
              </a:ext>
            </a:extLst>
          </p:cNvPr>
          <p:cNvSpPr txBox="1"/>
          <p:nvPr/>
        </p:nvSpPr>
        <p:spPr>
          <a:xfrm>
            <a:off x="3237991" y="6092087"/>
            <a:ext cx="696024" cy="338554"/>
          </a:xfrm>
          <a:prstGeom prst="rect">
            <a:avLst/>
          </a:prstGeom>
          <a:noFill/>
        </p:spPr>
        <p:txBody>
          <a:bodyPr wrap="none" rtlCol="0">
            <a:spAutoFit/>
          </a:bodyPr>
          <a:lstStyle/>
          <a:p>
            <a:r>
              <a:rPr lang="sv-SE" sz="1600" dirty="0">
                <a:solidFill>
                  <a:schemeClr val="tx2"/>
                </a:solidFill>
                <a:latin typeface="+mj-lt"/>
              </a:rPr>
              <a:t>Möten</a:t>
            </a:r>
          </a:p>
        </p:txBody>
      </p:sp>
      <p:pic>
        <p:nvPicPr>
          <p:cNvPr id="11" name="Bild 10" descr="Dokument med hel fyllning">
            <a:extLst>
              <a:ext uri="{FF2B5EF4-FFF2-40B4-BE49-F238E27FC236}">
                <a16:creationId xmlns:a16="http://schemas.microsoft.com/office/drawing/2014/main" id="{08DFE5E8-C545-411A-9D45-29088CDD9D3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929438" y="5619125"/>
            <a:ext cx="252000" cy="252000"/>
          </a:xfrm>
          <a:prstGeom prst="rect">
            <a:avLst/>
          </a:prstGeom>
        </p:spPr>
      </p:pic>
      <p:pic>
        <p:nvPicPr>
          <p:cNvPr id="12" name="Bild 11" descr="Användare med hel fyllning">
            <a:extLst>
              <a:ext uri="{FF2B5EF4-FFF2-40B4-BE49-F238E27FC236}">
                <a16:creationId xmlns:a16="http://schemas.microsoft.com/office/drawing/2014/main" id="{B294AD03-A7E3-471A-AA06-CACADE5EA57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929438" y="6132277"/>
            <a:ext cx="305650" cy="305650"/>
          </a:xfrm>
          <a:prstGeom prst="rect">
            <a:avLst/>
          </a:prstGeom>
        </p:spPr>
      </p:pic>
      <p:pic>
        <p:nvPicPr>
          <p:cNvPr id="13" name="Bild 12" descr="Förstoringsglas med hel fyllning">
            <a:extLst>
              <a:ext uri="{FF2B5EF4-FFF2-40B4-BE49-F238E27FC236}">
                <a16:creationId xmlns:a16="http://schemas.microsoft.com/office/drawing/2014/main" id="{4A0B94A7-7EC4-4BFD-A885-EB9994F1F67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928505" y="5660588"/>
            <a:ext cx="216000" cy="216000"/>
          </a:xfrm>
          <a:prstGeom prst="rect">
            <a:avLst/>
          </a:prstGeom>
        </p:spPr>
      </p:pic>
      <p:sp>
        <p:nvSpPr>
          <p:cNvPr id="16" name="textruta 15">
            <a:extLst>
              <a:ext uri="{FF2B5EF4-FFF2-40B4-BE49-F238E27FC236}">
                <a16:creationId xmlns:a16="http://schemas.microsoft.com/office/drawing/2014/main" id="{335FCBAB-858E-4AB4-9B13-08EF9C84C1F5}"/>
              </a:ext>
            </a:extLst>
          </p:cNvPr>
          <p:cNvSpPr txBox="1"/>
          <p:nvPr/>
        </p:nvSpPr>
        <p:spPr>
          <a:xfrm>
            <a:off x="6189110" y="5599628"/>
            <a:ext cx="1877437" cy="338554"/>
          </a:xfrm>
          <a:prstGeom prst="rect">
            <a:avLst/>
          </a:prstGeom>
          <a:noFill/>
        </p:spPr>
        <p:txBody>
          <a:bodyPr wrap="none" rtlCol="0">
            <a:spAutoFit/>
          </a:bodyPr>
          <a:lstStyle/>
          <a:p>
            <a:r>
              <a:rPr lang="sv-SE" sz="1600" dirty="0">
                <a:solidFill>
                  <a:schemeClr val="tx2"/>
                </a:solidFill>
                <a:latin typeface="+mj-lt"/>
              </a:rPr>
              <a:t>Peka för information</a:t>
            </a:r>
          </a:p>
        </p:txBody>
      </p:sp>
      <p:pic>
        <p:nvPicPr>
          <p:cNvPr id="23" name="Bild 22" descr="Information kontur">
            <a:extLst>
              <a:ext uri="{FF2B5EF4-FFF2-40B4-BE49-F238E27FC236}">
                <a16:creationId xmlns:a16="http://schemas.microsoft.com/office/drawing/2014/main" id="{F827F4F7-2B86-44F0-9D62-EAA64F3E4979}"/>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925118" y="6108388"/>
            <a:ext cx="288000" cy="288000"/>
          </a:xfrm>
          <a:prstGeom prst="rect">
            <a:avLst/>
          </a:prstGeom>
        </p:spPr>
      </p:pic>
      <p:sp>
        <p:nvSpPr>
          <p:cNvPr id="24" name="textruta 23">
            <a:extLst>
              <a:ext uri="{FF2B5EF4-FFF2-40B4-BE49-F238E27FC236}">
                <a16:creationId xmlns:a16="http://schemas.microsoft.com/office/drawing/2014/main" id="{2C717CF4-DC0E-47D8-B90C-538C74C2D8FE}"/>
              </a:ext>
            </a:extLst>
          </p:cNvPr>
          <p:cNvSpPr txBox="1"/>
          <p:nvPr/>
        </p:nvSpPr>
        <p:spPr>
          <a:xfrm>
            <a:off x="6201114" y="6092087"/>
            <a:ext cx="2335896" cy="338554"/>
          </a:xfrm>
          <a:prstGeom prst="rect">
            <a:avLst/>
          </a:prstGeom>
          <a:noFill/>
        </p:spPr>
        <p:txBody>
          <a:bodyPr wrap="none" rtlCol="0">
            <a:spAutoFit/>
          </a:bodyPr>
          <a:lstStyle/>
          <a:p>
            <a:r>
              <a:rPr lang="sv-SE" sz="1600" dirty="0">
                <a:solidFill>
                  <a:schemeClr val="tx2"/>
                </a:solidFill>
                <a:latin typeface="+mj-lt"/>
              </a:rPr>
              <a:t>Klicka för mer information</a:t>
            </a:r>
          </a:p>
        </p:txBody>
      </p:sp>
      <p:pic>
        <p:nvPicPr>
          <p:cNvPr id="25" name="Bild 24">
            <a:extLst>
              <a:ext uri="{FF2B5EF4-FFF2-40B4-BE49-F238E27FC236}">
                <a16:creationId xmlns:a16="http://schemas.microsoft.com/office/drawing/2014/main" id="{FA50D7DE-F18C-40E0-89DD-CDD196EE3221}"/>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8991013" y="6092087"/>
            <a:ext cx="543098" cy="262789"/>
          </a:xfrm>
          <a:prstGeom prst="rect">
            <a:avLst/>
          </a:prstGeom>
        </p:spPr>
      </p:pic>
      <p:sp>
        <p:nvSpPr>
          <p:cNvPr id="26" name="textruta 25">
            <a:extLst>
              <a:ext uri="{FF2B5EF4-FFF2-40B4-BE49-F238E27FC236}">
                <a16:creationId xmlns:a16="http://schemas.microsoft.com/office/drawing/2014/main" id="{811A7112-6B3C-4C84-B68F-9077CEA89D5B}"/>
              </a:ext>
            </a:extLst>
          </p:cNvPr>
          <p:cNvSpPr txBox="1"/>
          <p:nvPr/>
        </p:nvSpPr>
        <p:spPr>
          <a:xfrm>
            <a:off x="9534111" y="6092087"/>
            <a:ext cx="2473754" cy="338554"/>
          </a:xfrm>
          <a:prstGeom prst="rect">
            <a:avLst/>
          </a:prstGeom>
          <a:noFill/>
        </p:spPr>
        <p:txBody>
          <a:bodyPr wrap="none" rtlCol="0">
            <a:spAutoFit/>
          </a:bodyPr>
          <a:lstStyle/>
          <a:p>
            <a:r>
              <a:rPr lang="sv-SE" sz="1600" dirty="0">
                <a:solidFill>
                  <a:schemeClr val="tx2"/>
                </a:solidFill>
                <a:latin typeface="+mj-lt"/>
              </a:rPr>
              <a:t>Information se byggherre.se</a:t>
            </a:r>
          </a:p>
        </p:txBody>
      </p:sp>
      <p:sp>
        <p:nvSpPr>
          <p:cNvPr id="27" name="Platshållare för text 3">
            <a:extLst>
              <a:ext uri="{FF2B5EF4-FFF2-40B4-BE49-F238E27FC236}">
                <a16:creationId xmlns:a16="http://schemas.microsoft.com/office/drawing/2014/main" id="{3E3E21CD-843D-4A83-BE10-417BB12DB856}"/>
              </a:ext>
            </a:extLst>
          </p:cNvPr>
          <p:cNvSpPr txBox="1">
            <a:spLocks/>
          </p:cNvSpPr>
          <p:nvPr/>
        </p:nvSpPr>
        <p:spPr>
          <a:xfrm>
            <a:off x="634683" y="2628889"/>
            <a:ext cx="6030278" cy="1304838"/>
          </a:xfrm>
          <a:prstGeom prst="rect">
            <a:avLst/>
          </a:prstGeom>
        </p:spPr>
        <p:txBody>
          <a:bodyPr vert="horz" lIns="0" tIns="45720" rIns="91440" bIns="45720" rtlCol="0">
            <a:noAutofit/>
          </a:bodyPr>
          <a:lstStyle>
            <a:lvl1pPr marL="0" indent="0" algn="l" defTabSz="914400" rtl="0" eaLnBrk="1" latinLnBrk="0" hangingPunct="1">
              <a:lnSpc>
                <a:spcPct val="90000"/>
              </a:lnSpc>
              <a:spcBef>
                <a:spcPts val="1000"/>
              </a:spcBef>
              <a:buFont typeface="Arial"/>
              <a:buNone/>
              <a:defRPr sz="2000" kern="1200" baseline="0">
                <a:solidFill>
                  <a:schemeClr val="bg2">
                    <a:lumMod val="25000"/>
                  </a:schemeClr>
                </a:solidFill>
                <a:latin typeface="+mn-lt"/>
                <a:ea typeface="+mn-ea"/>
                <a:cs typeface="+mn-cs"/>
              </a:defRPr>
            </a:lvl1pPr>
            <a:lvl2pPr marL="720725" indent="-360363" algn="l" defTabSz="914400" rtl="0" eaLnBrk="1" latinLnBrk="0" hangingPunct="1">
              <a:lnSpc>
                <a:spcPct val="90000"/>
              </a:lnSpc>
              <a:spcBef>
                <a:spcPts val="500"/>
              </a:spcBef>
              <a:buFont typeface="Arial"/>
              <a:buChar char="•"/>
              <a:defRPr sz="2400" kern="1200" baseline="0">
                <a:solidFill>
                  <a:schemeClr val="bg2">
                    <a:lumMod val="25000"/>
                  </a:schemeClr>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baseline="0">
                <a:solidFill>
                  <a:schemeClr val="bg2">
                    <a:lumMod val="25000"/>
                  </a:schemeClr>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baseline="0">
                <a:solidFill>
                  <a:schemeClr val="bg2">
                    <a:lumMod val="25000"/>
                  </a:schemeClr>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baseline="0">
                <a:solidFill>
                  <a:schemeClr val="bg2">
                    <a:lumMod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nSpc>
                <a:spcPct val="125000"/>
              </a:lnSpc>
            </a:pPr>
            <a:r>
              <a:rPr lang="sv-SE" dirty="0"/>
              <a:t>För att navigera i presentationen klickar du på de olika delarna i startsidan. </a:t>
            </a:r>
          </a:p>
        </p:txBody>
      </p:sp>
      <p:pic>
        <p:nvPicPr>
          <p:cNvPr id="15" name="Bildobjekt 14">
            <a:extLst>
              <a:ext uri="{FF2B5EF4-FFF2-40B4-BE49-F238E27FC236}">
                <a16:creationId xmlns:a16="http://schemas.microsoft.com/office/drawing/2014/main" id="{3E3E8E1C-5D48-4CC1-B26E-F956909029BE}"/>
              </a:ext>
            </a:extLst>
          </p:cNvPr>
          <p:cNvPicPr>
            <a:picLocks noChangeAspect="1"/>
          </p:cNvPicPr>
          <p:nvPr/>
        </p:nvPicPr>
        <p:blipFill rotWithShape="1">
          <a:blip r:embed="rId14"/>
          <a:srcRect l="1741" r="1011"/>
          <a:stretch/>
        </p:blipFill>
        <p:spPr>
          <a:xfrm>
            <a:off x="6898639" y="2360764"/>
            <a:ext cx="4216401" cy="1326190"/>
          </a:xfrm>
          <a:prstGeom prst="rect">
            <a:avLst/>
          </a:prstGeom>
        </p:spPr>
      </p:pic>
      <p:cxnSp>
        <p:nvCxnSpPr>
          <p:cNvPr id="18" name="Rak pilkoppling 17">
            <a:extLst>
              <a:ext uri="{FF2B5EF4-FFF2-40B4-BE49-F238E27FC236}">
                <a16:creationId xmlns:a16="http://schemas.microsoft.com/office/drawing/2014/main" id="{839C7BB6-69B7-48AE-ADE2-2979FA7B9D00}"/>
              </a:ext>
            </a:extLst>
          </p:cNvPr>
          <p:cNvCxnSpPr>
            <a:cxnSpLocks/>
          </p:cNvCxnSpPr>
          <p:nvPr/>
        </p:nvCxnSpPr>
        <p:spPr>
          <a:xfrm>
            <a:off x="7879668" y="1860977"/>
            <a:ext cx="0" cy="921363"/>
          </a:xfrm>
          <a:prstGeom prst="straightConnector1">
            <a:avLst/>
          </a:prstGeom>
          <a:ln w="34925">
            <a:solidFill>
              <a:schemeClr val="accent2"/>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29" name="Rak pilkoppling 28">
            <a:extLst>
              <a:ext uri="{FF2B5EF4-FFF2-40B4-BE49-F238E27FC236}">
                <a16:creationId xmlns:a16="http://schemas.microsoft.com/office/drawing/2014/main" id="{9ADFA4AA-CFC3-4117-93F6-D6E61BE30595}"/>
              </a:ext>
            </a:extLst>
          </p:cNvPr>
          <p:cNvCxnSpPr/>
          <p:nvPr/>
        </p:nvCxnSpPr>
        <p:spPr>
          <a:xfrm>
            <a:off x="8722948" y="1522095"/>
            <a:ext cx="0" cy="921363"/>
          </a:xfrm>
          <a:prstGeom prst="straightConnector1">
            <a:avLst/>
          </a:prstGeom>
          <a:ln w="34925">
            <a:solidFill>
              <a:schemeClr val="accent2"/>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30" name="Rak pilkoppling 29">
            <a:extLst>
              <a:ext uri="{FF2B5EF4-FFF2-40B4-BE49-F238E27FC236}">
                <a16:creationId xmlns:a16="http://schemas.microsoft.com/office/drawing/2014/main" id="{17A5D414-5143-4AB6-8541-DD9D35AE0085}"/>
              </a:ext>
            </a:extLst>
          </p:cNvPr>
          <p:cNvCxnSpPr>
            <a:cxnSpLocks/>
          </p:cNvCxnSpPr>
          <p:nvPr/>
        </p:nvCxnSpPr>
        <p:spPr>
          <a:xfrm>
            <a:off x="9931988" y="1860977"/>
            <a:ext cx="0" cy="921363"/>
          </a:xfrm>
          <a:prstGeom prst="straightConnector1">
            <a:avLst/>
          </a:prstGeom>
          <a:ln w="34925">
            <a:solidFill>
              <a:schemeClr val="accent2"/>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31" name="Rak pilkoppling 30">
            <a:extLst>
              <a:ext uri="{FF2B5EF4-FFF2-40B4-BE49-F238E27FC236}">
                <a16:creationId xmlns:a16="http://schemas.microsoft.com/office/drawing/2014/main" id="{70C87C59-E877-4B29-8373-EFEEF32E4E88}"/>
              </a:ext>
            </a:extLst>
          </p:cNvPr>
          <p:cNvCxnSpPr>
            <a:cxnSpLocks/>
          </p:cNvCxnSpPr>
          <p:nvPr/>
        </p:nvCxnSpPr>
        <p:spPr>
          <a:xfrm>
            <a:off x="10633028" y="1860977"/>
            <a:ext cx="0" cy="921363"/>
          </a:xfrm>
          <a:prstGeom prst="straightConnector1">
            <a:avLst/>
          </a:prstGeom>
          <a:ln w="34925">
            <a:solidFill>
              <a:schemeClr val="accent2"/>
            </a:solidFill>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32" name="Rektangel: rundade hörn 31">
            <a:extLst>
              <a:ext uri="{FF2B5EF4-FFF2-40B4-BE49-F238E27FC236}">
                <a16:creationId xmlns:a16="http://schemas.microsoft.com/office/drawing/2014/main" id="{F01C22A9-1AFA-A185-F6E9-0C2F17713642}"/>
              </a:ext>
            </a:extLst>
          </p:cNvPr>
          <p:cNvSpPr/>
          <p:nvPr/>
        </p:nvSpPr>
        <p:spPr>
          <a:xfrm>
            <a:off x="6972800" y="4155078"/>
            <a:ext cx="1114560" cy="670560"/>
          </a:xfrm>
          <a:prstGeom prst="round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lIns="36000" tIns="36000" rIns="36000" bIns="36000" rtlCol="0" anchor="ctr"/>
          <a:lstStyle/>
          <a:p>
            <a:pPr marL="0" marR="0" indent="0" algn="ctr" defTabSz="914400" rtl="0" eaLnBrk="1" fontAlgn="auto" latinLnBrk="0" hangingPunct="1">
              <a:lnSpc>
                <a:spcPct val="100000"/>
              </a:lnSpc>
              <a:spcBef>
                <a:spcPts val="0"/>
              </a:spcBef>
              <a:spcAft>
                <a:spcPts val="0"/>
              </a:spcAft>
              <a:buClrTx/>
              <a:buSzTx/>
              <a:buFontTx/>
              <a:buNone/>
              <a:tabLst/>
            </a:pPr>
            <a:r>
              <a:rPr kumimoji="0" lang="sv-SE" sz="1600" b="0" u="none" strike="noStrike" kern="1200" cap="none" spc="0" normalizeH="0" baseline="0" noProof="0" dirty="0">
                <a:ln>
                  <a:noFill/>
                </a:ln>
                <a:solidFill>
                  <a:schemeClr val="tx2"/>
                </a:solidFill>
                <a:effectLst/>
                <a:uLnTx/>
                <a:uFillTx/>
                <a:ea typeface="+mn-ea"/>
                <a:cs typeface="+mn-cs"/>
              </a:rPr>
              <a:t>Byggherren</a:t>
            </a:r>
          </a:p>
        </p:txBody>
      </p:sp>
      <p:sp>
        <p:nvSpPr>
          <p:cNvPr id="33" name="Rektangel: rundade hörn 32">
            <a:extLst>
              <a:ext uri="{FF2B5EF4-FFF2-40B4-BE49-F238E27FC236}">
                <a16:creationId xmlns:a16="http://schemas.microsoft.com/office/drawing/2014/main" id="{37B8A5B9-9260-598C-2A49-37280986F3DD}"/>
              </a:ext>
            </a:extLst>
          </p:cNvPr>
          <p:cNvSpPr/>
          <p:nvPr/>
        </p:nvSpPr>
        <p:spPr>
          <a:xfrm>
            <a:off x="8304366" y="4155078"/>
            <a:ext cx="1114560" cy="670560"/>
          </a:xfrm>
          <a:prstGeom prst="roundRect">
            <a:avLst/>
          </a:prstGeom>
          <a:solidFill>
            <a:schemeClr val="accent3"/>
          </a:solidFill>
          <a:ln>
            <a:noFill/>
          </a:ln>
        </p:spPr>
        <p:style>
          <a:lnRef idx="2">
            <a:schemeClr val="dk1"/>
          </a:lnRef>
          <a:fillRef idx="1">
            <a:schemeClr val="lt1"/>
          </a:fillRef>
          <a:effectRef idx="0">
            <a:schemeClr val="dk1"/>
          </a:effectRef>
          <a:fontRef idx="minor">
            <a:schemeClr val="dk1"/>
          </a:fontRef>
        </p:style>
        <p:txBody>
          <a:bodyPr lIns="36000" tIns="36000" rIns="36000" bIns="36000" rtlCol="0" anchor="ctr"/>
          <a:lstStyle/>
          <a:p>
            <a:pPr marL="0" marR="0" indent="0" algn="ctr" defTabSz="914400" rtl="0" eaLnBrk="1" fontAlgn="auto" latinLnBrk="0" hangingPunct="1">
              <a:lnSpc>
                <a:spcPct val="100000"/>
              </a:lnSpc>
              <a:spcBef>
                <a:spcPts val="0"/>
              </a:spcBef>
              <a:spcAft>
                <a:spcPts val="0"/>
              </a:spcAft>
              <a:buClrTx/>
              <a:buSzTx/>
              <a:buFontTx/>
              <a:buNone/>
              <a:tabLst/>
            </a:pPr>
            <a:r>
              <a:rPr kumimoji="0" lang="sv-SE" sz="1600" b="0" u="none" strike="noStrike" kern="1200" cap="none" spc="0" normalizeH="0" baseline="0" noProof="0" dirty="0">
                <a:ln>
                  <a:noFill/>
                </a:ln>
                <a:solidFill>
                  <a:schemeClr val="tx2"/>
                </a:solidFill>
                <a:effectLst/>
                <a:uLnTx/>
                <a:uFillTx/>
                <a:ea typeface="+mn-ea"/>
                <a:cs typeface="+mn-cs"/>
              </a:rPr>
              <a:t>Projektering</a:t>
            </a:r>
          </a:p>
        </p:txBody>
      </p:sp>
      <p:sp>
        <p:nvSpPr>
          <p:cNvPr id="34" name="Rektangel: rundade hörn 33">
            <a:extLst>
              <a:ext uri="{FF2B5EF4-FFF2-40B4-BE49-F238E27FC236}">
                <a16:creationId xmlns:a16="http://schemas.microsoft.com/office/drawing/2014/main" id="{CD5738D9-0E7D-CF00-11A8-32AC4EC1BE6F}"/>
              </a:ext>
            </a:extLst>
          </p:cNvPr>
          <p:cNvSpPr/>
          <p:nvPr/>
        </p:nvSpPr>
        <p:spPr>
          <a:xfrm>
            <a:off x="9635932" y="4155078"/>
            <a:ext cx="1114560" cy="670560"/>
          </a:xfrm>
          <a:prstGeom prst="roundRect">
            <a:avLst/>
          </a:prstGeom>
          <a:solidFill>
            <a:schemeClr val="accent2"/>
          </a:solidFill>
          <a:ln>
            <a:noFill/>
          </a:ln>
        </p:spPr>
        <p:style>
          <a:lnRef idx="2">
            <a:schemeClr val="dk1"/>
          </a:lnRef>
          <a:fillRef idx="1">
            <a:schemeClr val="lt1"/>
          </a:fillRef>
          <a:effectRef idx="0">
            <a:schemeClr val="dk1"/>
          </a:effectRef>
          <a:fontRef idx="minor">
            <a:schemeClr val="dk1"/>
          </a:fontRef>
        </p:style>
        <p:txBody>
          <a:bodyPr lIns="36000" tIns="36000" rIns="36000" bIns="36000" rtlCol="0" anchor="ctr"/>
          <a:lstStyle/>
          <a:p>
            <a:pPr marL="0" marR="0" indent="0" algn="ctr" defTabSz="914400" rtl="0" eaLnBrk="1" fontAlgn="auto" latinLnBrk="0" hangingPunct="1">
              <a:lnSpc>
                <a:spcPct val="100000"/>
              </a:lnSpc>
              <a:spcBef>
                <a:spcPts val="0"/>
              </a:spcBef>
              <a:spcAft>
                <a:spcPts val="0"/>
              </a:spcAft>
              <a:buClrTx/>
              <a:buSzTx/>
              <a:buFontTx/>
              <a:buNone/>
              <a:tabLst/>
            </a:pPr>
            <a:r>
              <a:rPr kumimoji="0" lang="sv-SE" sz="1600" b="0" u="none" strike="noStrike" kern="1200" cap="none" spc="0" normalizeH="0" baseline="0" noProof="0" dirty="0">
                <a:ln>
                  <a:noFill/>
                </a:ln>
                <a:solidFill>
                  <a:schemeClr val="bg1"/>
                </a:solidFill>
                <a:effectLst/>
                <a:uLnTx/>
                <a:uFillTx/>
                <a:ea typeface="+mn-ea"/>
                <a:cs typeface="+mn-cs"/>
              </a:rPr>
              <a:t>Anbud/</a:t>
            </a:r>
            <a:br>
              <a:rPr kumimoji="0" lang="sv-SE" sz="1600" b="0" u="none" strike="noStrike" kern="1200" cap="none" spc="0" normalizeH="0" baseline="0" noProof="0" dirty="0">
                <a:ln>
                  <a:noFill/>
                </a:ln>
                <a:solidFill>
                  <a:schemeClr val="bg1"/>
                </a:solidFill>
                <a:effectLst/>
                <a:uLnTx/>
                <a:uFillTx/>
                <a:ea typeface="+mn-ea"/>
                <a:cs typeface="+mn-cs"/>
              </a:rPr>
            </a:br>
            <a:r>
              <a:rPr kumimoji="0" lang="sv-SE" sz="1600" b="0" u="none" strike="noStrike" kern="1200" cap="none" spc="0" normalizeH="0" baseline="0" noProof="0" dirty="0">
                <a:ln>
                  <a:noFill/>
                </a:ln>
                <a:solidFill>
                  <a:schemeClr val="bg1"/>
                </a:solidFill>
                <a:effectLst/>
                <a:uLnTx/>
                <a:uFillTx/>
                <a:ea typeface="+mn-ea"/>
                <a:cs typeface="+mn-cs"/>
              </a:rPr>
              <a:t>produktion</a:t>
            </a:r>
          </a:p>
        </p:txBody>
      </p:sp>
      <p:sp>
        <p:nvSpPr>
          <p:cNvPr id="7" name="textruta 6">
            <a:extLst>
              <a:ext uri="{FF2B5EF4-FFF2-40B4-BE49-F238E27FC236}">
                <a16:creationId xmlns:a16="http://schemas.microsoft.com/office/drawing/2014/main" id="{2D8C80D4-705A-354F-D79B-A2596F34B149}"/>
              </a:ext>
            </a:extLst>
          </p:cNvPr>
          <p:cNvSpPr txBox="1"/>
          <p:nvPr/>
        </p:nvSpPr>
        <p:spPr>
          <a:xfrm>
            <a:off x="6903141" y="3748317"/>
            <a:ext cx="809837" cy="369332"/>
          </a:xfrm>
          <a:prstGeom prst="rect">
            <a:avLst/>
          </a:prstGeom>
          <a:noFill/>
        </p:spPr>
        <p:txBody>
          <a:bodyPr wrap="none" rtlCol="0">
            <a:spAutoFit/>
          </a:bodyPr>
          <a:lstStyle/>
          <a:p>
            <a:r>
              <a:rPr lang="sv-SE" dirty="0">
                <a:solidFill>
                  <a:schemeClr val="tx2"/>
                </a:solidFill>
              </a:rPr>
              <a:t>Färger:</a:t>
            </a:r>
          </a:p>
        </p:txBody>
      </p:sp>
    </p:spTree>
    <p:extLst>
      <p:ext uri="{BB962C8B-B14F-4D97-AF65-F5344CB8AC3E}">
        <p14:creationId xmlns:p14="http://schemas.microsoft.com/office/powerpoint/2010/main" val="32627042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Platshållare för text 3">
            <a:extLst>
              <a:ext uri="{FF2B5EF4-FFF2-40B4-BE49-F238E27FC236}">
                <a16:creationId xmlns:a16="http://schemas.microsoft.com/office/drawing/2014/main" id="{708FB89E-76C2-4E93-8F8D-49E876D654E0}"/>
              </a:ext>
            </a:extLst>
          </p:cNvPr>
          <p:cNvSpPr>
            <a:spLocks noGrp="1"/>
          </p:cNvSpPr>
          <p:nvPr>
            <p:ph type="body" sz="quarter" idx="13"/>
          </p:nvPr>
        </p:nvSpPr>
        <p:spPr/>
        <p:txBody>
          <a:bodyPr/>
          <a:lstStyle/>
          <a:p>
            <a:r>
              <a:rPr lang="sv-SE" b="1" dirty="0"/>
              <a:t>Arbetsmiljöplanen ska alltid innehålla:</a:t>
            </a:r>
          </a:p>
          <a:p>
            <a:pPr marL="342900" indent="-342900">
              <a:buFont typeface="Arial" panose="020B0604020202020204" pitchFamily="34" charset="0"/>
              <a:buChar char="•"/>
            </a:pPr>
            <a:r>
              <a:rPr lang="sv-SE" dirty="0"/>
              <a:t>De regler som ska tillämpas på byggarbetsplatsen</a:t>
            </a:r>
          </a:p>
          <a:p>
            <a:pPr marL="342900" indent="-342900">
              <a:buFont typeface="Arial" panose="020B0604020202020204" pitchFamily="34" charset="0"/>
              <a:buChar char="•"/>
            </a:pPr>
            <a:r>
              <a:rPr lang="sv-SE" dirty="0"/>
              <a:t>En beskrivning av hur arbetsmiljöarbetet ska organiseras</a:t>
            </a:r>
          </a:p>
          <a:p>
            <a:pPr marL="342900" indent="-342900">
              <a:buFont typeface="Arial" panose="020B0604020202020204" pitchFamily="34" charset="0"/>
              <a:buChar char="•"/>
            </a:pPr>
            <a:r>
              <a:rPr lang="sv-SE" dirty="0"/>
              <a:t>En beskrivning av de särskilda åtgärder som ska vidtas under byggskedet för de 13 olika arbeten som är tillämpliga (så man uppfyller kraven i AML &amp; </a:t>
            </a:r>
            <a:r>
              <a:rPr lang="sv-SE" dirty="0" err="1"/>
              <a:t>AFSar</a:t>
            </a:r>
            <a:r>
              <a:rPr lang="sv-SE" dirty="0"/>
              <a:t>)</a:t>
            </a:r>
          </a:p>
          <a:p>
            <a:r>
              <a:rPr lang="sv-SE" dirty="0"/>
              <a:t>(Förkortad text från AFS 1999:3, § 12a)</a:t>
            </a:r>
          </a:p>
          <a:p>
            <a:endParaRPr lang="sv-SE" dirty="0"/>
          </a:p>
        </p:txBody>
      </p:sp>
      <p:sp>
        <p:nvSpPr>
          <p:cNvPr id="3" name="Rubrik 2">
            <a:extLst>
              <a:ext uri="{FF2B5EF4-FFF2-40B4-BE49-F238E27FC236}">
                <a16:creationId xmlns:a16="http://schemas.microsoft.com/office/drawing/2014/main" id="{BC80FF0D-BA70-4640-81FD-CDB503889101}"/>
              </a:ext>
            </a:extLst>
          </p:cNvPr>
          <p:cNvSpPr>
            <a:spLocks noGrp="1"/>
          </p:cNvSpPr>
          <p:nvPr>
            <p:ph type="title"/>
          </p:nvPr>
        </p:nvSpPr>
        <p:spPr/>
        <p:txBody>
          <a:bodyPr>
            <a:normAutofit/>
          </a:bodyPr>
          <a:lstStyle/>
          <a:p>
            <a:r>
              <a:rPr lang="sv-SE" dirty="0"/>
              <a:t>Bas-P upprättar arbetsmiljöplanen</a:t>
            </a:r>
          </a:p>
        </p:txBody>
      </p:sp>
      <p:sp>
        <p:nvSpPr>
          <p:cNvPr id="7" name="Bakåt eller föregående 6">
            <a:hlinkClick r:id="" action="ppaction://hlinkshowjump?jump=lastslideviewed" highlightClick="1"/>
            <a:extLst>
              <a:ext uri="{FF2B5EF4-FFF2-40B4-BE49-F238E27FC236}">
                <a16:creationId xmlns:a16="http://schemas.microsoft.com/office/drawing/2014/main" id="{75EFCE19-64FA-4E6D-891C-C92E777B33F2}"/>
              </a:ext>
            </a:extLst>
          </p:cNvPr>
          <p:cNvSpPr/>
          <p:nvPr/>
        </p:nvSpPr>
        <p:spPr>
          <a:xfrm>
            <a:off x="441000" y="6381587"/>
            <a:ext cx="180000" cy="180000"/>
          </a:xfrm>
          <a:prstGeom prst="actionButtonBackPrevious">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sz="1200">
              <a:solidFill>
                <a:schemeClr val="bg1"/>
              </a:solidFill>
            </a:endParaRPr>
          </a:p>
        </p:txBody>
      </p:sp>
      <p:sp>
        <p:nvSpPr>
          <p:cNvPr id="8" name="Gå till början 7">
            <a:hlinkClick r:id="rId2" action="ppaction://hlinksldjump" highlightClick="1"/>
            <a:extLst>
              <a:ext uri="{FF2B5EF4-FFF2-40B4-BE49-F238E27FC236}">
                <a16:creationId xmlns:a16="http://schemas.microsoft.com/office/drawing/2014/main" id="{66DD082D-E2B6-455B-803D-DE021226C546}"/>
              </a:ext>
            </a:extLst>
          </p:cNvPr>
          <p:cNvSpPr/>
          <p:nvPr/>
        </p:nvSpPr>
        <p:spPr>
          <a:xfrm>
            <a:off x="207691" y="6381792"/>
            <a:ext cx="180000" cy="180000"/>
          </a:xfrm>
          <a:prstGeom prst="actionButtonBeginning">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sz="1200">
              <a:solidFill>
                <a:schemeClr val="bg1"/>
              </a:solidFill>
            </a:endParaRPr>
          </a:p>
        </p:txBody>
      </p:sp>
    </p:spTree>
    <p:extLst>
      <p:ext uri="{BB962C8B-B14F-4D97-AF65-F5344CB8AC3E}">
        <p14:creationId xmlns:p14="http://schemas.microsoft.com/office/powerpoint/2010/main" val="24288167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Platshållare för innehåll 3">
            <a:extLst>
              <a:ext uri="{FF2B5EF4-FFF2-40B4-BE49-F238E27FC236}">
                <a16:creationId xmlns:a16="http://schemas.microsoft.com/office/drawing/2014/main" id="{70E9F071-B586-4D80-A067-F07869E00FA2}"/>
              </a:ext>
            </a:extLst>
          </p:cNvPr>
          <p:cNvSpPr>
            <a:spLocks noGrp="1"/>
          </p:cNvSpPr>
          <p:nvPr>
            <p:ph idx="1"/>
          </p:nvPr>
        </p:nvSpPr>
        <p:spPr/>
        <p:txBody>
          <a:bodyPr>
            <a:normAutofit lnSpcReduction="10000"/>
          </a:bodyPr>
          <a:lstStyle/>
          <a:p>
            <a:r>
              <a:rPr lang="sv-SE"/>
              <a:t>Ett dokument innehållande </a:t>
            </a:r>
            <a:r>
              <a:rPr lang="sv-SE" err="1"/>
              <a:t>UEs</a:t>
            </a:r>
            <a:r>
              <a:rPr lang="sv-SE"/>
              <a:t> riskbedömningar (risker, bedömningar samt åtgärder för att hantera riskerna). </a:t>
            </a:r>
          </a:p>
          <a:p>
            <a:r>
              <a:rPr lang="sv-SE"/>
              <a:t>Riskerna avser:</a:t>
            </a:r>
          </a:p>
          <a:p>
            <a:r>
              <a:rPr lang="sv-SE"/>
              <a:t>De som medarbetare på det aktuella projektet kan komma i kontakt med. </a:t>
            </a:r>
          </a:p>
          <a:p>
            <a:r>
              <a:rPr lang="sv-SE"/>
              <a:t>De ev. risker som </a:t>
            </a:r>
            <a:r>
              <a:rPr lang="sv-SE" err="1"/>
              <a:t>UE:n</a:t>
            </a:r>
            <a:r>
              <a:rPr lang="sv-SE"/>
              <a:t> kan komma exponera andra än sina egna medarbetare för (ex. damm som kan spridas, material som kan tappas och falla ner på andra etc..)</a:t>
            </a:r>
          </a:p>
          <a:p>
            <a:r>
              <a:rPr lang="sv-SE"/>
              <a:t>Denna lämnas över till Bas U som granskar och återkopplar.</a:t>
            </a:r>
          </a:p>
          <a:p>
            <a:r>
              <a:rPr lang="sv-SE"/>
              <a:t>Detta är en viktig input till projektets AMP men skapar också trygghet för Bas U, då hen ser att </a:t>
            </a:r>
            <a:r>
              <a:rPr lang="sv-SE" err="1"/>
              <a:t>UE:n</a:t>
            </a:r>
            <a:r>
              <a:rPr lang="sv-SE"/>
              <a:t> har planera att arbeta säkert.</a:t>
            </a:r>
          </a:p>
          <a:p>
            <a:r>
              <a:rPr lang="sv-SE"/>
              <a:t>AFS 1999:3,§17: Den som driver verksamhet på byggarbetsplatsen ska till byggarbetsmiljösamordnaren enligt 7 b § arbetsmiljölagen lämna uppgift om de risker som kan uppstå på grund av denna verksamhet.</a:t>
            </a:r>
          </a:p>
        </p:txBody>
      </p:sp>
      <p:sp>
        <p:nvSpPr>
          <p:cNvPr id="2" name="Rubrik 1">
            <a:extLst>
              <a:ext uri="{FF2B5EF4-FFF2-40B4-BE49-F238E27FC236}">
                <a16:creationId xmlns:a16="http://schemas.microsoft.com/office/drawing/2014/main" id="{BC38800A-74FC-4A95-8BD5-B909B4F14B89}"/>
              </a:ext>
            </a:extLst>
          </p:cNvPr>
          <p:cNvSpPr>
            <a:spLocks noGrp="1"/>
          </p:cNvSpPr>
          <p:nvPr>
            <p:ph type="title"/>
          </p:nvPr>
        </p:nvSpPr>
        <p:spPr/>
        <p:txBody>
          <a:bodyPr/>
          <a:lstStyle/>
          <a:p>
            <a:r>
              <a:rPr lang="sv-SE" dirty="0" err="1"/>
              <a:t>UE:s</a:t>
            </a:r>
            <a:r>
              <a:rPr lang="sv-SE" dirty="0"/>
              <a:t> risklista</a:t>
            </a:r>
          </a:p>
        </p:txBody>
      </p:sp>
      <p:sp>
        <p:nvSpPr>
          <p:cNvPr id="7" name="Tom 6">
            <a:hlinkClick r:id="rId3" action="ppaction://hlinksldjump" highlightClick="1"/>
            <a:extLst>
              <a:ext uri="{FF2B5EF4-FFF2-40B4-BE49-F238E27FC236}">
                <a16:creationId xmlns:a16="http://schemas.microsoft.com/office/drawing/2014/main" id="{23DD6806-D95A-45B4-B83C-5FC221DFBCE3}"/>
              </a:ext>
            </a:extLst>
          </p:cNvPr>
          <p:cNvSpPr/>
          <p:nvPr/>
        </p:nvSpPr>
        <p:spPr>
          <a:xfrm>
            <a:off x="10941149" y="6368802"/>
            <a:ext cx="1139480" cy="288513"/>
          </a:xfrm>
          <a:prstGeom prst="actionButtonBlank">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sv-SE" sz="1200" b="1">
                <a:solidFill>
                  <a:schemeClr val="bg1"/>
                </a:solidFill>
              </a:rPr>
              <a:t>Förkortningar</a:t>
            </a:r>
          </a:p>
        </p:txBody>
      </p:sp>
      <p:sp>
        <p:nvSpPr>
          <p:cNvPr id="10" name="Bakåt eller föregående 9">
            <a:hlinkClick r:id="" action="ppaction://hlinkshowjump?jump=lastslideviewed" highlightClick="1"/>
            <a:extLst>
              <a:ext uri="{FF2B5EF4-FFF2-40B4-BE49-F238E27FC236}">
                <a16:creationId xmlns:a16="http://schemas.microsoft.com/office/drawing/2014/main" id="{F4286B7B-27C8-457E-94F6-CC0C81BBC9C2}"/>
              </a:ext>
            </a:extLst>
          </p:cNvPr>
          <p:cNvSpPr/>
          <p:nvPr/>
        </p:nvSpPr>
        <p:spPr>
          <a:xfrm>
            <a:off x="441000" y="6381587"/>
            <a:ext cx="180000" cy="180000"/>
          </a:xfrm>
          <a:prstGeom prst="actionButtonBackPrevious">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sz="1200">
              <a:solidFill>
                <a:schemeClr val="bg1"/>
              </a:solidFill>
            </a:endParaRPr>
          </a:p>
        </p:txBody>
      </p:sp>
      <p:sp>
        <p:nvSpPr>
          <p:cNvPr id="11" name="Gå till början 10">
            <a:hlinkClick r:id="rId4" action="ppaction://hlinksldjump" highlightClick="1"/>
            <a:extLst>
              <a:ext uri="{FF2B5EF4-FFF2-40B4-BE49-F238E27FC236}">
                <a16:creationId xmlns:a16="http://schemas.microsoft.com/office/drawing/2014/main" id="{C4A0B8AC-F66D-44A9-ACF1-E024FAF6D052}"/>
              </a:ext>
            </a:extLst>
          </p:cNvPr>
          <p:cNvSpPr/>
          <p:nvPr/>
        </p:nvSpPr>
        <p:spPr>
          <a:xfrm>
            <a:off x="207691" y="6381792"/>
            <a:ext cx="180000" cy="180000"/>
          </a:xfrm>
          <a:prstGeom prst="actionButtonBeginning">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sz="1200">
              <a:solidFill>
                <a:schemeClr val="bg1"/>
              </a:solidFill>
            </a:endParaRPr>
          </a:p>
        </p:txBody>
      </p:sp>
    </p:spTree>
    <p:extLst>
      <p:ext uri="{BB962C8B-B14F-4D97-AF65-F5344CB8AC3E}">
        <p14:creationId xmlns:p14="http://schemas.microsoft.com/office/powerpoint/2010/main" val="1826707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Platshållare för text 3">
            <a:extLst>
              <a:ext uri="{FF2B5EF4-FFF2-40B4-BE49-F238E27FC236}">
                <a16:creationId xmlns:a16="http://schemas.microsoft.com/office/drawing/2014/main" id="{07243888-28C9-4F9A-9A84-C88B46FECD0C}"/>
              </a:ext>
            </a:extLst>
          </p:cNvPr>
          <p:cNvSpPr>
            <a:spLocks noGrp="1"/>
          </p:cNvSpPr>
          <p:nvPr>
            <p:ph idx="1"/>
          </p:nvPr>
        </p:nvSpPr>
        <p:spPr/>
        <p:txBody>
          <a:bodyPr/>
          <a:lstStyle/>
          <a:p>
            <a:pPr marL="342900" indent="-342900">
              <a:buFont typeface="Arial" panose="020B0604020202020204" pitchFamily="34" charset="0"/>
              <a:buChar char="•"/>
            </a:pPr>
            <a:r>
              <a:rPr lang="sv-SE"/>
              <a:t>Erfarenhetsåterföring</a:t>
            </a:r>
          </a:p>
          <a:p>
            <a:pPr marL="342900" indent="-342900">
              <a:buFont typeface="Arial" panose="020B0604020202020204" pitchFamily="34" charset="0"/>
              <a:buChar char="•"/>
            </a:pPr>
            <a:r>
              <a:rPr lang="sv-SE"/>
              <a:t>Input från olika kompetenser och discipliner</a:t>
            </a:r>
          </a:p>
          <a:p>
            <a:pPr marL="342900" indent="-342900">
              <a:buFont typeface="Arial" panose="020B0604020202020204" pitchFamily="34" charset="0"/>
              <a:buChar char="•"/>
            </a:pPr>
            <a:r>
              <a:rPr lang="sv-SE"/>
              <a:t>Riskworkshops </a:t>
            </a:r>
          </a:p>
          <a:p>
            <a:pPr marL="342900" indent="-342900">
              <a:buFont typeface="Arial" panose="020B0604020202020204" pitchFamily="34" charset="0"/>
              <a:buChar char="•"/>
            </a:pPr>
            <a:r>
              <a:rPr lang="sv-SE"/>
              <a:t>Studiebesök </a:t>
            </a:r>
          </a:p>
          <a:p>
            <a:endParaRPr lang="sv-SE"/>
          </a:p>
        </p:txBody>
      </p:sp>
      <p:sp>
        <p:nvSpPr>
          <p:cNvPr id="3" name="Rubrik 2">
            <a:extLst>
              <a:ext uri="{FF2B5EF4-FFF2-40B4-BE49-F238E27FC236}">
                <a16:creationId xmlns:a16="http://schemas.microsoft.com/office/drawing/2014/main" id="{BF3E92FD-20A3-42DB-A933-03B18F2EA781}"/>
              </a:ext>
            </a:extLst>
          </p:cNvPr>
          <p:cNvSpPr>
            <a:spLocks noGrp="1"/>
          </p:cNvSpPr>
          <p:nvPr>
            <p:ph type="title"/>
          </p:nvPr>
        </p:nvSpPr>
        <p:spPr/>
        <p:txBody>
          <a:bodyPr/>
          <a:lstStyle/>
          <a:p>
            <a:r>
              <a:rPr lang="sv-SE"/>
              <a:t>Byggherren bidrar till riskidentifiering genom: </a:t>
            </a:r>
          </a:p>
        </p:txBody>
      </p:sp>
      <p:sp>
        <p:nvSpPr>
          <p:cNvPr id="5" name="Bakåt eller föregående 4">
            <a:hlinkClick r:id="" action="ppaction://hlinkshowjump?jump=lastslideviewed" highlightClick="1"/>
            <a:extLst>
              <a:ext uri="{FF2B5EF4-FFF2-40B4-BE49-F238E27FC236}">
                <a16:creationId xmlns:a16="http://schemas.microsoft.com/office/drawing/2014/main" id="{89A3019C-EAA3-4537-BABE-1036CA9D18AF}"/>
              </a:ext>
            </a:extLst>
          </p:cNvPr>
          <p:cNvSpPr/>
          <p:nvPr/>
        </p:nvSpPr>
        <p:spPr>
          <a:xfrm>
            <a:off x="441000" y="6381587"/>
            <a:ext cx="180000" cy="180000"/>
          </a:xfrm>
          <a:prstGeom prst="actionButtonBackPrevious">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sz="1200">
              <a:solidFill>
                <a:schemeClr val="bg1"/>
              </a:solidFill>
            </a:endParaRPr>
          </a:p>
        </p:txBody>
      </p:sp>
      <p:sp>
        <p:nvSpPr>
          <p:cNvPr id="6" name="Gå till början 5">
            <a:hlinkClick r:id="rId2" action="ppaction://hlinksldjump" highlightClick="1"/>
            <a:extLst>
              <a:ext uri="{FF2B5EF4-FFF2-40B4-BE49-F238E27FC236}">
                <a16:creationId xmlns:a16="http://schemas.microsoft.com/office/drawing/2014/main" id="{8CFFA781-A8F9-40A3-A295-01CC483E5E74}"/>
              </a:ext>
            </a:extLst>
          </p:cNvPr>
          <p:cNvSpPr/>
          <p:nvPr/>
        </p:nvSpPr>
        <p:spPr>
          <a:xfrm>
            <a:off x="207691" y="6381792"/>
            <a:ext cx="180000" cy="180000"/>
          </a:xfrm>
          <a:prstGeom prst="actionButtonBeginning">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sz="1200">
              <a:solidFill>
                <a:schemeClr val="bg1"/>
              </a:solidFill>
            </a:endParaRPr>
          </a:p>
        </p:txBody>
      </p:sp>
    </p:spTree>
    <p:extLst>
      <p:ext uri="{BB962C8B-B14F-4D97-AF65-F5344CB8AC3E}">
        <p14:creationId xmlns:p14="http://schemas.microsoft.com/office/powerpoint/2010/main" val="29334894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Platshållare för text 3">
            <a:extLst>
              <a:ext uri="{FF2B5EF4-FFF2-40B4-BE49-F238E27FC236}">
                <a16:creationId xmlns:a16="http://schemas.microsoft.com/office/drawing/2014/main" id="{07243888-28C9-4F9A-9A84-C88B46FECD0C}"/>
              </a:ext>
            </a:extLst>
          </p:cNvPr>
          <p:cNvSpPr>
            <a:spLocks noGrp="1"/>
          </p:cNvSpPr>
          <p:nvPr>
            <p:ph idx="1"/>
          </p:nvPr>
        </p:nvSpPr>
        <p:spPr>
          <a:xfrm>
            <a:off x="612000" y="1238529"/>
            <a:ext cx="5819557" cy="5030295"/>
          </a:xfrm>
        </p:spPr>
        <p:txBody>
          <a:bodyPr>
            <a:noAutofit/>
          </a:bodyPr>
          <a:lstStyle/>
          <a:p>
            <a:pPr marL="0" indent="0">
              <a:lnSpc>
                <a:spcPct val="120000"/>
              </a:lnSpc>
              <a:buNone/>
            </a:pPr>
            <a:r>
              <a:rPr lang="sv-SE" sz="1600" dirty="0"/>
              <a:t>För att kunna förbättra arbetsmiljön behöver dem som är ansvariga ha vetskap om vad som fungerar respektive vad som behöver rättas till.</a:t>
            </a:r>
          </a:p>
          <a:p>
            <a:pPr marL="0" indent="0">
              <a:lnSpc>
                <a:spcPct val="120000"/>
              </a:lnSpc>
              <a:buNone/>
            </a:pPr>
            <a:r>
              <a:rPr lang="sv-SE" sz="1600" dirty="0"/>
              <a:t>Det kan de få genom att:</a:t>
            </a:r>
          </a:p>
          <a:p>
            <a:pPr>
              <a:lnSpc>
                <a:spcPct val="120000"/>
              </a:lnSpc>
              <a:buFontTx/>
              <a:buChar char="-"/>
            </a:pPr>
            <a:r>
              <a:rPr lang="sv-SE" sz="1600" dirty="0"/>
              <a:t>Själva följa upp (t.ex. genomföra skyddsronder)</a:t>
            </a:r>
          </a:p>
          <a:p>
            <a:pPr>
              <a:lnSpc>
                <a:spcPct val="120000"/>
              </a:lnSpc>
              <a:buFontTx/>
              <a:buChar char="-"/>
            </a:pPr>
            <a:r>
              <a:rPr lang="sv-SE" sz="1600" dirty="0"/>
              <a:t>Ställa frågor i olika sammanhang (t.ex. morgonmöten)</a:t>
            </a:r>
          </a:p>
          <a:p>
            <a:pPr>
              <a:lnSpc>
                <a:spcPct val="120000"/>
              </a:lnSpc>
              <a:buFontTx/>
              <a:buChar char="-"/>
            </a:pPr>
            <a:r>
              <a:rPr lang="sv-SE" sz="1600" dirty="0"/>
              <a:t>Ta del av det som rapporterats via inrapporteringssystem</a:t>
            </a:r>
          </a:p>
          <a:p>
            <a:pPr marL="0" indent="0">
              <a:lnSpc>
                <a:spcPct val="120000"/>
              </a:lnSpc>
              <a:buNone/>
            </a:pPr>
            <a:r>
              <a:rPr lang="sv-SE" sz="1600" dirty="0"/>
              <a:t>För att motivera till rapportering behöver de som man vill ska rapportera ”uppleva nyttan”, man behöver:</a:t>
            </a:r>
          </a:p>
          <a:p>
            <a:pPr>
              <a:lnSpc>
                <a:spcPct val="120000"/>
              </a:lnSpc>
              <a:buFontTx/>
              <a:buChar char="-"/>
            </a:pPr>
            <a:r>
              <a:rPr lang="sv-SE" sz="1600" dirty="0"/>
              <a:t>Se till att den brist som rapporterats åtgärdas.</a:t>
            </a:r>
          </a:p>
          <a:p>
            <a:pPr>
              <a:lnSpc>
                <a:spcPct val="120000"/>
              </a:lnSpc>
              <a:buFontTx/>
              <a:buChar char="-"/>
            </a:pPr>
            <a:r>
              <a:rPr lang="sv-SE" sz="1600" dirty="0"/>
              <a:t>Återkoppla hur bristen har tagits om hand till den som rapporterat</a:t>
            </a:r>
          </a:p>
          <a:p>
            <a:pPr>
              <a:lnSpc>
                <a:spcPct val="120000"/>
              </a:lnSpc>
              <a:buFontTx/>
              <a:buChar char="-"/>
            </a:pPr>
            <a:r>
              <a:rPr lang="sv-SE" sz="1600" dirty="0"/>
              <a:t>Informera om brister som inkommit och hur de tagits om hand (till exempel på möten/samlingar, utskick </a:t>
            </a:r>
            <a:r>
              <a:rPr lang="sv-SE" sz="1600" dirty="0" err="1"/>
              <a:t>etc</a:t>
            </a:r>
            <a:r>
              <a:rPr lang="sv-SE" sz="1600" dirty="0"/>
              <a:t>)</a:t>
            </a:r>
          </a:p>
          <a:p>
            <a:pPr marL="0" indent="0">
              <a:lnSpc>
                <a:spcPct val="120000"/>
              </a:lnSpc>
              <a:buNone/>
            </a:pPr>
            <a:r>
              <a:rPr lang="sv-SE" sz="1600" dirty="0"/>
              <a:t>Samlingar/möten är också ett sätt att skicka med uppmaningar.</a:t>
            </a:r>
          </a:p>
        </p:txBody>
      </p:sp>
      <p:sp>
        <p:nvSpPr>
          <p:cNvPr id="3" name="Rubrik 2">
            <a:extLst>
              <a:ext uri="{FF2B5EF4-FFF2-40B4-BE49-F238E27FC236}">
                <a16:creationId xmlns:a16="http://schemas.microsoft.com/office/drawing/2014/main" id="{BF3E92FD-20A3-42DB-A933-03B18F2EA781}"/>
              </a:ext>
            </a:extLst>
          </p:cNvPr>
          <p:cNvSpPr>
            <a:spLocks noGrp="1"/>
          </p:cNvSpPr>
          <p:nvPr>
            <p:ph type="title"/>
          </p:nvPr>
        </p:nvSpPr>
        <p:spPr/>
        <p:txBody>
          <a:bodyPr>
            <a:normAutofit/>
          </a:bodyPr>
          <a:lstStyle/>
          <a:p>
            <a:r>
              <a:rPr lang="sv-SE" dirty="0"/>
              <a:t>Hantera avvikelser inom </a:t>
            </a:r>
            <a:r>
              <a:rPr lang="sv-SE"/>
              <a:t>arbetsmiljö (olyckor</a:t>
            </a:r>
            <a:r>
              <a:rPr lang="sv-SE" dirty="0"/>
              <a:t>, tillbud och observationer)</a:t>
            </a:r>
          </a:p>
        </p:txBody>
      </p:sp>
      <p:sp>
        <p:nvSpPr>
          <p:cNvPr id="5" name="Bakåt eller föregående 4">
            <a:hlinkClick r:id="" action="ppaction://hlinkshowjump?jump=lastslideviewed" highlightClick="1"/>
            <a:extLst>
              <a:ext uri="{FF2B5EF4-FFF2-40B4-BE49-F238E27FC236}">
                <a16:creationId xmlns:a16="http://schemas.microsoft.com/office/drawing/2014/main" id="{89A3019C-EAA3-4537-BABE-1036CA9D18AF}"/>
              </a:ext>
            </a:extLst>
          </p:cNvPr>
          <p:cNvSpPr/>
          <p:nvPr/>
        </p:nvSpPr>
        <p:spPr>
          <a:xfrm>
            <a:off x="441000" y="6381587"/>
            <a:ext cx="180000" cy="180000"/>
          </a:xfrm>
          <a:prstGeom prst="actionButtonBackPrevious">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sz="1200">
              <a:solidFill>
                <a:schemeClr val="bg1"/>
              </a:solidFill>
            </a:endParaRPr>
          </a:p>
        </p:txBody>
      </p:sp>
      <p:sp>
        <p:nvSpPr>
          <p:cNvPr id="6" name="Gå till början 5">
            <a:hlinkClick r:id="rId2" action="ppaction://hlinksldjump" highlightClick="1"/>
            <a:extLst>
              <a:ext uri="{FF2B5EF4-FFF2-40B4-BE49-F238E27FC236}">
                <a16:creationId xmlns:a16="http://schemas.microsoft.com/office/drawing/2014/main" id="{8CFFA781-A8F9-40A3-A295-01CC483E5E74}"/>
              </a:ext>
            </a:extLst>
          </p:cNvPr>
          <p:cNvSpPr/>
          <p:nvPr/>
        </p:nvSpPr>
        <p:spPr>
          <a:xfrm>
            <a:off x="207691" y="6381792"/>
            <a:ext cx="180000" cy="180000"/>
          </a:xfrm>
          <a:prstGeom prst="actionButtonBeginning">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sz="1200">
              <a:solidFill>
                <a:schemeClr val="bg1"/>
              </a:solidFill>
            </a:endParaRPr>
          </a:p>
        </p:txBody>
      </p:sp>
      <p:graphicFrame>
        <p:nvGraphicFramePr>
          <p:cNvPr id="2" name="Diagram 1">
            <a:extLst>
              <a:ext uri="{FF2B5EF4-FFF2-40B4-BE49-F238E27FC236}">
                <a16:creationId xmlns:a16="http://schemas.microsoft.com/office/drawing/2014/main" id="{8C88E569-9916-BC7E-968D-36C21AD1A676}"/>
              </a:ext>
            </a:extLst>
          </p:cNvPr>
          <p:cNvGraphicFramePr/>
          <p:nvPr/>
        </p:nvGraphicFramePr>
        <p:xfrm>
          <a:off x="6788426" y="907200"/>
          <a:ext cx="5307496" cy="51258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2" name="Bild 11" descr="Förstoringsglas med hel fyllning">
            <a:hlinkClick r:id="rId8" action="ppaction://hlinksldjump" tooltip="Återkoppla vad som genomförts utifrån inkommen rapportering. Kommunicera önskvärda beteenden som behövs för att rätta till brister. "/>
            <a:extLst>
              <a:ext uri="{FF2B5EF4-FFF2-40B4-BE49-F238E27FC236}">
                <a16:creationId xmlns:a16="http://schemas.microsoft.com/office/drawing/2014/main" id="{E9AEC59D-8BEE-354C-0B02-A8461D158C71}"/>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8468223" y="4811529"/>
            <a:ext cx="258488" cy="258488"/>
          </a:xfrm>
          <a:prstGeom prst="rect">
            <a:avLst/>
          </a:prstGeom>
        </p:spPr>
      </p:pic>
      <p:pic>
        <p:nvPicPr>
          <p:cNvPr id="13" name="Bild 12" descr="Förstoringsglas med hel fyllning">
            <a:hlinkClick r:id="rId8" action="ppaction://hlinksldjump" tooltip="Uppmuntra samtliga att rapportera i det system arbetsplatsen har, ta del av inkomna rapporter samt på möten /samlingar fånga upp ev. händelser som inte blivit rapporterade."/>
            <a:extLst>
              <a:ext uri="{FF2B5EF4-FFF2-40B4-BE49-F238E27FC236}">
                <a16:creationId xmlns:a16="http://schemas.microsoft.com/office/drawing/2014/main" id="{74F1C68B-8F1A-BAFA-6BE5-605191D0D9E9}"/>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10200831" y="1957748"/>
            <a:ext cx="258488" cy="258488"/>
          </a:xfrm>
          <a:prstGeom prst="rect">
            <a:avLst/>
          </a:prstGeom>
        </p:spPr>
      </p:pic>
    </p:spTree>
    <p:extLst>
      <p:ext uri="{BB962C8B-B14F-4D97-AF65-F5344CB8AC3E}">
        <p14:creationId xmlns:p14="http://schemas.microsoft.com/office/powerpoint/2010/main" val="3682736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Platshållare för innehåll 4">
            <a:extLst>
              <a:ext uri="{FF2B5EF4-FFF2-40B4-BE49-F238E27FC236}">
                <a16:creationId xmlns:a16="http://schemas.microsoft.com/office/drawing/2014/main" id="{947ADD38-7C12-40D1-AD61-3A2F6F1B2792}"/>
              </a:ext>
            </a:extLst>
          </p:cNvPr>
          <p:cNvSpPr>
            <a:spLocks noGrp="1"/>
          </p:cNvSpPr>
          <p:nvPr>
            <p:ph type="body" sz="quarter" idx="13"/>
          </p:nvPr>
        </p:nvSpPr>
        <p:spPr>
          <a:xfrm>
            <a:off x="554038" y="1300163"/>
            <a:ext cx="10701337" cy="4384675"/>
          </a:xfrm>
        </p:spPr>
        <p:txBody>
          <a:bodyPr/>
          <a:lstStyle/>
          <a:p>
            <a:r>
              <a:rPr lang="sv-SE" b="1"/>
              <a:t>Bas-P</a:t>
            </a:r>
            <a:r>
              <a:rPr lang="sv-SE"/>
              <a:t>	Byggarbetsmiljösamordnare för planering och projektering</a:t>
            </a:r>
          </a:p>
          <a:p>
            <a:r>
              <a:rPr lang="sv-SE" b="1"/>
              <a:t>Bas-U </a:t>
            </a:r>
            <a:r>
              <a:rPr lang="sv-SE"/>
              <a:t>	Byggarbetsmiljösamordnare under utförande</a:t>
            </a:r>
          </a:p>
          <a:p>
            <a:r>
              <a:rPr lang="sv-SE" b="1"/>
              <a:t>AMP</a:t>
            </a:r>
            <a:r>
              <a:rPr lang="sv-SE"/>
              <a:t> 	Arbetsmiljöplan</a:t>
            </a:r>
          </a:p>
          <a:p>
            <a:r>
              <a:rPr lang="sv-SE" b="1" err="1"/>
              <a:t>Byh</a:t>
            </a:r>
            <a:r>
              <a:rPr lang="sv-SE"/>
              <a:t> 	Byggherre</a:t>
            </a:r>
          </a:p>
          <a:p>
            <a:r>
              <a:rPr lang="sv-SE" b="1" err="1"/>
              <a:t>UE</a:t>
            </a:r>
            <a:r>
              <a:rPr lang="sv-SE"/>
              <a:t> 	Underentreprenör</a:t>
            </a:r>
          </a:p>
          <a:p>
            <a:r>
              <a:rPr lang="sv-SE" b="1"/>
              <a:t>YA</a:t>
            </a:r>
            <a:r>
              <a:rPr lang="sv-SE"/>
              <a:t> 	Yrkesarbetare</a:t>
            </a:r>
          </a:p>
        </p:txBody>
      </p:sp>
      <p:sp>
        <p:nvSpPr>
          <p:cNvPr id="9" name="Rubrik 8">
            <a:extLst>
              <a:ext uri="{FF2B5EF4-FFF2-40B4-BE49-F238E27FC236}">
                <a16:creationId xmlns:a16="http://schemas.microsoft.com/office/drawing/2014/main" id="{76D6DF7C-2E2B-45F8-B70B-F24EA192244B}"/>
              </a:ext>
            </a:extLst>
          </p:cNvPr>
          <p:cNvSpPr>
            <a:spLocks noGrp="1"/>
          </p:cNvSpPr>
          <p:nvPr>
            <p:ph type="title"/>
          </p:nvPr>
        </p:nvSpPr>
        <p:spPr/>
        <p:txBody>
          <a:bodyPr/>
          <a:lstStyle/>
          <a:p>
            <a:r>
              <a:rPr lang="sv-SE"/>
              <a:t>Förkortningar</a:t>
            </a:r>
          </a:p>
        </p:txBody>
      </p:sp>
      <p:sp>
        <p:nvSpPr>
          <p:cNvPr id="8" name="Bakåt eller föregående 7">
            <a:hlinkClick r:id="" action="ppaction://hlinkshowjump?jump=lastslideviewed" highlightClick="1"/>
            <a:extLst>
              <a:ext uri="{FF2B5EF4-FFF2-40B4-BE49-F238E27FC236}">
                <a16:creationId xmlns:a16="http://schemas.microsoft.com/office/drawing/2014/main" id="{1FFB96E1-5063-474E-AC31-82F9B6D5A005}"/>
              </a:ext>
            </a:extLst>
          </p:cNvPr>
          <p:cNvSpPr/>
          <p:nvPr/>
        </p:nvSpPr>
        <p:spPr>
          <a:xfrm>
            <a:off x="441000" y="6381587"/>
            <a:ext cx="180000" cy="180000"/>
          </a:xfrm>
          <a:prstGeom prst="actionButtonBackPrevious">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sz="1200">
              <a:solidFill>
                <a:schemeClr val="bg1"/>
              </a:solidFill>
            </a:endParaRPr>
          </a:p>
        </p:txBody>
      </p:sp>
      <p:sp>
        <p:nvSpPr>
          <p:cNvPr id="10" name="Gå till början 9">
            <a:hlinkClick r:id="rId3" action="ppaction://hlinksldjump" highlightClick="1"/>
            <a:extLst>
              <a:ext uri="{FF2B5EF4-FFF2-40B4-BE49-F238E27FC236}">
                <a16:creationId xmlns:a16="http://schemas.microsoft.com/office/drawing/2014/main" id="{144BF290-7946-4A4B-AEAB-6FC2975C7079}"/>
              </a:ext>
            </a:extLst>
          </p:cNvPr>
          <p:cNvSpPr/>
          <p:nvPr/>
        </p:nvSpPr>
        <p:spPr>
          <a:xfrm>
            <a:off x="207691" y="6381792"/>
            <a:ext cx="180000" cy="180000"/>
          </a:xfrm>
          <a:prstGeom prst="actionButtonBeginning">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sz="1200">
              <a:solidFill>
                <a:schemeClr val="bg1"/>
              </a:solidFill>
            </a:endParaRPr>
          </a:p>
        </p:txBody>
      </p:sp>
    </p:spTree>
    <p:extLst>
      <p:ext uri="{BB962C8B-B14F-4D97-AF65-F5344CB8AC3E}">
        <p14:creationId xmlns:p14="http://schemas.microsoft.com/office/powerpoint/2010/main" val="3229061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Pil: femhörning 14">
            <a:extLst>
              <a:ext uri="{FF2B5EF4-FFF2-40B4-BE49-F238E27FC236}">
                <a16:creationId xmlns:a16="http://schemas.microsoft.com/office/drawing/2014/main" id="{1961C307-E4E5-42C1-AB19-EB47794E8EDE}"/>
              </a:ext>
            </a:extLst>
          </p:cNvPr>
          <p:cNvSpPr/>
          <p:nvPr/>
        </p:nvSpPr>
        <p:spPr>
          <a:xfrm>
            <a:off x="56562" y="1424136"/>
            <a:ext cx="12042000" cy="2776986"/>
          </a:xfrm>
          <a:custGeom>
            <a:avLst/>
            <a:gdLst>
              <a:gd name="connsiteX0" fmla="*/ 0 w 12096000"/>
              <a:gd name="connsiteY0" fmla="*/ 0 h 2776986"/>
              <a:gd name="connsiteX1" fmla="*/ 10707507 w 12096000"/>
              <a:gd name="connsiteY1" fmla="*/ 0 h 2776986"/>
              <a:gd name="connsiteX2" fmla="*/ 12096000 w 12096000"/>
              <a:gd name="connsiteY2" fmla="*/ 1388493 h 2776986"/>
              <a:gd name="connsiteX3" fmla="*/ 10707507 w 12096000"/>
              <a:gd name="connsiteY3" fmla="*/ 2776986 h 2776986"/>
              <a:gd name="connsiteX4" fmla="*/ 0 w 12096000"/>
              <a:gd name="connsiteY4" fmla="*/ 2776986 h 2776986"/>
              <a:gd name="connsiteX5" fmla="*/ 0 w 12096000"/>
              <a:gd name="connsiteY5" fmla="*/ 0 h 2776986"/>
              <a:gd name="connsiteX0" fmla="*/ 0 w 12024978"/>
              <a:gd name="connsiteY0" fmla="*/ 0 h 2776986"/>
              <a:gd name="connsiteX1" fmla="*/ 10707507 w 12024978"/>
              <a:gd name="connsiteY1" fmla="*/ 0 h 2776986"/>
              <a:gd name="connsiteX2" fmla="*/ 12024978 w 12024978"/>
              <a:gd name="connsiteY2" fmla="*/ 1388493 h 2776986"/>
              <a:gd name="connsiteX3" fmla="*/ 10707507 w 12024978"/>
              <a:gd name="connsiteY3" fmla="*/ 2776986 h 2776986"/>
              <a:gd name="connsiteX4" fmla="*/ 0 w 12024978"/>
              <a:gd name="connsiteY4" fmla="*/ 2776986 h 2776986"/>
              <a:gd name="connsiteX5" fmla="*/ 0 w 12024978"/>
              <a:gd name="connsiteY5" fmla="*/ 0 h 2776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024978" h="2776986">
                <a:moveTo>
                  <a:pt x="0" y="0"/>
                </a:moveTo>
                <a:lnTo>
                  <a:pt x="10707507" y="0"/>
                </a:lnTo>
                <a:lnTo>
                  <a:pt x="12024978" y="1388493"/>
                </a:lnTo>
                <a:lnTo>
                  <a:pt x="10707507" y="2776986"/>
                </a:lnTo>
                <a:lnTo>
                  <a:pt x="0" y="2776986"/>
                </a:lnTo>
                <a:lnTo>
                  <a:pt x="0" y="0"/>
                </a:lnTo>
                <a:close/>
              </a:path>
            </a:pathLst>
          </a:custGeom>
          <a:solidFill>
            <a:schemeClr val="accent4"/>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sv-SE">
              <a:solidFill>
                <a:schemeClr val="bg2">
                  <a:lumMod val="25000"/>
                </a:schemeClr>
              </a:solidFill>
            </a:endParaRPr>
          </a:p>
        </p:txBody>
      </p:sp>
      <p:sp>
        <p:nvSpPr>
          <p:cNvPr id="4" name="Rubrik 3">
            <a:extLst>
              <a:ext uri="{FF2B5EF4-FFF2-40B4-BE49-F238E27FC236}">
                <a16:creationId xmlns:a16="http://schemas.microsoft.com/office/drawing/2014/main" id="{698EB6DE-18A7-4BB5-81D4-BD0BC7D13782}"/>
              </a:ext>
            </a:extLst>
          </p:cNvPr>
          <p:cNvSpPr>
            <a:spLocks noGrp="1"/>
          </p:cNvSpPr>
          <p:nvPr>
            <p:ph type="title"/>
          </p:nvPr>
        </p:nvSpPr>
        <p:spPr>
          <a:xfrm>
            <a:off x="622800" y="561600"/>
            <a:ext cx="10231319" cy="547200"/>
          </a:xfrm>
        </p:spPr>
        <p:txBody>
          <a:bodyPr>
            <a:normAutofit/>
          </a:bodyPr>
          <a:lstStyle/>
          <a:p>
            <a:r>
              <a:rPr lang="sv-SE" dirty="0"/>
              <a:t>Riskhantering – Utförandeentrepenad</a:t>
            </a:r>
          </a:p>
        </p:txBody>
      </p:sp>
      <p:grpSp>
        <p:nvGrpSpPr>
          <p:cNvPr id="25" name="Grupp 24">
            <a:extLst>
              <a:ext uri="{FF2B5EF4-FFF2-40B4-BE49-F238E27FC236}">
                <a16:creationId xmlns:a16="http://schemas.microsoft.com/office/drawing/2014/main" id="{73A12A91-1EA5-45B4-B76E-291DB45D8268}"/>
              </a:ext>
            </a:extLst>
          </p:cNvPr>
          <p:cNvGrpSpPr/>
          <p:nvPr/>
        </p:nvGrpSpPr>
        <p:grpSpPr>
          <a:xfrm>
            <a:off x="56562" y="2432737"/>
            <a:ext cx="12044318" cy="756000"/>
            <a:chOff x="56562" y="1704758"/>
            <a:chExt cx="12044318" cy="756000"/>
          </a:xfrm>
        </p:grpSpPr>
        <p:sp>
          <p:nvSpPr>
            <p:cNvPr id="19" name="Frihandsfigur: Form 18">
              <a:extLst>
                <a:ext uri="{FF2B5EF4-FFF2-40B4-BE49-F238E27FC236}">
                  <a16:creationId xmlns:a16="http://schemas.microsoft.com/office/drawing/2014/main" id="{23364133-7980-460B-85E7-354AA80586C0}"/>
                </a:ext>
              </a:extLst>
            </p:cNvPr>
            <p:cNvSpPr/>
            <p:nvPr/>
          </p:nvSpPr>
          <p:spPr>
            <a:xfrm>
              <a:off x="56562" y="1704758"/>
              <a:ext cx="1551094" cy="756000"/>
            </a:xfrm>
            <a:custGeom>
              <a:avLst/>
              <a:gdLst>
                <a:gd name="connsiteX0" fmla="*/ 0 w 1551094"/>
                <a:gd name="connsiteY0" fmla="*/ 0 h 753632"/>
                <a:gd name="connsiteX1" fmla="*/ 1174278 w 1551094"/>
                <a:gd name="connsiteY1" fmla="*/ 0 h 753632"/>
                <a:gd name="connsiteX2" fmla="*/ 1551094 w 1551094"/>
                <a:gd name="connsiteY2" fmla="*/ 376816 h 753632"/>
                <a:gd name="connsiteX3" fmla="*/ 1174278 w 1551094"/>
                <a:gd name="connsiteY3" fmla="*/ 753632 h 753632"/>
                <a:gd name="connsiteX4" fmla="*/ 0 w 1551094"/>
                <a:gd name="connsiteY4" fmla="*/ 753632 h 753632"/>
                <a:gd name="connsiteX5" fmla="*/ 376816 w 1551094"/>
                <a:gd name="connsiteY5" fmla="*/ 376816 h 753632"/>
                <a:gd name="connsiteX6" fmla="*/ 0 w 1551094"/>
                <a:gd name="connsiteY6" fmla="*/ 0 h 75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51094" h="753632">
                  <a:moveTo>
                    <a:pt x="0" y="0"/>
                  </a:moveTo>
                  <a:lnTo>
                    <a:pt x="1174278" y="0"/>
                  </a:lnTo>
                  <a:lnTo>
                    <a:pt x="1551094" y="376816"/>
                  </a:lnTo>
                  <a:lnTo>
                    <a:pt x="1174278" y="753632"/>
                  </a:lnTo>
                  <a:lnTo>
                    <a:pt x="0" y="753632"/>
                  </a:lnTo>
                  <a:lnTo>
                    <a:pt x="376816" y="376816"/>
                  </a:lnTo>
                  <a:lnTo>
                    <a:pt x="0" y="0"/>
                  </a:lnTo>
                  <a:close/>
                </a:path>
              </a:pathLst>
            </a:custGeom>
            <a:solidFill>
              <a:schemeClr val="accent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24000" tIns="20003" rIns="324000" bIns="20003" numCol="1" spcCol="1270" anchor="ctr" anchorCtr="0">
              <a:noAutofit/>
            </a:bodyPr>
            <a:lstStyle/>
            <a:p>
              <a:pPr marL="0" lvl="0" indent="0" algn="ctr" defTabSz="666750">
                <a:lnSpc>
                  <a:spcPct val="90000"/>
                </a:lnSpc>
                <a:spcBef>
                  <a:spcPct val="0"/>
                </a:spcBef>
                <a:spcAft>
                  <a:spcPct val="35000"/>
                </a:spcAft>
                <a:buNone/>
              </a:pPr>
              <a:r>
                <a:rPr lang="sv-SE" sz="2000" kern="1200">
                  <a:solidFill>
                    <a:sysClr val="windowText" lastClr="000000"/>
                  </a:solidFill>
                  <a:latin typeface="+mj-lt"/>
                </a:rPr>
                <a:t>För-studie</a:t>
              </a:r>
            </a:p>
          </p:txBody>
        </p:sp>
        <p:sp>
          <p:nvSpPr>
            <p:cNvPr id="21" name="Frihandsfigur: Form 20">
              <a:extLst>
                <a:ext uri="{FF2B5EF4-FFF2-40B4-BE49-F238E27FC236}">
                  <a16:creationId xmlns:a16="http://schemas.microsoft.com/office/drawing/2014/main" id="{F3EDCF1A-E586-4750-A459-9D4EFC7C3B64}"/>
                </a:ext>
              </a:extLst>
            </p:cNvPr>
            <p:cNvSpPr/>
            <p:nvPr/>
          </p:nvSpPr>
          <p:spPr>
            <a:xfrm>
              <a:off x="1329007" y="1704758"/>
              <a:ext cx="3071485" cy="756000"/>
            </a:xfrm>
            <a:custGeom>
              <a:avLst/>
              <a:gdLst>
                <a:gd name="connsiteX0" fmla="*/ 0 w 3071485"/>
                <a:gd name="connsiteY0" fmla="*/ 0 h 753632"/>
                <a:gd name="connsiteX1" fmla="*/ 2694669 w 3071485"/>
                <a:gd name="connsiteY1" fmla="*/ 0 h 753632"/>
                <a:gd name="connsiteX2" fmla="*/ 3071485 w 3071485"/>
                <a:gd name="connsiteY2" fmla="*/ 376816 h 753632"/>
                <a:gd name="connsiteX3" fmla="*/ 2694669 w 3071485"/>
                <a:gd name="connsiteY3" fmla="*/ 753632 h 753632"/>
                <a:gd name="connsiteX4" fmla="*/ 0 w 3071485"/>
                <a:gd name="connsiteY4" fmla="*/ 753632 h 753632"/>
                <a:gd name="connsiteX5" fmla="*/ 376816 w 3071485"/>
                <a:gd name="connsiteY5" fmla="*/ 376816 h 753632"/>
                <a:gd name="connsiteX6" fmla="*/ 0 w 3071485"/>
                <a:gd name="connsiteY6" fmla="*/ 0 h 75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71485" h="753632">
                  <a:moveTo>
                    <a:pt x="0" y="0"/>
                  </a:moveTo>
                  <a:lnTo>
                    <a:pt x="2694669" y="0"/>
                  </a:lnTo>
                  <a:lnTo>
                    <a:pt x="3071485" y="376816"/>
                  </a:lnTo>
                  <a:lnTo>
                    <a:pt x="2694669" y="753632"/>
                  </a:lnTo>
                  <a:lnTo>
                    <a:pt x="0" y="753632"/>
                  </a:lnTo>
                  <a:lnTo>
                    <a:pt x="376816" y="376816"/>
                  </a:lnTo>
                  <a:lnTo>
                    <a:pt x="0" y="0"/>
                  </a:lnTo>
                  <a:close/>
                </a:path>
              </a:pathLst>
            </a:custGeom>
            <a:solidFill>
              <a:schemeClr val="accent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24000" tIns="20003" rIns="324000" bIns="20003" numCol="1" spcCol="1270" anchor="ctr" anchorCtr="0">
              <a:noAutofit/>
            </a:bodyPr>
            <a:lstStyle/>
            <a:p>
              <a:pPr marL="0" lvl="0" indent="0" algn="ctr" defTabSz="666750">
                <a:lnSpc>
                  <a:spcPct val="90000"/>
                </a:lnSpc>
                <a:spcBef>
                  <a:spcPct val="0"/>
                </a:spcBef>
                <a:spcAft>
                  <a:spcPct val="35000"/>
                </a:spcAft>
                <a:buNone/>
              </a:pPr>
              <a:r>
                <a:rPr lang="sv-SE" sz="2000" kern="1200">
                  <a:solidFill>
                    <a:sysClr val="windowText" lastClr="000000"/>
                  </a:solidFill>
                  <a:latin typeface="+mj-lt"/>
                </a:rPr>
                <a:t>Program- och systemhandlingsskede</a:t>
              </a:r>
            </a:p>
          </p:txBody>
        </p:sp>
        <p:sp>
          <p:nvSpPr>
            <p:cNvPr id="23" name="Frihandsfigur: Form 22">
              <a:extLst>
                <a:ext uri="{FF2B5EF4-FFF2-40B4-BE49-F238E27FC236}">
                  <a16:creationId xmlns:a16="http://schemas.microsoft.com/office/drawing/2014/main" id="{15FFD043-0D9E-425E-A77C-45F75B63804D}"/>
                </a:ext>
              </a:extLst>
            </p:cNvPr>
            <p:cNvSpPr/>
            <p:nvPr/>
          </p:nvSpPr>
          <p:spPr>
            <a:xfrm>
              <a:off x="4121843" y="1704758"/>
              <a:ext cx="2604211" cy="756000"/>
            </a:xfrm>
            <a:custGeom>
              <a:avLst/>
              <a:gdLst>
                <a:gd name="connsiteX0" fmla="*/ 0 w 2604211"/>
                <a:gd name="connsiteY0" fmla="*/ 0 h 753632"/>
                <a:gd name="connsiteX1" fmla="*/ 2227395 w 2604211"/>
                <a:gd name="connsiteY1" fmla="*/ 0 h 753632"/>
                <a:gd name="connsiteX2" fmla="*/ 2604211 w 2604211"/>
                <a:gd name="connsiteY2" fmla="*/ 376816 h 753632"/>
                <a:gd name="connsiteX3" fmla="*/ 2227395 w 2604211"/>
                <a:gd name="connsiteY3" fmla="*/ 753632 h 753632"/>
                <a:gd name="connsiteX4" fmla="*/ 0 w 2604211"/>
                <a:gd name="connsiteY4" fmla="*/ 753632 h 753632"/>
                <a:gd name="connsiteX5" fmla="*/ 376816 w 2604211"/>
                <a:gd name="connsiteY5" fmla="*/ 376816 h 753632"/>
                <a:gd name="connsiteX6" fmla="*/ 0 w 2604211"/>
                <a:gd name="connsiteY6" fmla="*/ 0 h 75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04211" h="753632">
                  <a:moveTo>
                    <a:pt x="0" y="0"/>
                  </a:moveTo>
                  <a:lnTo>
                    <a:pt x="2227395" y="0"/>
                  </a:lnTo>
                  <a:lnTo>
                    <a:pt x="2604211" y="376816"/>
                  </a:lnTo>
                  <a:lnTo>
                    <a:pt x="2227395" y="753632"/>
                  </a:lnTo>
                  <a:lnTo>
                    <a:pt x="0" y="753632"/>
                  </a:lnTo>
                  <a:lnTo>
                    <a:pt x="376816" y="376816"/>
                  </a:lnTo>
                  <a:lnTo>
                    <a:pt x="0" y="0"/>
                  </a:lnTo>
                  <a:close/>
                </a:path>
              </a:pathLst>
            </a:custGeom>
            <a:solidFill>
              <a:schemeClr val="accent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24000" tIns="20003" rIns="324000" bIns="20003" numCol="1" spcCol="1270" anchor="ctr" anchorCtr="0">
              <a:noAutofit/>
            </a:bodyPr>
            <a:lstStyle/>
            <a:p>
              <a:pPr marL="0" lvl="0" indent="0" algn="ctr" defTabSz="666750">
                <a:lnSpc>
                  <a:spcPct val="90000"/>
                </a:lnSpc>
                <a:spcBef>
                  <a:spcPct val="0"/>
                </a:spcBef>
                <a:spcAft>
                  <a:spcPct val="35000"/>
                </a:spcAft>
                <a:buNone/>
              </a:pPr>
              <a:r>
                <a:rPr lang="sv-SE" sz="2000" kern="1200">
                  <a:solidFill>
                    <a:sysClr val="windowText" lastClr="000000"/>
                  </a:solidFill>
                  <a:latin typeface="+mj-lt"/>
                </a:rPr>
                <a:t>Bygghandlings-skede</a:t>
              </a:r>
            </a:p>
          </p:txBody>
        </p:sp>
        <p:sp>
          <p:nvSpPr>
            <p:cNvPr id="24" name="Frihandsfigur: Form 23">
              <a:extLst>
                <a:ext uri="{FF2B5EF4-FFF2-40B4-BE49-F238E27FC236}">
                  <a16:creationId xmlns:a16="http://schemas.microsoft.com/office/drawing/2014/main" id="{05DE9B5C-6FFF-4E5A-B606-158E4391CA4D}"/>
                </a:ext>
              </a:extLst>
            </p:cNvPr>
            <p:cNvSpPr/>
            <p:nvPr/>
          </p:nvSpPr>
          <p:spPr>
            <a:xfrm>
              <a:off x="6469923" y="1704758"/>
              <a:ext cx="5630957" cy="756000"/>
            </a:xfrm>
            <a:custGeom>
              <a:avLst/>
              <a:gdLst>
                <a:gd name="connsiteX0" fmla="*/ 0 w 5630957"/>
                <a:gd name="connsiteY0" fmla="*/ 0 h 702957"/>
                <a:gd name="connsiteX1" fmla="*/ 5279479 w 5630957"/>
                <a:gd name="connsiteY1" fmla="*/ 0 h 702957"/>
                <a:gd name="connsiteX2" fmla="*/ 5630957 w 5630957"/>
                <a:gd name="connsiteY2" fmla="*/ 351479 h 702957"/>
                <a:gd name="connsiteX3" fmla="*/ 5279479 w 5630957"/>
                <a:gd name="connsiteY3" fmla="*/ 702957 h 702957"/>
                <a:gd name="connsiteX4" fmla="*/ 0 w 5630957"/>
                <a:gd name="connsiteY4" fmla="*/ 702957 h 702957"/>
                <a:gd name="connsiteX5" fmla="*/ 351479 w 5630957"/>
                <a:gd name="connsiteY5" fmla="*/ 351479 h 702957"/>
                <a:gd name="connsiteX6" fmla="*/ 0 w 5630957"/>
                <a:gd name="connsiteY6" fmla="*/ 0 h 702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30957" h="702957">
                  <a:moveTo>
                    <a:pt x="0" y="0"/>
                  </a:moveTo>
                  <a:lnTo>
                    <a:pt x="5279479" y="0"/>
                  </a:lnTo>
                  <a:lnTo>
                    <a:pt x="5630957" y="351479"/>
                  </a:lnTo>
                  <a:lnTo>
                    <a:pt x="5279479" y="702957"/>
                  </a:lnTo>
                  <a:lnTo>
                    <a:pt x="0" y="702957"/>
                  </a:lnTo>
                  <a:lnTo>
                    <a:pt x="351479" y="351479"/>
                  </a:lnTo>
                  <a:lnTo>
                    <a:pt x="0" y="0"/>
                  </a:lnTo>
                  <a:close/>
                </a:path>
              </a:pathLst>
            </a:custGeom>
            <a:solidFill>
              <a:schemeClr val="accent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24000" tIns="20003" rIns="324000" bIns="20003" numCol="1" spcCol="1270" anchor="ctr" anchorCtr="0">
              <a:noAutofit/>
            </a:bodyPr>
            <a:lstStyle/>
            <a:p>
              <a:pPr marL="0" lvl="0" indent="0" algn="ctr" defTabSz="666750">
                <a:lnSpc>
                  <a:spcPct val="90000"/>
                </a:lnSpc>
                <a:spcBef>
                  <a:spcPct val="0"/>
                </a:spcBef>
                <a:spcAft>
                  <a:spcPct val="35000"/>
                </a:spcAft>
                <a:buNone/>
              </a:pPr>
              <a:r>
                <a:rPr lang="sv-SE" sz="2000" kern="1200" dirty="0">
                  <a:latin typeface="+mj-lt"/>
                </a:rPr>
                <a:t>Produktion; Entreprenör och </a:t>
              </a:r>
              <a:r>
                <a:rPr lang="sv-SE" sz="2000" kern="1200" dirty="0" err="1">
                  <a:solidFill>
                    <a:schemeClr val="accent3"/>
                  </a:solidFill>
                  <a:latin typeface="+mj-lt"/>
                </a:rPr>
                <a:t>UE</a:t>
              </a:r>
              <a:endParaRPr lang="sv-SE" sz="2000" kern="1200" dirty="0">
                <a:solidFill>
                  <a:schemeClr val="accent3"/>
                </a:solidFill>
                <a:latin typeface="+mj-lt"/>
              </a:endParaRPr>
            </a:p>
          </p:txBody>
        </p:sp>
      </p:grpSp>
      <p:sp>
        <p:nvSpPr>
          <p:cNvPr id="39" name="textruta 38">
            <a:extLst>
              <a:ext uri="{FF2B5EF4-FFF2-40B4-BE49-F238E27FC236}">
                <a16:creationId xmlns:a16="http://schemas.microsoft.com/office/drawing/2014/main" id="{BAEFC5D6-9A15-4338-AB4E-894D86B7BA09}"/>
              </a:ext>
            </a:extLst>
          </p:cNvPr>
          <p:cNvSpPr txBox="1"/>
          <p:nvPr/>
        </p:nvSpPr>
        <p:spPr>
          <a:xfrm>
            <a:off x="1329007" y="1971578"/>
            <a:ext cx="4702189" cy="400110"/>
          </a:xfrm>
          <a:prstGeom prst="rect">
            <a:avLst/>
          </a:prstGeom>
          <a:noFill/>
        </p:spPr>
        <p:txBody>
          <a:bodyPr wrap="square" rtlCol="0">
            <a:spAutoFit/>
          </a:bodyPr>
          <a:lstStyle/>
          <a:p>
            <a:r>
              <a:rPr lang="sv-SE" sz="2000">
                <a:solidFill>
                  <a:schemeClr val="tx2"/>
                </a:solidFill>
                <a:latin typeface="+mj-lt"/>
              </a:rPr>
              <a:t>Projektering; Bas-P och projektör</a:t>
            </a:r>
          </a:p>
        </p:txBody>
      </p:sp>
      <p:sp>
        <p:nvSpPr>
          <p:cNvPr id="53" name="Tom 52">
            <a:hlinkClick r:id="rId3" action="ppaction://hlinksldjump" highlightClick="1"/>
            <a:extLst>
              <a:ext uri="{FF2B5EF4-FFF2-40B4-BE49-F238E27FC236}">
                <a16:creationId xmlns:a16="http://schemas.microsoft.com/office/drawing/2014/main" id="{81E47D54-C890-41D9-A650-A2A9895E2349}"/>
              </a:ext>
            </a:extLst>
          </p:cNvPr>
          <p:cNvSpPr/>
          <p:nvPr/>
        </p:nvSpPr>
        <p:spPr>
          <a:xfrm>
            <a:off x="7150166" y="2432737"/>
            <a:ext cx="3049636" cy="756000"/>
          </a:xfrm>
          <a:prstGeom prst="actionButtonBlank">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sv-SE">
              <a:solidFill>
                <a:schemeClr val="bg2">
                  <a:lumMod val="25000"/>
                </a:schemeClr>
              </a:solidFill>
            </a:endParaRPr>
          </a:p>
        </p:txBody>
      </p:sp>
      <p:sp>
        <p:nvSpPr>
          <p:cNvPr id="54" name="Tom 53">
            <a:hlinkClick r:id="rId4" action="ppaction://hlinksldjump" highlightClick="1"/>
            <a:extLst>
              <a:ext uri="{FF2B5EF4-FFF2-40B4-BE49-F238E27FC236}">
                <a16:creationId xmlns:a16="http://schemas.microsoft.com/office/drawing/2014/main" id="{833FA648-C627-48FB-876D-8AA03A8CBD71}"/>
              </a:ext>
            </a:extLst>
          </p:cNvPr>
          <p:cNvSpPr/>
          <p:nvPr/>
        </p:nvSpPr>
        <p:spPr>
          <a:xfrm>
            <a:off x="91120" y="1953538"/>
            <a:ext cx="6538280" cy="1715726"/>
          </a:xfrm>
          <a:prstGeom prst="actionButtonBlank">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sv-SE">
              <a:solidFill>
                <a:schemeClr val="bg2">
                  <a:lumMod val="25000"/>
                </a:schemeClr>
              </a:solidFill>
            </a:endParaRPr>
          </a:p>
        </p:txBody>
      </p:sp>
      <p:sp>
        <p:nvSpPr>
          <p:cNvPr id="16" name="textruta 15">
            <a:hlinkClick r:id="rId5" action="ppaction://hlinksldjump"/>
            <a:extLst>
              <a:ext uri="{FF2B5EF4-FFF2-40B4-BE49-F238E27FC236}">
                <a16:creationId xmlns:a16="http://schemas.microsoft.com/office/drawing/2014/main" id="{99880C38-0EF0-4210-B0F6-9CE655EEA537}"/>
              </a:ext>
            </a:extLst>
          </p:cNvPr>
          <p:cNvSpPr txBox="1"/>
          <p:nvPr/>
        </p:nvSpPr>
        <p:spPr>
          <a:xfrm>
            <a:off x="3855564" y="1434741"/>
            <a:ext cx="3683892" cy="400110"/>
          </a:xfrm>
          <a:prstGeom prst="rect">
            <a:avLst/>
          </a:prstGeom>
          <a:noFill/>
        </p:spPr>
        <p:txBody>
          <a:bodyPr wrap="square" rtlCol="0">
            <a:spAutoFit/>
          </a:bodyPr>
          <a:lstStyle/>
          <a:p>
            <a:r>
              <a:rPr lang="sv-SE" sz="2000" dirty="0">
                <a:solidFill>
                  <a:schemeClr val="bg1"/>
                </a:solidFill>
                <a:latin typeface="+mj-lt"/>
              </a:rPr>
              <a:t>Hela processen; Byggherren</a:t>
            </a:r>
          </a:p>
        </p:txBody>
      </p:sp>
      <p:sp>
        <p:nvSpPr>
          <p:cNvPr id="13" name="Tom 12">
            <a:hlinkClick r:id="rId6" action="ppaction://hlinksldjump" highlightClick="1"/>
            <a:extLst>
              <a:ext uri="{FF2B5EF4-FFF2-40B4-BE49-F238E27FC236}">
                <a16:creationId xmlns:a16="http://schemas.microsoft.com/office/drawing/2014/main" id="{40F410F3-AC25-45DA-9C12-F3E8F0F636C4}"/>
              </a:ext>
            </a:extLst>
          </p:cNvPr>
          <p:cNvSpPr/>
          <p:nvPr/>
        </p:nvSpPr>
        <p:spPr>
          <a:xfrm>
            <a:off x="10565263" y="2432737"/>
            <a:ext cx="595460" cy="756000"/>
          </a:xfrm>
          <a:prstGeom prst="actionButtonBlank">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sv-SE">
              <a:solidFill>
                <a:schemeClr val="bg2">
                  <a:lumMod val="25000"/>
                </a:schemeClr>
              </a:solidFill>
            </a:endParaRPr>
          </a:p>
        </p:txBody>
      </p:sp>
    </p:spTree>
    <p:extLst>
      <p:ext uri="{BB962C8B-B14F-4D97-AF65-F5344CB8AC3E}">
        <p14:creationId xmlns:p14="http://schemas.microsoft.com/office/powerpoint/2010/main" val="2870941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Rubrik 8">
            <a:extLst>
              <a:ext uri="{FF2B5EF4-FFF2-40B4-BE49-F238E27FC236}">
                <a16:creationId xmlns:a16="http://schemas.microsoft.com/office/drawing/2014/main" id="{77B8B9E7-19E2-48C3-B9C1-F1AEF200C6E8}"/>
              </a:ext>
            </a:extLst>
          </p:cNvPr>
          <p:cNvSpPr>
            <a:spLocks noGrp="1"/>
          </p:cNvSpPr>
          <p:nvPr>
            <p:ph type="title"/>
          </p:nvPr>
        </p:nvSpPr>
        <p:spPr/>
        <p:txBody>
          <a:bodyPr>
            <a:normAutofit/>
          </a:bodyPr>
          <a:lstStyle/>
          <a:p>
            <a:r>
              <a:rPr lang="sv-SE"/>
              <a:t>Byggherren är aktiv i hela processen</a:t>
            </a:r>
          </a:p>
        </p:txBody>
      </p:sp>
      <p:graphicFrame>
        <p:nvGraphicFramePr>
          <p:cNvPr id="5" name="Platshållare för innehåll 4">
            <a:extLst>
              <a:ext uri="{FF2B5EF4-FFF2-40B4-BE49-F238E27FC236}">
                <a16:creationId xmlns:a16="http://schemas.microsoft.com/office/drawing/2014/main" id="{FDEBD958-0347-4965-8E92-0513ED11ED63}"/>
              </a:ext>
            </a:extLst>
          </p:cNvPr>
          <p:cNvGraphicFramePr>
            <a:graphicFrameLocks noGrp="1"/>
          </p:cNvGraphicFramePr>
          <p:nvPr>
            <p:ph idx="4294967295"/>
            <p:extLst>
              <p:ext uri="{D42A27DB-BD31-4B8C-83A1-F6EECF244321}">
                <p14:modId xmlns:p14="http://schemas.microsoft.com/office/powerpoint/2010/main" val="1064090943"/>
              </p:ext>
            </p:extLst>
          </p:nvPr>
        </p:nvGraphicFramePr>
        <p:xfrm>
          <a:off x="486483" y="911442"/>
          <a:ext cx="11364913" cy="21605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textruta 9">
            <a:extLst>
              <a:ext uri="{FF2B5EF4-FFF2-40B4-BE49-F238E27FC236}">
                <a16:creationId xmlns:a16="http://schemas.microsoft.com/office/drawing/2014/main" id="{721011A3-1D3E-4769-963C-4C0B19F049D2}"/>
              </a:ext>
            </a:extLst>
          </p:cNvPr>
          <p:cNvSpPr txBox="1"/>
          <p:nvPr/>
        </p:nvSpPr>
        <p:spPr>
          <a:xfrm>
            <a:off x="500545" y="2649201"/>
            <a:ext cx="11364913" cy="374571"/>
          </a:xfrm>
          <a:prstGeom prst="roundRect">
            <a:avLst/>
          </a:prstGeom>
          <a:solidFill>
            <a:schemeClr val="accent1"/>
          </a:solidFill>
        </p:spPr>
        <p:txBody>
          <a:bodyPr wrap="square"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0" i="0" u="none" strike="noStrike" kern="1200" cap="none" spc="0" normalizeH="0" baseline="0" noProof="0" dirty="0">
                <a:ln>
                  <a:noFill/>
                </a:ln>
                <a:solidFill>
                  <a:srgbClr val="000000"/>
                </a:solidFill>
                <a:effectLst/>
                <a:uLnTx/>
                <a:uFillTx/>
                <a:latin typeface="Dosis"/>
                <a:ea typeface="+mn-ea"/>
                <a:cs typeface="+mn-cs"/>
              </a:rPr>
              <a:t>Risk- och möjlighetsanalys</a:t>
            </a:r>
            <a:endParaRPr kumimoji="0" lang="sv-SE" sz="1050" b="0" i="0" u="none" strike="noStrike" kern="1200" cap="none" spc="0" normalizeH="0" baseline="0" noProof="0" dirty="0">
              <a:ln>
                <a:noFill/>
              </a:ln>
              <a:solidFill>
                <a:srgbClr val="000000"/>
              </a:solidFill>
              <a:effectLst/>
              <a:uLnTx/>
              <a:uFillTx/>
              <a:latin typeface="Dosis"/>
              <a:ea typeface="+mn-ea"/>
              <a:cs typeface="+mn-cs"/>
            </a:endParaRPr>
          </a:p>
        </p:txBody>
      </p:sp>
      <p:sp>
        <p:nvSpPr>
          <p:cNvPr id="11" name="textruta 10">
            <a:extLst>
              <a:ext uri="{FF2B5EF4-FFF2-40B4-BE49-F238E27FC236}">
                <a16:creationId xmlns:a16="http://schemas.microsoft.com/office/drawing/2014/main" id="{1D85E799-B959-48B8-BF16-FF0CB3577F24}"/>
              </a:ext>
            </a:extLst>
          </p:cNvPr>
          <p:cNvSpPr txBox="1"/>
          <p:nvPr/>
        </p:nvSpPr>
        <p:spPr>
          <a:xfrm>
            <a:off x="2461508" y="3236889"/>
            <a:ext cx="1613986" cy="374571"/>
          </a:xfrm>
          <a:prstGeom prst="roundRect">
            <a:avLst/>
          </a:prstGeom>
          <a:solidFill>
            <a:schemeClr val="accent1"/>
          </a:solidFill>
        </p:spPr>
        <p:txBody>
          <a:bodyPr wrap="square" rtlCol="0" anchor="ctr" anchorCtr="0">
            <a:spAutoFit/>
          </a:bodyPr>
          <a:lstStyle>
            <a:defPPr>
              <a:defRPr lang="sv-SE"/>
            </a:def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600" b="0" i="0" u="none" strike="noStrike" kern="1200" cap="none" spc="0" normalizeH="0" baseline="0" noProof="0" dirty="0">
                <a:ln>
                  <a:noFill/>
                </a:ln>
                <a:solidFill>
                  <a:srgbClr val="000000"/>
                </a:solidFill>
                <a:effectLst/>
                <a:uLnTx/>
                <a:uFillTx/>
                <a:latin typeface="Dosis"/>
                <a:ea typeface="+mn-ea"/>
                <a:cs typeface="+mn-cs"/>
              </a:rPr>
              <a:t>Utse Bas-P</a:t>
            </a:r>
          </a:p>
        </p:txBody>
      </p:sp>
      <p:sp>
        <p:nvSpPr>
          <p:cNvPr id="12" name="textruta 11">
            <a:extLst>
              <a:ext uri="{FF2B5EF4-FFF2-40B4-BE49-F238E27FC236}">
                <a16:creationId xmlns:a16="http://schemas.microsoft.com/office/drawing/2014/main" id="{5E5062E4-8AA3-4255-B40D-BEA381569A00}"/>
              </a:ext>
            </a:extLst>
          </p:cNvPr>
          <p:cNvSpPr txBox="1"/>
          <p:nvPr/>
        </p:nvSpPr>
        <p:spPr>
          <a:xfrm>
            <a:off x="4474443" y="3313509"/>
            <a:ext cx="1366463" cy="919401"/>
          </a:xfrm>
          <a:prstGeom prst="roundRect">
            <a:avLst/>
          </a:prstGeom>
          <a:solidFill>
            <a:schemeClr val="accent1"/>
          </a:solidFill>
        </p:spPr>
        <p:txBody>
          <a:bodyPr wrap="square" rtlCol="0" anchor="ctr" anchorCtr="0">
            <a:spAutoFit/>
          </a:bodyPr>
          <a:lstStyle>
            <a:defPPr>
              <a:defRPr lang="sv-SE"/>
            </a:def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600" b="0" i="0" u="none" strike="noStrike" kern="1200" cap="none" spc="0" normalizeH="0" baseline="0" noProof="0" dirty="0">
                <a:ln>
                  <a:noFill/>
                </a:ln>
                <a:solidFill>
                  <a:srgbClr val="000000"/>
                </a:solidFill>
                <a:effectLst/>
                <a:uLnTx/>
                <a:uFillTx/>
                <a:latin typeface="Dosis"/>
                <a:ea typeface="+mn-ea"/>
                <a:cs typeface="+mn-cs"/>
              </a:rPr>
              <a:t>Upprätta arbetsmiljö-plan</a:t>
            </a:r>
          </a:p>
        </p:txBody>
      </p:sp>
      <p:sp>
        <p:nvSpPr>
          <p:cNvPr id="13" name="textruta 12">
            <a:extLst>
              <a:ext uri="{FF2B5EF4-FFF2-40B4-BE49-F238E27FC236}">
                <a16:creationId xmlns:a16="http://schemas.microsoft.com/office/drawing/2014/main" id="{DAE42388-61FD-40A6-85DF-E9FB41D3093A}"/>
              </a:ext>
            </a:extLst>
          </p:cNvPr>
          <p:cNvSpPr txBox="1"/>
          <p:nvPr/>
        </p:nvSpPr>
        <p:spPr>
          <a:xfrm>
            <a:off x="8431046" y="3358748"/>
            <a:ext cx="1419546" cy="374571"/>
          </a:xfrm>
          <a:prstGeom prst="roundRect">
            <a:avLst/>
          </a:prstGeom>
          <a:solidFill>
            <a:schemeClr val="accent1"/>
          </a:solidFill>
        </p:spPr>
        <p:txBody>
          <a:bodyPr wrap="square" rtlCol="0" anchor="ctr" anchorCtr="0">
            <a:spAutoFit/>
          </a:bodyPr>
          <a:lstStyle>
            <a:defPPr>
              <a:defRPr lang="sv-SE"/>
            </a:def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600" b="0" i="0" u="none" strike="noStrike" kern="1200" cap="none" spc="0" normalizeH="0" baseline="0" noProof="0" dirty="0">
                <a:ln>
                  <a:noFill/>
                </a:ln>
                <a:solidFill>
                  <a:srgbClr val="000000"/>
                </a:solidFill>
                <a:effectLst/>
                <a:uLnTx/>
                <a:uFillTx/>
                <a:latin typeface="Dosis"/>
                <a:ea typeface="+mn-ea"/>
                <a:cs typeface="+mn-cs"/>
              </a:rPr>
              <a:t>Utse Bas-U</a:t>
            </a:r>
          </a:p>
        </p:txBody>
      </p:sp>
      <p:sp>
        <p:nvSpPr>
          <p:cNvPr id="14" name="textruta 13">
            <a:extLst>
              <a:ext uri="{FF2B5EF4-FFF2-40B4-BE49-F238E27FC236}">
                <a16:creationId xmlns:a16="http://schemas.microsoft.com/office/drawing/2014/main" id="{61AE226F-46E6-48BE-8462-FE8631F24428}"/>
              </a:ext>
            </a:extLst>
          </p:cNvPr>
          <p:cNvSpPr txBox="1"/>
          <p:nvPr/>
        </p:nvSpPr>
        <p:spPr>
          <a:xfrm>
            <a:off x="2363424" y="5417267"/>
            <a:ext cx="5869452" cy="374571"/>
          </a:xfrm>
          <a:prstGeom prst="roundRect">
            <a:avLst/>
          </a:prstGeom>
          <a:solidFill>
            <a:schemeClr val="accent1"/>
          </a:solidFill>
        </p:spPr>
        <p:txBody>
          <a:bodyPr wrap="squar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600" b="0" i="0" u="none" strike="noStrike" kern="1200" cap="none" spc="0" normalizeH="0" baseline="0" noProof="0" dirty="0">
                <a:ln>
                  <a:noFill/>
                </a:ln>
                <a:solidFill>
                  <a:srgbClr val="000000"/>
                </a:solidFill>
                <a:effectLst/>
                <a:uLnTx/>
                <a:uFillTx/>
                <a:latin typeface="Dosis"/>
                <a:ea typeface="+mn-ea"/>
                <a:cs typeface="+mn-cs"/>
              </a:rPr>
              <a:t>Delta och bidra på projekteringsmöten</a:t>
            </a:r>
          </a:p>
        </p:txBody>
      </p:sp>
      <p:sp>
        <p:nvSpPr>
          <p:cNvPr id="15" name="textruta 14">
            <a:extLst>
              <a:ext uri="{FF2B5EF4-FFF2-40B4-BE49-F238E27FC236}">
                <a16:creationId xmlns:a16="http://schemas.microsoft.com/office/drawing/2014/main" id="{A59D0D17-FABF-4DB0-BE68-63F09776B65E}"/>
              </a:ext>
            </a:extLst>
          </p:cNvPr>
          <p:cNvSpPr txBox="1"/>
          <p:nvPr/>
        </p:nvSpPr>
        <p:spPr>
          <a:xfrm>
            <a:off x="8350411" y="5240840"/>
            <a:ext cx="2338304" cy="352853"/>
          </a:xfrm>
          <a:prstGeom prst="roundRect">
            <a:avLst/>
          </a:prstGeom>
          <a:solidFill>
            <a:schemeClr val="accent1"/>
          </a:solidFill>
        </p:spPr>
        <p:txBody>
          <a:bodyPr wrap="square" lIns="36000" tIns="36000" rIns="36000" bIns="3600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600" b="0" i="0" u="none" strike="noStrike" kern="1200" cap="none" spc="0" normalizeH="0" baseline="0" noProof="0" dirty="0">
                <a:ln>
                  <a:noFill/>
                </a:ln>
                <a:solidFill>
                  <a:srgbClr val="000000"/>
                </a:solidFill>
                <a:effectLst/>
                <a:uLnTx/>
                <a:uFillTx/>
                <a:latin typeface="Dosis"/>
                <a:ea typeface="+mn-ea"/>
                <a:cs typeface="+mn-cs"/>
              </a:rPr>
              <a:t>Byggmöten</a:t>
            </a:r>
          </a:p>
        </p:txBody>
      </p:sp>
      <p:sp>
        <p:nvSpPr>
          <p:cNvPr id="16" name="textruta 15">
            <a:extLst>
              <a:ext uri="{FF2B5EF4-FFF2-40B4-BE49-F238E27FC236}">
                <a16:creationId xmlns:a16="http://schemas.microsoft.com/office/drawing/2014/main" id="{07E8102D-208B-4A04-8D07-95ED805D88B8}"/>
              </a:ext>
            </a:extLst>
          </p:cNvPr>
          <p:cNvSpPr txBox="1"/>
          <p:nvPr/>
        </p:nvSpPr>
        <p:spPr>
          <a:xfrm>
            <a:off x="8350411" y="5675029"/>
            <a:ext cx="2338304" cy="352853"/>
          </a:xfrm>
          <a:prstGeom prst="roundRect">
            <a:avLst/>
          </a:prstGeom>
          <a:solidFill>
            <a:schemeClr val="accent1"/>
          </a:solidFill>
        </p:spPr>
        <p:txBody>
          <a:bodyPr wrap="square" lIns="36000" tIns="36000" rIns="36000" bIns="3600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600" b="0" i="0" u="none" strike="noStrike" kern="1200" cap="none" spc="0" normalizeH="0" baseline="0" noProof="0" dirty="0">
                <a:ln>
                  <a:noFill/>
                </a:ln>
                <a:solidFill>
                  <a:srgbClr val="000000"/>
                </a:solidFill>
                <a:effectLst/>
                <a:uLnTx/>
                <a:uFillTx/>
                <a:latin typeface="Dosis"/>
                <a:ea typeface="+mn-ea"/>
                <a:cs typeface="+mn-cs"/>
              </a:rPr>
              <a:t>Delta på skyddsronder</a:t>
            </a:r>
          </a:p>
        </p:txBody>
      </p:sp>
      <p:sp>
        <p:nvSpPr>
          <p:cNvPr id="19" name="textruta 18">
            <a:extLst>
              <a:ext uri="{FF2B5EF4-FFF2-40B4-BE49-F238E27FC236}">
                <a16:creationId xmlns:a16="http://schemas.microsoft.com/office/drawing/2014/main" id="{4C6B5096-7E56-46EA-94E1-8EA56A591D62}"/>
              </a:ext>
            </a:extLst>
          </p:cNvPr>
          <p:cNvSpPr txBox="1"/>
          <p:nvPr/>
        </p:nvSpPr>
        <p:spPr>
          <a:xfrm>
            <a:off x="6315766" y="3333236"/>
            <a:ext cx="1738902" cy="646986"/>
          </a:xfrm>
          <a:prstGeom prst="roundRect">
            <a:avLst/>
          </a:prstGeom>
          <a:solidFill>
            <a:schemeClr val="accent1"/>
          </a:solidFill>
        </p:spPr>
        <p:txBody>
          <a:bodyPr wrap="square" rtlCol="0" anchor="ctr" anchorCtr="0">
            <a:spAutoFit/>
          </a:bodyPr>
          <a:lstStyle>
            <a:defPPr>
              <a:defRPr lang="sv-SE"/>
            </a:def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600" b="0" i="0" u="none" strike="noStrike" kern="1200" cap="none" spc="0" normalizeH="0" baseline="0" noProof="0">
                <a:ln>
                  <a:noFill/>
                </a:ln>
                <a:solidFill>
                  <a:srgbClr val="000000"/>
                </a:solidFill>
                <a:effectLst/>
                <a:uLnTx/>
                <a:uFillTx/>
                <a:latin typeface="Dosis"/>
                <a:ea typeface="+mn-ea"/>
                <a:cs typeface="+mn-cs"/>
              </a:rPr>
              <a:t>Upphandling av  entreprenör</a:t>
            </a:r>
          </a:p>
        </p:txBody>
      </p:sp>
      <p:sp>
        <p:nvSpPr>
          <p:cNvPr id="20" name="textruta 19">
            <a:extLst>
              <a:ext uri="{FF2B5EF4-FFF2-40B4-BE49-F238E27FC236}">
                <a16:creationId xmlns:a16="http://schemas.microsoft.com/office/drawing/2014/main" id="{7835ED39-9BC1-4E93-9D37-213A7F1BC190}"/>
              </a:ext>
            </a:extLst>
          </p:cNvPr>
          <p:cNvSpPr txBox="1"/>
          <p:nvPr/>
        </p:nvSpPr>
        <p:spPr>
          <a:xfrm>
            <a:off x="2461507" y="3740188"/>
            <a:ext cx="1611391" cy="646986"/>
          </a:xfrm>
          <a:prstGeom prst="roundRect">
            <a:avLst/>
          </a:prstGeom>
          <a:solidFill>
            <a:schemeClr val="accent1"/>
          </a:solidFill>
        </p:spPr>
        <p:txBody>
          <a:bodyPr wrap="square" rtlCol="0" anchor="ctr" anchorCtr="0">
            <a:spAutoFit/>
          </a:bodyPr>
          <a:lstStyle>
            <a:defPPr>
              <a:defRPr lang="sv-SE"/>
            </a:def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600" b="0" i="0" u="none" strike="noStrike" kern="1200" cap="none" spc="0" normalizeH="0" baseline="0" noProof="0" dirty="0">
                <a:ln>
                  <a:noFill/>
                </a:ln>
                <a:solidFill>
                  <a:srgbClr val="000000"/>
                </a:solidFill>
                <a:effectLst/>
                <a:uLnTx/>
                <a:uFillTx/>
                <a:latin typeface="Dosis"/>
                <a:ea typeface="+mn-ea"/>
                <a:cs typeface="+mn-cs"/>
              </a:rPr>
              <a:t>Upphandling av  projektörer</a:t>
            </a:r>
          </a:p>
        </p:txBody>
      </p:sp>
      <p:sp>
        <p:nvSpPr>
          <p:cNvPr id="21" name="textruta 20">
            <a:extLst>
              <a:ext uri="{FF2B5EF4-FFF2-40B4-BE49-F238E27FC236}">
                <a16:creationId xmlns:a16="http://schemas.microsoft.com/office/drawing/2014/main" id="{BE0D77B2-4125-4A5F-B685-128A477B5FC7}"/>
              </a:ext>
            </a:extLst>
          </p:cNvPr>
          <p:cNvSpPr txBox="1"/>
          <p:nvPr/>
        </p:nvSpPr>
        <p:spPr>
          <a:xfrm>
            <a:off x="8350411" y="6109217"/>
            <a:ext cx="2338304" cy="352853"/>
          </a:xfrm>
          <a:prstGeom prst="roundRect">
            <a:avLst/>
          </a:prstGeom>
          <a:solidFill>
            <a:schemeClr val="accent1"/>
          </a:solidFill>
        </p:spPr>
        <p:txBody>
          <a:bodyPr wrap="square" lIns="36000" tIns="36000" rIns="36000" bIns="3600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600" b="0" i="0" u="none" strike="noStrike" kern="1200" cap="none" spc="0" normalizeH="0" baseline="0" noProof="0">
                <a:ln>
                  <a:noFill/>
                </a:ln>
                <a:solidFill>
                  <a:srgbClr val="000000"/>
                </a:solidFill>
                <a:effectLst/>
                <a:uLnTx/>
                <a:uFillTx/>
                <a:latin typeface="Dosis"/>
                <a:ea typeface="+mn-ea"/>
                <a:cs typeface="+mn-cs"/>
              </a:rPr>
              <a:t>Revisioner</a:t>
            </a:r>
          </a:p>
        </p:txBody>
      </p:sp>
      <p:sp>
        <p:nvSpPr>
          <p:cNvPr id="25" name="textruta 24">
            <a:hlinkClick r:id="rId8" action="ppaction://hlinksldjump"/>
            <a:extLst>
              <a:ext uri="{FF2B5EF4-FFF2-40B4-BE49-F238E27FC236}">
                <a16:creationId xmlns:a16="http://schemas.microsoft.com/office/drawing/2014/main" id="{40E84900-CB63-4516-AE96-C74EE0CC34B0}"/>
              </a:ext>
            </a:extLst>
          </p:cNvPr>
          <p:cNvSpPr txBox="1"/>
          <p:nvPr/>
        </p:nvSpPr>
        <p:spPr>
          <a:xfrm>
            <a:off x="8423923" y="3925360"/>
            <a:ext cx="1419546" cy="1191816"/>
          </a:xfrm>
          <a:prstGeom prst="roundRect">
            <a:avLst/>
          </a:prstGeom>
          <a:solidFill>
            <a:schemeClr val="accent1"/>
          </a:solidFill>
        </p:spPr>
        <p:txBody>
          <a:bodyPr wrap="square" rtlCol="0" anchor="ctr" anchorCtr="0">
            <a:spAutoFit/>
          </a:bodyPr>
          <a:lstStyle>
            <a:defPPr>
              <a:defRPr lang="sv-SE"/>
            </a:def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600" b="0" i="0" u="none" strike="noStrike" kern="1200" cap="none" spc="0" normalizeH="0" baseline="0" noProof="0" dirty="0">
                <a:ln>
                  <a:noFill/>
                </a:ln>
                <a:solidFill>
                  <a:srgbClr val="000000"/>
                </a:solidFill>
                <a:effectLst/>
                <a:uLnTx/>
                <a:uFillTx/>
                <a:latin typeface="Dosis"/>
                <a:ea typeface="+mn-ea"/>
                <a:cs typeface="+mn-cs"/>
              </a:rPr>
              <a:t>Överlämning från Bas-P till Bas-U</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600" b="0" i="0" u="none" strike="noStrike" kern="1200" cap="none" spc="0" normalizeH="0" baseline="0" noProof="0" dirty="0">
              <a:ln>
                <a:noFill/>
              </a:ln>
              <a:solidFill>
                <a:srgbClr val="000000"/>
              </a:solidFill>
              <a:effectLst/>
              <a:uLnTx/>
              <a:uFillTx/>
              <a:latin typeface="Dosis"/>
              <a:ea typeface="+mn-ea"/>
              <a:cs typeface="+mn-cs"/>
            </a:endParaRPr>
          </a:p>
        </p:txBody>
      </p:sp>
      <p:pic>
        <p:nvPicPr>
          <p:cNvPr id="26" name="Bild 25" descr="Information kontur">
            <a:hlinkClick r:id="rId9" action="ppaction://hlinksldjump"/>
            <a:extLst>
              <a:ext uri="{FF2B5EF4-FFF2-40B4-BE49-F238E27FC236}">
                <a16:creationId xmlns:a16="http://schemas.microsoft.com/office/drawing/2014/main" id="{B081F343-29B0-451E-B3B9-F71A39C01E07}"/>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605667" y="5448414"/>
            <a:ext cx="288000" cy="288000"/>
          </a:xfrm>
          <a:prstGeom prst="rect">
            <a:avLst/>
          </a:prstGeom>
        </p:spPr>
      </p:pic>
      <p:sp>
        <p:nvSpPr>
          <p:cNvPr id="17" name="Bakåt eller föregående 16">
            <a:hlinkClick r:id="" action="ppaction://hlinkshowjump?jump=lastslideviewed" highlightClick="1"/>
            <a:extLst>
              <a:ext uri="{FF2B5EF4-FFF2-40B4-BE49-F238E27FC236}">
                <a16:creationId xmlns:a16="http://schemas.microsoft.com/office/drawing/2014/main" id="{97BC1408-6A49-4F5E-A4F0-C1277718D7E2}"/>
              </a:ext>
            </a:extLst>
          </p:cNvPr>
          <p:cNvSpPr/>
          <p:nvPr/>
        </p:nvSpPr>
        <p:spPr>
          <a:xfrm>
            <a:off x="441000" y="6381587"/>
            <a:ext cx="180000" cy="180000"/>
          </a:xfrm>
          <a:prstGeom prst="actionButtonBackPrevious">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100" b="0" i="0" u="none" strike="noStrike" kern="1200" cap="none" spc="0" normalizeH="0" baseline="0" noProof="0">
              <a:ln>
                <a:noFill/>
              </a:ln>
              <a:solidFill>
                <a:srgbClr val="FFFFFF"/>
              </a:solidFill>
              <a:effectLst/>
              <a:uLnTx/>
              <a:uFillTx/>
              <a:latin typeface="Dosis"/>
              <a:ea typeface="+mn-ea"/>
              <a:cs typeface="+mn-cs"/>
            </a:endParaRPr>
          </a:p>
        </p:txBody>
      </p:sp>
      <p:sp>
        <p:nvSpPr>
          <p:cNvPr id="18" name="Gå till början 17">
            <a:hlinkClick r:id="" action="ppaction://noaction" highlightClick="1"/>
            <a:extLst>
              <a:ext uri="{FF2B5EF4-FFF2-40B4-BE49-F238E27FC236}">
                <a16:creationId xmlns:a16="http://schemas.microsoft.com/office/drawing/2014/main" id="{8FB5E023-159E-4BC3-8BF8-7EAF78CAFE12}"/>
              </a:ext>
            </a:extLst>
          </p:cNvPr>
          <p:cNvSpPr/>
          <p:nvPr/>
        </p:nvSpPr>
        <p:spPr>
          <a:xfrm>
            <a:off x="207691" y="6381792"/>
            <a:ext cx="180000" cy="180000"/>
          </a:xfrm>
          <a:prstGeom prst="actionButtonBeginning">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100" b="0" i="0" u="none" strike="noStrike" kern="1200" cap="none" spc="0" normalizeH="0" baseline="0" noProof="0">
              <a:ln>
                <a:noFill/>
              </a:ln>
              <a:solidFill>
                <a:srgbClr val="FFFFFF"/>
              </a:solidFill>
              <a:effectLst/>
              <a:uLnTx/>
              <a:uFillTx/>
              <a:latin typeface="Dosis"/>
              <a:ea typeface="+mn-ea"/>
              <a:cs typeface="+mn-cs"/>
            </a:endParaRPr>
          </a:p>
        </p:txBody>
      </p:sp>
      <p:pic>
        <p:nvPicPr>
          <p:cNvPr id="22" name="Bild 21" descr="Dokument med hel fyllning">
            <a:extLst>
              <a:ext uri="{FF2B5EF4-FFF2-40B4-BE49-F238E27FC236}">
                <a16:creationId xmlns:a16="http://schemas.microsoft.com/office/drawing/2014/main" id="{B3953862-A9DC-4CB0-8598-47209803BAB0}"/>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4599652" y="3927044"/>
            <a:ext cx="252000" cy="252000"/>
          </a:xfrm>
          <a:prstGeom prst="rect">
            <a:avLst/>
          </a:prstGeom>
        </p:spPr>
      </p:pic>
      <p:pic>
        <p:nvPicPr>
          <p:cNvPr id="28" name="Bild 27" descr="Användare med hel fyllning">
            <a:extLst>
              <a:ext uri="{FF2B5EF4-FFF2-40B4-BE49-F238E27FC236}">
                <a16:creationId xmlns:a16="http://schemas.microsoft.com/office/drawing/2014/main" id="{438F40C8-7D26-4A85-9396-DD6AD59CB6DE}"/>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8488411" y="5264441"/>
            <a:ext cx="305650" cy="305650"/>
          </a:xfrm>
          <a:prstGeom prst="rect">
            <a:avLst/>
          </a:prstGeom>
        </p:spPr>
      </p:pic>
      <p:pic>
        <p:nvPicPr>
          <p:cNvPr id="29" name="Bild 28" descr="Användare med hel fyllning">
            <a:extLst>
              <a:ext uri="{FF2B5EF4-FFF2-40B4-BE49-F238E27FC236}">
                <a16:creationId xmlns:a16="http://schemas.microsoft.com/office/drawing/2014/main" id="{5BF70D86-B3A8-4CD3-9676-9385A3C28644}"/>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8623922" y="4737318"/>
            <a:ext cx="305650" cy="305650"/>
          </a:xfrm>
          <a:prstGeom prst="rect">
            <a:avLst/>
          </a:prstGeom>
        </p:spPr>
      </p:pic>
      <p:pic>
        <p:nvPicPr>
          <p:cNvPr id="30" name="Bild 29" descr="Användare med hel fyllning">
            <a:extLst>
              <a:ext uri="{FF2B5EF4-FFF2-40B4-BE49-F238E27FC236}">
                <a16:creationId xmlns:a16="http://schemas.microsoft.com/office/drawing/2014/main" id="{19A0D596-3D4D-46C2-B928-3935A24CF9DD}"/>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524735" y="5459995"/>
            <a:ext cx="305650" cy="305650"/>
          </a:xfrm>
          <a:prstGeom prst="rect">
            <a:avLst/>
          </a:prstGeom>
        </p:spPr>
      </p:pic>
      <p:pic>
        <p:nvPicPr>
          <p:cNvPr id="31" name="Bild 30" descr="Information kontur">
            <a:hlinkClick r:id="rId16" action="ppaction://hlinksldjump"/>
            <a:extLst>
              <a:ext uri="{FF2B5EF4-FFF2-40B4-BE49-F238E27FC236}">
                <a16:creationId xmlns:a16="http://schemas.microsoft.com/office/drawing/2014/main" id="{23B81499-38FC-4537-90F3-ACAF1CDF19D2}"/>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5463032" y="3911663"/>
            <a:ext cx="288000" cy="288000"/>
          </a:xfrm>
          <a:prstGeom prst="rect">
            <a:avLst/>
          </a:prstGeom>
        </p:spPr>
      </p:pic>
      <p:pic>
        <p:nvPicPr>
          <p:cNvPr id="33" name="Bild 32" descr="Förstoringsglas med hel fyllning">
            <a:hlinkClick r:id="rId8" action="ppaction://hlinksldjump" tooltip="Byggherrens risk- och möjlighetanalys omfattar hela projektets risker och möjligheter där arbetsmiljö och säkerhet är ett av områdena. Denna följer med hela projektet och förfinas allteftersom projektet framskrider."/>
            <a:extLst>
              <a:ext uri="{FF2B5EF4-FFF2-40B4-BE49-F238E27FC236}">
                <a16:creationId xmlns:a16="http://schemas.microsoft.com/office/drawing/2014/main" id="{80B72661-C235-4138-A54B-3671AFF07A44}"/>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2935918" y="2684976"/>
            <a:ext cx="258488" cy="258488"/>
          </a:xfrm>
          <a:prstGeom prst="rect">
            <a:avLst/>
          </a:prstGeom>
        </p:spPr>
      </p:pic>
      <p:pic>
        <p:nvPicPr>
          <p:cNvPr id="34" name="Bild 33" descr="Förstoringsglas med hel fyllning">
            <a:hlinkClick r:id="rId8" action="ppaction://hlinksldjump" tooltip="Upphandling Byggherren kravställer för att säkerställa rätt  kompetens på projektörer."/>
            <a:extLst>
              <a:ext uri="{FF2B5EF4-FFF2-40B4-BE49-F238E27FC236}">
                <a16:creationId xmlns:a16="http://schemas.microsoft.com/office/drawing/2014/main" id="{E33D1D22-4ED5-4EDB-B61F-70CDF684159E}"/>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3742515" y="4077901"/>
            <a:ext cx="258488" cy="258488"/>
          </a:xfrm>
          <a:prstGeom prst="rect">
            <a:avLst/>
          </a:prstGeom>
        </p:spPr>
      </p:pic>
      <p:pic>
        <p:nvPicPr>
          <p:cNvPr id="35" name="Bild 34" descr="Förstoringsglas med hel fyllning">
            <a:hlinkClick r:id="rId8" action="ppaction://hlinksldjump" tooltip="Upphandling Byggherren kravställer för att säkerställa rätt  kompetens på Bas-U och förutsättningarna för byggetableringen"/>
            <a:extLst>
              <a:ext uri="{FF2B5EF4-FFF2-40B4-BE49-F238E27FC236}">
                <a16:creationId xmlns:a16="http://schemas.microsoft.com/office/drawing/2014/main" id="{FF042307-CE97-4887-BAFD-B5CA2A63A634}"/>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7727148" y="3671077"/>
            <a:ext cx="258488" cy="258488"/>
          </a:xfrm>
          <a:prstGeom prst="rect">
            <a:avLst/>
          </a:prstGeom>
        </p:spPr>
      </p:pic>
      <p:pic>
        <p:nvPicPr>
          <p:cNvPr id="36" name="Bild 35" descr="Förstoringsglas med hel fyllning">
            <a:hlinkClick r:id="rId8" action="ppaction://hlinksldjump" tooltip="Upphandling Byggherren kravställer för att säkerställa rätt  kompetens på Bas-P."/>
            <a:extLst>
              <a:ext uri="{FF2B5EF4-FFF2-40B4-BE49-F238E27FC236}">
                <a16:creationId xmlns:a16="http://schemas.microsoft.com/office/drawing/2014/main" id="{25F1F28F-427A-430F-98D4-5D82D4C6573B}"/>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3742515" y="3295592"/>
            <a:ext cx="258488" cy="258488"/>
          </a:xfrm>
          <a:prstGeom prst="rect">
            <a:avLst/>
          </a:prstGeom>
        </p:spPr>
      </p:pic>
      <p:pic>
        <p:nvPicPr>
          <p:cNvPr id="38" name="Bild 37" descr="Förstoringsglas med hel fyllning">
            <a:hlinkClick r:id="rId8" action="ppaction://hlinksldjump" tooltip="Genom att delta på skyddsronder kan byggherren skapa sig en bra bild över hur arbetsmiljöarbetet fungerar på byggarbetsplatsen."/>
            <a:extLst>
              <a:ext uri="{FF2B5EF4-FFF2-40B4-BE49-F238E27FC236}">
                <a16:creationId xmlns:a16="http://schemas.microsoft.com/office/drawing/2014/main" id="{3B98CC2C-FD98-4232-B397-8AFD1E069AD9}"/>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10407378" y="5726849"/>
            <a:ext cx="258488" cy="258488"/>
          </a:xfrm>
          <a:prstGeom prst="rect">
            <a:avLst/>
          </a:prstGeom>
        </p:spPr>
      </p:pic>
      <p:pic>
        <p:nvPicPr>
          <p:cNvPr id="39" name="Bild 38" descr="Förstoringsglas med hel fyllning">
            <a:hlinkClick r:id="rId8" action="ppaction://hlinksldjump" tooltip="Genom revisioner kan byggherren följa upp hela det systematiska arbetsmiljöarbetet och att man har ett proaktivt riskarbete."/>
            <a:extLst>
              <a:ext uri="{FF2B5EF4-FFF2-40B4-BE49-F238E27FC236}">
                <a16:creationId xmlns:a16="http://schemas.microsoft.com/office/drawing/2014/main" id="{5F82DC79-927F-4155-9166-505084261D8A}"/>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10407378" y="6138783"/>
            <a:ext cx="258488" cy="258488"/>
          </a:xfrm>
          <a:prstGeom prst="rect">
            <a:avLst/>
          </a:prstGeom>
        </p:spPr>
      </p:pic>
      <p:pic>
        <p:nvPicPr>
          <p:cNvPr id="40" name="Bild 39" descr="Förstoringsglas med hel fyllning">
            <a:hlinkClick r:id="rId8" action="ppaction://hlinksldjump" tooltip="På byggmöten följer byggherren upp arbetsmiljöarbetet på arbetsplatsen. Skyddsronder samt olycks- och tillbudsrapportering är bra underlag att utgå från. "/>
            <a:extLst>
              <a:ext uri="{FF2B5EF4-FFF2-40B4-BE49-F238E27FC236}">
                <a16:creationId xmlns:a16="http://schemas.microsoft.com/office/drawing/2014/main" id="{196ED481-1A20-4B9F-889B-84388E2EF045}"/>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10407378" y="5272931"/>
            <a:ext cx="258488" cy="258488"/>
          </a:xfrm>
          <a:prstGeom prst="rect">
            <a:avLst/>
          </a:prstGeom>
        </p:spPr>
      </p:pic>
      <p:pic>
        <p:nvPicPr>
          <p:cNvPr id="41" name="Bild 40">
            <a:extLst>
              <a:ext uri="{FF2B5EF4-FFF2-40B4-BE49-F238E27FC236}">
                <a16:creationId xmlns:a16="http://schemas.microsoft.com/office/drawing/2014/main" id="{812358D8-23AE-4712-86E7-22C1045A3CB3}"/>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2421667" y="4862435"/>
            <a:ext cx="543098" cy="273187"/>
          </a:xfrm>
          <a:prstGeom prst="rect">
            <a:avLst/>
          </a:prstGeom>
        </p:spPr>
      </p:pic>
      <p:pic>
        <p:nvPicPr>
          <p:cNvPr id="42" name="Bild 41">
            <a:extLst>
              <a:ext uri="{FF2B5EF4-FFF2-40B4-BE49-F238E27FC236}">
                <a16:creationId xmlns:a16="http://schemas.microsoft.com/office/drawing/2014/main" id="{D2A6EC35-0CC0-4EEA-9F53-7C7B6BCFC05B}"/>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6230185" y="4413530"/>
            <a:ext cx="543098" cy="262789"/>
          </a:xfrm>
          <a:prstGeom prst="rect">
            <a:avLst/>
          </a:prstGeom>
        </p:spPr>
      </p:pic>
      <p:sp>
        <p:nvSpPr>
          <p:cNvPr id="2" name="Rektangel: rundade hörn 1">
            <a:extLst>
              <a:ext uri="{FF2B5EF4-FFF2-40B4-BE49-F238E27FC236}">
                <a16:creationId xmlns:a16="http://schemas.microsoft.com/office/drawing/2014/main" id="{23E53F16-D73C-43A7-98A8-9DC7EBB0C2D4}"/>
              </a:ext>
            </a:extLst>
          </p:cNvPr>
          <p:cNvSpPr/>
          <p:nvPr/>
        </p:nvSpPr>
        <p:spPr>
          <a:xfrm>
            <a:off x="2363424" y="4474391"/>
            <a:ext cx="2044606" cy="816164"/>
          </a:xfrm>
          <a:prstGeom prst="roundRect">
            <a:avLst/>
          </a:prstGeom>
          <a:noFill/>
          <a:ln w="28575">
            <a:solidFill>
              <a:schemeClr val="tx1"/>
            </a:solidFill>
          </a:ln>
        </p:spPr>
        <p:style>
          <a:lnRef idx="2">
            <a:schemeClr val="dk1"/>
          </a:lnRef>
          <a:fillRef idx="1">
            <a:schemeClr val="lt1"/>
          </a:fillRef>
          <a:effectRef idx="0">
            <a:schemeClr val="dk1"/>
          </a:effectRef>
          <a:fontRef idx="minor">
            <a:schemeClr val="dk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400" b="0" i="0" u="none" strike="noStrike" kern="1200" cap="none" spc="0" normalizeH="0" baseline="0" noProof="0">
              <a:ln>
                <a:noFill/>
              </a:ln>
              <a:solidFill>
                <a:srgbClr val="FFFFFF"/>
              </a:solidFill>
              <a:effectLst/>
              <a:uLnTx/>
              <a:uFillTx/>
              <a:latin typeface="Dosis"/>
              <a:ea typeface="+mn-ea"/>
              <a:cs typeface="+mn-cs"/>
            </a:endParaRPr>
          </a:p>
        </p:txBody>
      </p:sp>
      <p:pic>
        <p:nvPicPr>
          <p:cNvPr id="37" name="Bild 36" descr="Dokument med hel fyllning">
            <a:extLst>
              <a:ext uri="{FF2B5EF4-FFF2-40B4-BE49-F238E27FC236}">
                <a16:creationId xmlns:a16="http://schemas.microsoft.com/office/drawing/2014/main" id="{48EEAD92-33FF-44C3-B57E-F900A0E19490}"/>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2567216" y="4566370"/>
            <a:ext cx="252000" cy="261971"/>
          </a:xfrm>
          <a:prstGeom prst="rect">
            <a:avLst/>
          </a:prstGeom>
        </p:spPr>
      </p:pic>
      <p:sp>
        <p:nvSpPr>
          <p:cNvPr id="3" name="textruta 2">
            <a:extLst>
              <a:ext uri="{FF2B5EF4-FFF2-40B4-BE49-F238E27FC236}">
                <a16:creationId xmlns:a16="http://schemas.microsoft.com/office/drawing/2014/main" id="{DE3C719F-7E51-4340-BCF7-CEB77116646E}"/>
              </a:ext>
            </a:extLst>
          </p:cNvPr>
          <p:cNvSpPr txBox="1"/>
          <p:nvPr/>
        </p:nvSpPr>
        <p:spPr>
          <a:xfrm>
            <a:off x="2959222" y="4590085"/>
            <a:ext cx="1414485"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0" i="0" u="none" strike="noStrike" kern="1200" cap="none" spc="0" normalizeH="0" baseline="0" noProof="0" dirty="0">
                <a:ln>
                  <a:noFill/>
                </a:ln>
                <a:solidFill>
                  <a:srgbClr val="000000"/>
                </a:solidFill>
                <a:effectLst/>
                <a:uLnTx/>
                <a:uFillTx/>
                <a:latin typeface="Dosis"/>
                <a:ea typeface="+mn-ea"/>
                <a:cs typeface="+mn-cs"/>
              </a:rPr>
              <a:t>Vägledning och </a:t>
            </a:r>
            <a:br>
              <a:rPr kumimoji="0" lang="sv-SE" sz="1600" b="0" i="0" u="none" strike="noStrike" kern="1200" cap="none" spc="0" normalizeH="0" baseline="0" noProof="0" dirty="0">
                <a:ln>
                  <a:noFill/>
                </a:ln>
                <a:solidFill>
                  <a:srgbClr val="000000"/>
                </a:solidFill>
                <a:effectLst/>
                <a:uLnTx/>
                <a:uFillTx/>
                <a:latin typeface="Dosis"/>
                <a:ea typeface="+mn-ea"/>
                <a:cs typeface="+mn-cs"/>
              </a:rPr>
            </a:br>
            <a:r>
              <a:rPr kumimoji="0" lang="sv-SE" sz="1600" b="0" i="0" u="none" strike="noStrike" kern="1200" cap="none" spc="0" normalizeH="0" baseline="0" noProof="0" dirty="0">
                <a:ln>
                  <a:noFill/>
                </a:ln>
                <a:solidFill>
                  <a:srgbClr val="000000"/>
                </a:solidFill>
                <a:effectLst/>
                <a:uLnTx/>
                <a:uFillTx/>
                <a:latin typeface="Dosis"/>
                <a:ea typeface="+mn-ea"/>
                <a:cs typeface="+mn-cs"/>
              </a:rPr>
              <a:t>AF-texter</a:t>
            </a:r>
            <a:endParaRPr kumimoji="0" lang="sv-SE" sz="3200" b="0" i="0" u="none" strike="noStrike" kern="1200" cap="none" spc="0" normalizeH="0" baseline="0" noProof="0" dirty="0">
              <a:ln>
                <a:noFill/>
              </a:ln>
              <a:solidFill>
                <a:srgbClr val="000000">
                  <a:lumMod val="95000"/>
                  <a:lumOff val="5000"/>
                </a:srgbClr>
              </a:solidFill>
              <a:effectLst/>
              <a:uLnTx/>
              <a:uFillTx/>
              <a:latin typeface="Dosis"/>
              <a:ea typeface="+mn-ea"/>
              <a:cs typeface="+mn-cs"/>
            </a:endParaRPr>
          </a:p>
        </p:txBody>
      </p:sp>
      <p:sp>
        <p:nvSpPr>
          <p:cNvPr id="43" name="Rektangel: rundade hörn 42">
            <a:extLst>
              <a:ext uri="{FF2B5EF4-FFF2-40B4-BE49-F238E27FC236}">
                <a16:creationId xmlns:a16="http://schemas.microsoft.com/office/drawing/2014/main" id="{F145C3F7-709B-49C2-8E07-74D7AA876A3B}"/>
              </a:ext>
            </a:extLst>
          </p:cNvPr>
          <p:cNvSpPr/>
          <p:nvPr/>
        </p:nvSpPr>
        <p:spPr>
          <a:xfrm>
            <a:off x="6188270" y="4066309"/>
            <a:ext cx="2044606" cy="816164"/>
          </a:xfrm>
          <a:prstGeom prst="roundRect">
            <a:avLst/>
          </a:prstGeom>
          <a:noFill/>
          <a:ln w="28575">
            <a:solidFill>
              <a:schemeClr val="tx1"/>
            </a:solidFill>
          </a:ln>
        </p:spPr>
        <p:style>
          <a:lnRef idx="2">
            <a:schemeClr val="dk1"/>
          </a:lnRef>
          <a:fillRef idx="1">
            <a:schemeClr val="lt1"/>
          </a:fillRef>
          <a:effectRef idx="0">
            <a:schemeClr val="dk1"/>
          </a:effectRef>
          <a:fontRef idx="minor">
            <a:schemeClr val="dk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400" b="0" i="0" u="none" strike="noStrike" kern="1200" cap="none" spc="0" normalizeH="0" baseline="0" noProof="0">
              <a:ln>
                <a:noFill/>
              </a:ln>
              <a:solidFill>
                <a:srgbClr val="FFFFFF"/>
              </a:solidFill>
              <a:effectLst/>
              <a:uLnTx/>
              <a:uFillTx/>
              <a:latin typeface="Dosis"/>
              <a:ea typeface="+mn-ea"/>
              <a:cs typeface="+mn-cs"/>
            </a:endParaRPr>
          </a:p>
        </p:txBody>
      </p:sp>
      <p:sp>
        <p:nvSpPr>
          <p:cNvPr id="44" name="textruta 43">
            <a:extLst>
              <a:ext uri="{FF2B5EF4-FFF2-40B4-BE49-F238E27FC236}">
                <a16:creationId xmlns:a16="http://schemas.microsoft.com/office/drawing/2014/main" id="{F3F81623-92F3-45A3-8BBD-948EEA7C3930}"/>
              </a:ext>
            </a:extLst>
          </p:cNvPr>
          <p:cNvSpPr txBox="1"/>
          <p:nvPr/>
        </p:nvSpPr>
        <p:spPr>
          <a:xfrm>
            <a:off x="6780189" y="4142032"/>
            <a:ext cx="1419546"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b="0" i="0" u="none" strike="noStrike" kern="1200" cap="none" spc="0" normalizeH="0" baseline="0" noProof="0" dirty="0">
                <a:ln>
                  <a:noFill/>
                </a:ln>
                <a:solidFill>
                  <a:srgbClr val="000000"/>
                </a:solidFill>
                <a:effectLst/>
                <a:uLnTx/>
                <a:uFillTx/>
                <a:latin typeface="Dosis"/>
                <a:ea typeface="+mn-ea"/>
                <a:cs typeface="+mn-cs"/>
              </a:rPr>
              <a:t>Vägledning och </a:t>
            </a:r>
            <a:br>
              <a:rPr kumimoji="0" lang="sv-SE" sz="1600" b="0" i="0" u="none" strike="noStrike" kern="1200" cap="none" spc="0" normalizeH="0" baseline="0" noProof="0" dirty="0">
                <a:ln>
                  <a:noFill/>
                </a:ln>
                <a:solidFill>
                  <a:srgbClr val="000000"/>
                </a:solidFill>
                <a:effectLst/>
                <a:uLnTx/>
                <a:uFillTx/>
                <a:latin typeface="Dosis"/>
                <a:ea typeface="+mn-ea"/>
                <a:cs typeface="+mn-cs"/>
              </a:rPr>
            </a:br>
            <a:r>
              <a:rPr kumimoji="0" lang="sv-SE" sz="1600" b="0" i="0" u="none" strike="noStrike" kern="1200" cap="none" spc="0" normalizeH="0" baseline="0" noProof="0" dirty="0">
                <a:ln>
                  <a:noFill/>
                </a:ln>
                <a:solidFill>
                  <a:srgbClr val="000000"/>
                </a:solidFill>
                <a:effectLst/>
                <a:uLnTx/>
                <a:uFillTx/>
                <a:latin typeface="Dosis"/>
                <a:ea typeface="+mn-ea"/>
                <a:cs typeface="+mn-cs"/>
              </a:rPr>
              <a:t>AF-texter</a:t>
            </a:r>
            <a:endParaRPr kumimoji="0" lang="sv-SE" sz="3200" b="0" i="0" u="none" strike="noStrike" kern="1200" cap="none" spc="0" normalizeH="0" baseline="0" noProof="0" dirty="0">
              <a:ln>
                <a:noFill/>
              </a:ln>
              <a:solidFill>
                <a:srgbClr val="000000">
                  <a:lumMod val="95000"/>
                  <a:lumOff val="5000"/>
                </a:srgbClr>
              </a:solidFill>
              <a:effectLst/>
              <a:uLnTx/>
              <a:uFillTx/>
              <a:latin typeface="Dosis"/>
              <a:ea typeface="+mn-ea"/>
              <a:cs typeface="+mn-cs"/>
            </a:endParaRPr>
          </a:p>
        </p:txBody>
      </p:sp>
      <p:pic>
        <p:nvPicPr>
          <p:cNvPr id="45" name="Bild 44" descr="Dokument med hel fyllning">
            <a:extLst>
              <a:ext uri="{FF2B5EF4-FFF2-40B4-BE49-F238E27FC236}">
                <a16:creationId xmlns:a16="http://schemas.microsoft.com/office/drawing/2014/main" id="{AB04CDA9-944E-4031-B516-CE4A61EEC8CE}"/>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6375734" y="4121139"/>
            <a:ext cx="252000" cy="252000"/>
          </a:xfrm>
          <a:prstGeom prst="rect">
            <a:avLst/>
          </a:prstGeom>
        </p:spPr>
      </p:pic>
      <p:pic>
        <p:nvPicPr>
          <p:cNvPr id="48" name="Bild 47" descr="Förstoringsglas med hel fyllning">
            <a:hlinkClick r:id="rId8" action="ppaction://hlinksldjump" tooltip="Vägledning och AF-texter avseenden arbetsmiljöhänsyn för upphandling konsulter vid planering och projektering. "/>
            <a:extLst>
              <a:ext uri="{FF2B5EF4-FFF2-40B4-BE49-F238E27FC236}">
                <a16:creationId xmlns:a16="http://schemas.microsoft.com/office/drawing/2014/main" id="{36C8F1FC-3271-4432-BE09-431716C9A432}"/>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3871759" y="4862435"/>
            <a:ext cx="258488" cy="258488"/>
          </a:xfrm>
          <a:prstGeom prst="rect">
            <a:avLst/>
          </a:prstGeom>
        </p:spPr>
      </p:pic>
      <p:pic>
        <p:nvPicPr>
          <p:cNvPr id="49" name="Bild 48" descr="Förstoringsglas med hel fyllning">
            <a:hlinkClick r:id="rId8" action="ppaction://hlinksldjump" tooltip="Vägledning och AF-texter avseenden arbetsmiljöhänsyn för upphandling av entreprenörer."/>
            <a:extLst>
              <a:ext uri="{FF2B5EF4-FFF2-40B4-BE49-F238E27FC236}">
                <a16:creationId xmlns:a16="http://schemas.microsoft.com/office/drawing/2014/main" id="{936ECE7A-9238-4674-A86D-EAD4BB83DE96}"/>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7796180" y="4511252"/>
            <a:ext cx="258488" cy="258488"/>
          </a:xfrm>
          <a:prstGeom prst="rect">
            <a:avLst/>
          </a:prstGeom>
        </p:spPr>
      </p:pic>
      <p:sp>
        <p:nvSpPr>
          <p:cNvPr id="47" name="Rektangel: rundade hörn 46">
            <a:extLst>
              <a:ext uri="{FF2B5EF4-FFF2-40B4-BE49-F238E27FC236}">
                <a16:creationId xmlns:a16="http://schemas.microsoft.com/office/drawing/2014/main" id="{2C374815-4439-23E0-A264-D2651D9622EA}"/>
              </a:ext>
            </a:extLst>
          </p:cNvPr>
          <p:cNvSpPr/>
          <p:nvPr/>
        </p:nvSpPr>
        <p:spPr>
          <a:xfrm>
            <a:off x="472421" y="1031074"/>
            <a:ext cx="11181825" cy="366509"/>
          </a:xfrm>
          <a:prstGeom prst="roundRect">
            <a:avLst/>
          </a:prstGeom>
          <a:noFill/>
          <a:ln w="28575">
            <a:solidFill>
              <a:schemeClr val="tx1"/>
            </a:solidFill>
          </a:ln>
        </p:spPr>
        <p:style>
          <a:lnRef idx="2">
            <a:schemeClr val="dk1"/>
          </a:lnRef>
          <a:fillRef idx="1">
            <a:schemeClr val="lt1"/>
          </a:fillRef>
          <a:effectRef idx="0">
            <a:schemeClr val="dk1"/>
          </a:effectRef>
          <a:fontRef idx="minor">
            <a:schemeClr val="dk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600" i="0" u="none" strike="noStrike" kern="1200" cap="none" spc="0" normalizeH="0" baseline="0" noProof="0" dirty="0">
                <a:ln>
                  <a:noFill/>
                </a:ln>
                <a:solidFill>
                  <a:srgbClr val="000000">
                    <a:lumMod val="95000"/>
                    <a:lumOff val="5000"/>
                  </a:srgbClr>
                </a:solidFill>
                <a:effectLst/>
                <a:uLnTx/>
                <a:uFillTx/>
                <a:latin typeface="Dosis"/>
                <a:ea typeface="+mn-ea"/>
                <a:cs typeface="+mn-cs"/>
              </a:rPr>
              <a:t>Byggherrens gemensamma arbetssätt</a:t>
            </a:r>
          </a:p>
        </p:txBody>
      </p:sp>
      <p:pic>
        <p:nvPicPr>
          <p:cNvPr id="51" name="Picture 11">
            <a:extLst>
              <a:ext uri="{FF2B5EF4-FFF2-40B4-BE49-F238E27FC236}">
                <a16:creationId xmlns:a16="http://schemas.microsoft.com/office/drawing/2014/main" id="{AFC78AD7-CE55-13C1-0A3F-9B1632699887}"/>
              </a:ext>
            </a:extLst>
          </p:cNvPr>
          <p:cNvPicPr>
            <a:picLocks noChangeAspect="1"/>
          </p:cNvPicPr>
          <p:nvPr/>
        </p:nvPicPr>
        <p:blipFill>
          <a:blip r:embed="rId22">
            <a:biLevel thresh="75000"/>
          </a:blip>
          <a:stretch>
            <a:fillRect/>
          </a:stretch>
        </p:blipFill>
        <p:spPr>
          <a:xfrm>
            <a:off x="7841636" y="1088328"/>
            <a:ext cx="288000" cy="252000"/>
          </a:xfrm>
          <a:prstGeom prst="rect">
            <a:avLst/>
          </a:prstGeom>
        </p:spPr>
      </p:pic>
      <p:sp>
        <p:nvSpPr>
          <p:cNvPr id="54" name="textruta 53">
            <a:extLst>
              <a:ext uri="{FF2B5EF4-FFF2-40B4-BE49-F238E27FC236}">
                <a16:creationId xmlns:a16="http://schemas.microsoft.com/office/drawing/2014/main" id="{E206F163-D11A-8922-FF25-0CE21DA66240}"/>
              </a:ext>
            </a:extLst>
          </p:cNvPr>
          <p:cNvSpPr txBox="1"/>
          <p:nvPr/>
        </p:nvSpPr>
        <p:spPr>
          <a:xfrm>
            <a:off x="10362870" y="3358748"/>
            <a:ext cx="1419546" cy="817245"/>
          </a:xfrm>
          <a:prstGeom prst="roundRect">
            <a:avLst/>
          </a:prstGeom>
          <a:solidFill>
            <a:schemeClr val="accent1"/>
          </a:solidFill>
        </p:spPr>
        <p:txBody>
          <a:bodyPr wrap="square" rtlCol="0" anchor="ctr" anchorCtr="0">
            <a:spAutoFit/>
          </a:bodyPr>
          <a:lstStyle>
            <a:defPPr>
              <a:defRPr lang="sv-SE"/>
            </a:def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a:ln>
                  <a:noFill/>
                </a:ln>
                <a:solidFill>
                  <a:srgbClr val="000000"/>
                </a:solidFill>
                <a:effectLst/>
                <a:uLnTx/>
                <a:uFillTx/>
                <a:latin typeface="Dosis"/>
                <a:ea typeface="+mn-ea"/>
                <a:cs typeface="+mn-cs"/>
              </a:rPr>
              <a:t>Klargöra ansvar </a:t>
            </a:r>
            <a:r>
              <a:rPr lang="sv-SE" sz="1400" dirty="0">
                <a:solidFill>
                  <a:srgbClr val="000000"/>
                </a:solidFill>
                <a:latin typeface="Dosis"/>
              </a:rPr>
              <a:t>inför överlämnande</a:t>
            </a:r>
            <a:endParaRPr kumimoji="0" lang="sv-SE" sz="1400" b="0" i="0" u="none" strike="noStrike" kern="1200" cap="none" spc="0" normalizeH="0" baseline="0" noProof="0" dirty="0">
              <a:ln>
                <a:noFill/>
              </a:ln>
              <a:solidFill>
                <a:srgbClr val="000000"/>
              </a:solidFill>
              <a:effectLst/>
              <a:uLnTx/>
              <a:uFillTx/>
              <a:latin typeface="Dosis"/>
              <a:ea typeface="+mn-ea"/>
              <a:cs typeface="+mn-cs"/>
            </a:endParaRPr>
          </a:p>
        </p:txBody>
      </p:sp>
      <p:pic>
        <p:nvPicPr>
          <p:cNvPr id="52" name="Bild 51" descr="Förstoringsglas med hel fyllning">
            <a:hlinkClick r:id="rId8" action="ppaction://hlinksldjump" tooltip="En arbetsmiljöguide som beskriver hur byggherren genom delaktighet och engagemang kan bidra till, och skapa förutsättningar för, en säkrare arbetsmiljö."/>
            <a:extLst>
              <a:ext uri="{FF2B5EF4-FFF2-40B4-BE49-F238E27FC236}">
                <a16:creationId xmlns:a16="http://schemas.microsoft.com/office/drawing/2014/main" id="{B930A823-6065-BE2E-C136-9E4A7E85D356}"/>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8165583" y="1088850"/>
            <a:ext cx="258488" cy="258488"/>
          </a:xfrm>
          <a:prstGeom prst="rect">
            <a:avLst/>
          </a:prstGeom>
        </p:spPr>
      </p:pic>
      <p:pic>
        <p:nvPicPr>
          <p:cNvPr id="53" name="Picture 11">
            <a:extLst>
              <a:ext uri="{FF2B5EF4-FFF2-40B4-BE49-F238E27FC236}">
                <a16:creationId xmlns:a16="http://schemas.microsoft.com/office/drawing/2014/main" id="{9E1B84E1-9C2C-84AD-0C77-E2BF7BB74F86}"/>
              </a:ext>
            </a:extLst>
          </p:cNvPr>
          <p:cNvPicPr>
            <a:picLocks noChangeAspect="1"/>
          </p:cNvPicPr>
          <p:nvPr/>
        </p:nvPicPr>
        <p:blipFill>
          <a:blip r:embed="rId22">
            <a:biLevel thresh="75000"/>
          </a:blip>
          <a:stretch>
            <a:fillRect/>
          </a:stretch>
        </p:blipFill>
        <p:spPr>
          <a:xfrm>
            <a:off x="9033237" y="4783498"/>
            <a:ext cx="288000" cy="252000"/>
          </a:xfrm>
          <a:prstGeom prst="rect">
            <a:avLst/>
          </a:prstGeom>
        </p:spPr>
      </p:pic>
      <p:pic>
        <p:nvPicPr>
          <p:cNvPr id="55" name="Bild 54" descr="Förstoringsglas med hel fyllning">
            <a:hlinkClick r:id="rId8" action="ppaction://hlinksldjump" tooltip="Ett överlämningsmöte där Bas-P  lämnar över viktig arbetsmiljöinformation inkl.  Arbetsmiljöplan till Bas-U. "/>
            <a:extLst>
              <a:ext uri="{FF2B5EF4-FFF2-40B4-BE49-F238E27FC236}">
                <a16:creationId xmlns:a16="http://schemas.microsoft.com/office/drawing/2014/main" id="{BC5C3BCF-2C61-F97E-0538-87707FCCFF97}"/>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9424903" y="4774262"/>
            <a:ext cx="258488" cy="258488"/>
          </a:xfrm>
          <a:prstGeom prst="rect">
            <a:avLst/>
          </a:prstGeom>
        </p:spPr>
      </p:pic>
    </p:spTree>
    <p:extLst>
      <p:ext uri="{BB962C8B-B14F-4D97-AF65-F5344CB8AC3E}">
        <p14:creationId xmlns:p14="http://schemas.microsoft.com/office/powerpoint/2010/main" val="14248393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Rubrik 8">
            <a:extLst>
              <a:ext uri="{FF2B5EF4-FFF2-40B4-BE49-F238E27FC236}">
                <a16:creationId xmlns:a16="http://schemas.microsoft.com/office/drawing/2014/main" id="{77B8B9E7-19E2-48C3-B9C1-F1AEF200C6E8}"/>
              </a:ext>
            </a:extLst>
          </p:cNvPr>
          <p:cNvSpPr>
            <a:spLocks noGrp="1"/>
          </p:cNvSpPr>
          <p:nvPr>
            <p:ph type="title"/>
          </p:nvPr>
        </p:nvSpPr>
        <p:spPr/>
        <p:txBody>
          <a:bodyPr>
            <a:normAutofit/>
          </a:bodyPr>
          <a:lstStyle/>
          <a:p>
            <a:r>
              <a:rPr lang="sv-SE" dirty="0"/>
              <a:t>Projektering</a:t>
            </a:r>
          </a:p>
        </p:txBody>
      </p:sp>
      <p:graphicFrame>
        <p:nvGraphicFramePr>
          <p:cNvPr id="5" name="Platshållare för innehåll 4">
            <a:extLst>
              <a:ext uri="{FF2B5EF4-FFF2-40B4-BE49-F238E27FC236}">
                <a16:creationId xmlns:a16="http://schemas.microsoft.com/office/drawing/2014/main" id="{FDEBD958-0347-4965-8E92-0513ED11ED63}"/>
              </a:ext>
            </a:extLst>
          </p:cNvPr>
          <p:cNvGraphicFramePr>
            <a:graphicFrameLocks noGrp="1"/>
          </p:cNvGraphicFramePr>
          <p:nvPr>
            <p:ph idx="4294967295"/>
          </p:nvPr>
        </p:nvGraphicFramePr>
        <p:xfrm>
          <a:off x="500545" y="922168"/>
          <a:ext cx="11285055" cy="14182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textruta 9">
            <a:extLst>
              <a:ext uri="{FF2B5EF4-FFF2-40B4-BE49-F238E27FC236}">
                <a16:creationId xmlns:a16="http://schemas.microsoft.com/office/drawing/2014/main" id="{721011A3-1D3E-4769-963C-4C0B19F049D2}"/>
              </a:ext>
            </a:extLst>
          </p:cNvPr>
          <p:cNvSpPr txBox="1"/>
          <p:nvPr/>
        </p:nvSpPr>
        <p:spPr>
          <a:xfrm>
            <a:off x="500546" y="3032548"/>
            <a:ext cx="7903226" cy="408623"/>
          </a:xfrm>
          <a:prstGeom prst="roundRect">
            <a:avLst/>
          </a:prstGeom>
          <a:solidFill>
            <a:schemeClr val="accent3"/>
          </a:solidFill>
        </p:spPr>
        <p:txBody>
          <a:bodyPr wrap="square" rtlCol="0" anchor="ctr" anchorCtr="0">
            <a:spAutoFit/>
          </a:bodyPr>
          <a:lstStyle/>
          <a:p>
            <a:pPr marL="182563"/>
            <a:r>
              <a:rPr lang="sv-SE" dirty="0">
                <a:solidFill>
                  <a:schemeClr val="tx2"/>
                </a:solidFill>
              </a:rPr>
              <a:t>Bas-P:s risklogg</a:t>
            </a:r>
            <a:endParaRPr lang="sv-SE" sz="1100" dirty="0">
              <a:solidFill>
                <a:schemeClr val="tx2"/>
              </a:solidFill>
            </a:endParaRPr>
          </a:p>
        </p:txBody>
      </p:sp>
      <p:sp>
        <p:nvSpPr>
          <p:cNvPr id="31" name="textruta 30">
            <a:extLst>
              <a:ext uri="{FF2B5EF4-FFF2-40B4-BE49-F238E27FC236}">
                <a16:creationId xmlns:a16="http://schemas.microsoft.com/office/drawing/2014/main" id="{8E22C1D1-5987-4584-990D-FC373D5AEBCB}"/>
              </a:ext>
            </a:extLst>
          </p:cNvPr>
          <p:cNvSpPr txBox="1"/>
          <p:nvPr/>
        </p:nvSpPr>
        <p:spPr>
          <a:xfrm>
            <a:off x="500545" y="4497171"/>
            <a:ext cx="3147054" cy="408623"/>
          </a:xfrm>
          <a:prstGeom prst="roundRect">
            <a:avLst/>
          </a:prstGeom>
          <a:solidFill>
            <a:schemeClr val="accent3"/>
          </a:solidFill>
        </p:spPr>
        <p:txBody>
          <a:bodyPr wrap="square" rtlCol="0" anchor="ctr" anchorCtr="0">
            <a:spAutoFit/>
          </a:bodyPr>
          <a:lstStyle/>
          <a:p>
            <a:pPr marL="360000"/>
            <a:r>
              <a:rPr lang="sv-SE">
                <a:solidFill>
                  <a:schemeClr val="tx2"/>
                </a:solidFill>
              </a:rPr>
              <a:t>Startmöte projektering</a:t>
            </a:r>
            <a:endParaRPr lang="sv-SE" sz="1100">
              <a:solidFill>
                <a:schemeClr val="tx2"/>
              </a:solidFill>
            </a:endParaRPr>
          </a:p>
        </p:txBody>
      </p:sp>
      <p:sp>
        <p:nvSpPr>
          <p:cNvPr id="32" name="textruta 31">
            <a:extLst>
              <a:ext uri="{FF2B5EF4-FFF2-40B4-BE49-F238E27FC236}">
                <a16:creationId xmlns:a16="http://schemas.microsoft.com/office/drawing/2014/main" id="{54E7396F-417F-47DB-8BDD-37B2B539EEBF}"/>
              </a:ext>
            </a:extLst>
          </p:cNvPr>
          <p:cNvSpPr txBox="1"/>
          <p:nvPr/>
        </p:nvSpPr>
        <p:spPr>
          <a:xfrm>
            <a:off x="1202628" y="5078943"/>
            <a:ext cx="7201143" cy="408623"/>
          </a:xfrm>
          <a:prstGeom prst="roundRect">
            <a:avLst/>
          </a:prstGeom>
          <a:solidFill>
            <a:schemeClr val="accent3"/>
          </a:solidFill>
        </p:spPr>
        <p:txBody>
          <a:bodyPr wrap="square" rtlCol="0" anchor="ctr" anchorCtr="0">
            <a:spAutoFit/>
          </a:bodyPr>
          <a:lstStyle/>
          <a:p>
            <a:pPr marL="360000"/>
            <a:r>
              <a:rPr lang="sv-SE">
                <a:solidFill>
                  <a:schemeClr val="tx2"/>
                </a:solidFill>
              </a:rPr>
              <a:t>Projekteringsmöten</a:t>
            </a:r>
            <a:endParaRPr lang="sv-SE" sz="1100">
              <a:solidFill>
                <a:schemeClr val="tx2"/>
              </a:solidFill>
            </a:endParaRPr>
          </a:p>
        </p:txBody>
      </p:sp>
      <p:sp>
        <p:nvSpPr>
          <p:cNvPr id="35" name="textruta 34">
            <a:extLst>
              <a:ext uri="{FF2B5EF4-FFF2-40B4-BE49-F238E27FC236}">
                <a16:creationId xmlns:a16="http://schemas.microsoft.com/office/drawing/2014/main" id="{B75454B7-D75F-4A04-8E23-F4D71618A41F}"/>
              </a:ext>
            </a:extLst>
          </p:cNvPr>
          <p:cNvSpPr txBox="1"/>
          <p:nvPr/>
        </p:nvSpPr>
        <p:spPr>
          <a:xfrm>
            <a:off x="1202629" y="3915400"/>
            <a:ext cx="7201143" cy="408623"/>
          </a:xfrm>
          <a:prstGeom prst="roundRect">
            <a:avLst/>
          </a:prstGeom>
          <a:solidFill>
            <a:schemeClr val="accent3"/>
          </a:solidFill>
        </p:spPr>
        <p:txBody>
          <a:bodyPr wrap="square" rtlCol="0" anchor="ctr" anchorCtr="0">
            <a:spAutoFit/>
          </a:bodyPr>
          <a:lstStyle/>
          <a:p>
            <a:pPr marL="360000" marR="0" lvl="0" indent="0" defTabSz="914400" rtl="0" eaLnBrk="1" fontAlgn="auto" latinLnBrk="0" hangingPunct="1">
              <a:lnSpc>
                <a:spcPct val="100000"/>
              </a:lnSpc>
              <a:spcBef>
                <a:spcPts val="0"/>
              </a:spcBef>
              <a:spcAft>
                <a:spcPts val="0"/>
              </a:spcAft>
              <a:buClrTx/>
              <a:buSzTx/>
              <a:buFontTx/>
              <a:buNone/>
              <a:tabLst/>
              <a:defRPr/>
            </a:pPr>
            <a:r>
              <a:rPr kumimoji="0" lang="sv-SE" sz="1800" b="0" u="none" strike="noStrike" kern="1200" cap="none" spc="0" normalizeH="0" baseline="0" noProof="0" dirty="0">
                <a:ln>
                  <a:noFill/>
                </a:ln>
                <a:solidFill>
                  <a:srgbClr val="E7E6E6">
                    <a:lumMod val="10000"/>
                  </a:srgbClr>
                </a:solidFill>
                <a:effectLst/>
                <a:uLnTx/>
                <a:uFillTx/>
                <a:ea typeface="+mn-ea"/>
                <a:cs typeface="+mn-cs"/>
              </a:rPr>
              <a:t>Projektörernas (A, K, El, VVS, Mark </a:t>
            </a:r>
            <a:r>
              <a:rPr kumimoji="0" lang="sv-SE" sz="1800" b="0" u="none" strike="noStrike" kern="1200" cap="none" spc="0" normalizeH="0" baseline="0" noProof="0" dirty="0" err="1">
                <a:ln>
                  <a:noFill/>
                </a:ln>
                <a:solidFill>
                  <a:srgbClr val="E7E6E6">
                    <a:lumMod val="10000"/>
                  </a:srgbClr>
                </a:solidFill>
                <a:effectLst/>
                <a:uLnTx/>
                <a:uFillTx/>
                <a:ea typeface="+mn-ea"/>
                <a:cs typeface="+mn-cs"/>
              </a:rPr>
              <a:t>etc</a:t>
            </a:r>
            <a:r>
              <a:rPr kumimoji="0" lang="sv-SE" sz="1800" b="0" u="none" strike="noStrike" kern="1200" cap="none" spc="0" normalizeH="0" baseline="0" noProof="0" dirty="0">
                <a:ln>
                  <a:noFill/>
                </a:ln>
                <a:solidFill>
                  <a:srgbClr val="E7E6E6">
                    <a:lumMod val="10000"/>
                  </a:srgbClr>
                </a:solidFill>
                <a:effectLst/>
                <a:uLnTx/>
                <a:uFillTx/>
                <a:ea typeface="+mn-ea"/>
                <a:cs typeface="+mn-cs"/>
              </a:rPr>
              <a:t>) risklista </a:t>
            </a:r>
          </a:p>
        </p:txBody>
      </p:sp>
      <p:cxnSp>
        <p:nvCxnSpPr>
          <p:cNvPr id="3" name="Koppling: vinklad 2">
            <a:extLst>
              <a:ext uri="{FF2B5EF4-FFF2-40B4-BE49-F238E27FC236}">
                <a16:creationId xmlns:a16="http://schemas.microsoft.com/office/drawing/2014/main" id="{760F44FC-1A78-44BA-B3CB-B7DCABC7BE2A}"/>
              </a:ext>
            </a:extLst>
          </p:cNvPr>
          <p:cNvCxnSpPr>
            <a:stCxn id="10" idx="1"/>
            <a:endCxn id="35" idx="1"/>
          </p:cNvCxnSpPr>
          <p:nvPr/>
        </p:nvCxnSpPr>
        <p:spPr>
          <a:xfrm rot="10800000" flipH="1" flipV="1">
            <a:off x="500545" y="3236860"/>
            <a:ext cx="702083" cy="882852"/>
          </a:xfrm>
          <a:prstGeom prst="bentConnector3">
            <a:avLst>
              <a:gd name="adj1" fmla="val -32560"/>
            </a:avLst>
          </a:prstGeom>
          <a:ln w="34925">
            <a:solidFill>
              <a:schemeClr val="accent3"/>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6" name="Rak pilkoppling 5">
            <a:extLst>
              <a:ext uri="{FF2B5EF4-FFF2-40B4-BE49-F238E27FC236}">
                <a16:creationId xmlns:a16="http://schemas.microsoft.com/office/drawing/2014/main" id="{E4044399-24E3-4EFE-96E5-D80553835C58}"/>
              </a:ext>
            </a:extLst>
          </p:cNvPr>
          <p:cNvCxnSpPr>
            <a:cxnSpLocks/>
            <a:stCxn id="35" idx="0"/>
          </p:cNvCxnSpPr>
          <p:nvPr/>
        </p:nvCxnSpPr>
        <p:spPr>
          <a:xfrm flipV="1">
            <a:off x="4803201" y="3441171"/>
            <a:ext cx="0" cy="474229"/>
          </a:xfrm>
          <a:prstGeom prst="straightConnector1">
            <a:avLst/>
          </a:prstGeom>
          <a:ln w="34925">
            <a:solidFill>
              <a:schemeClr val="accent3"/>
            </a:solidFill>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36" name="textruta 35">
            <a:hlinkClick r:id="rId8" action="ppaction://hlinksldjump"/>
            <a:extLst>
              <a:ext uri="{FF2B5EF4-FFF2-40B4-BE49-F238E27FC236}">
                <a16:creationId xmlns:a16="http://schemas.microsoft.com/office/drawing/2014/main" id="{0038867B-1A75-490A-B828-BEED06F234A5}"/>
              </a:ext>
            </a:extLst>
          </p:cNvPr>
          <p:cNvSpPr txBox="1"/>
          <p:nvPr/>
        </p:nvSpPr>
        <p:spPr>
          <a:xfrm>
            <a:off x="3551756" y="5596019"/>
            <a:ext cx="6419558" cy="408623"/>
          </a:xfrm>
          <a:prstGeom prst="roundRect">
            <a:avLst/>
          </a:prstGeom>
          <a:solidFill>
            <a:schemeClr val="accent3"/>
          </a:solidFill>
        </p:spPr>
        <p:txBody>
          <a:bodyPr wrap="square" rtlCol="0" anchor="ctr" anchorCtr="0">
            <a:spAutoFit/>
          </a:bodyPr>
          <a:lstStyle>
            <a:defPPr>
              <a:defRPr lang="sv-SE"/>
            </a:defPPr>
          </a:lstStyle>
          <a:p>
            <a:pPr marL="360000"/>
            <a:r>
              <a:rPr lang="sv-SE" dirty="0">
                <a:solidFill>
                  <a:schemeClr val="tx2"/>
                </a:solidFill>
              </a:rPr>
              <a:t>Upprätta arbetsmiljöplan</a:t>
            </a:r>
          </a:p>
        </p:txBody>
      </p:sp>
      <p:sp>
        <p:nvSpPr>
          <p:cNvPr id="38" name="textruta 37">
            <a:extLst>
              <a:ext uri="{FF2B5EF4-FFF2-40B4-BE49-F238E27FC236}">
                <a16:creationId xmlns:a16="http://schemas.microsoft.com/office/drawing/2014/main" id="{682EC1E3-41BC-43D8-AB9F-2A95DB05AE2B}"/>
              </a:ext>
            </a:extLst>
          </p:cNvPr>
          <p:cNvSpPr txBox="1"/>
          <p:nvPr/>
        </p:nvSpPr>
        <p:spPr>
          <a:xfrm>
            <a:off x="6803571" y="6140925"/>
            <a:ext cx="4311272" cy="420662"/>
          </a:xfrm>
          <a:prstGeom prst="roundRect">
            <a:avLst/>
          </a:prstGeom>
          <a:solidFill>
            <a:schemeClr val="accent3"/>
          </a:solidFill>
        </p:spPr>
        <p:txBody>
          <a:bodyPr wrap="square" rtlCol="0" anchor="ctr" anchorCtr="0">
            <a:spAutoFit/>
          </a:bodyPr>
          <a:lstStyle>
            <a:defPPr>
              <a:defRPr lang="sv-SE"/>
            </a:defPPr>
          </a:lstStyle>
          <a:p>
            <a:pPr marL="360000"/>
            <a:r>
              <a:rPr lang="sv-SE">
                <a:solidFill>
                  <a:schemeClr val="tx2"/>
                </a:solidFill>
              </a:rPr>
              <a:t>Överlämning från Bas-P till Bas-U</a:t>
            </a:r>
          </a:p>
        </p:txBody>
      </p:sp>
      <p:pic>
        <p:nvPicPr>
          <p:cNvPr id="39" name="Bild 38" descr="Dokument med hel fyllning">
            <a:extLst>
              <a:ext uri="{FF2B5EF4-FFF2-40B4-BE49-F238E27FC236}">
                <a16:creationId xmlns:a16="http://schemas.microsoft.com/office/drawing/2014/main" id="{F29960D4-AC21-4764-BC1C-C9E3F1189F17}"/>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3725899" y="5683497"/>
            <a:ext cx="252000" cy="252000"/>
          </a:xfrm>
          <a:prstGeom prst="rect">
            <a:avLst/>
          </a:prstGeom>
        </p:spPr>
      </p:pic>
      <p:pic>
        <p:nvPicPr>
          <p:cNvPr id="40" name="Bild 39" descr="Användare med hel fyllning">
            <a:extLst>
              <a:ext uri="{FF2B5EF4-FFF2-40B4-BE49-F238E27FC236}">
                <a16:creationId xmlns:a16="http://schemas.microsoft.com/office/drawing/2014/main" id="{7C5FEEDD-5BE7-4936-A751-075F23D3DCC6}"/>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6872236" y="6228762"/>
            <a:ext cx="305650" cy="305650"/>
          </a:xfrm>
          <a:prstGeom prst="rect">
            <a:avLst/>
          </a:prstGeom>
        </p:spPr>
      </p:pic>
      <p:pic>
        <p:nvPicPr>
          <p:cNvPr id="41" name="Bild 40" descr="Användare med hel fyllning">
            <a:extLst>
              <a:ext uri="{FF2B5EF4-FFF2-40B4-BE49-F238E27FC236}">
                <a16:creationId xmlns:a16="http://schemas.microsoft.com/office/drawing/2014/main" id="{B7A3A03F-93D2-4692-B448-AF57B77F99B2}"/>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305335" y="5130432"/>
            <a:ext cx="305650" cy="305650"/>
          </a:xfrm>
          <a:prstGeom prst="rect">
            <a:avLst/>
          </a:prstGeom>
        </p:spPr>
      </p:pic>
      <p:pic>
        <p:nvPicPr>
          <p:cNvPr id="42" name="Bild 41" descr="Användare med hel fyllning">
            <a:extLst>
              <a:ext uri="{FF2B5EF4-FFF2-40B4-BE49-F238E27FC236}">
                <a16:creationId xmlns:a16="http://schemas.microsoft.com/office/drawing/2014/main" id="{B3E9E45F-943F-4F81-8E04-039B3FEE5E45}"/>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621000" y="4556661"/>
            <a:ext cx="305650" cy="305650"/>
          </a:xfrm>
          <a:prstGeom prst="rect">
            <a:avLst/>
          </a:prstGeom>
        </p:spPr>
      </p:pic>
      <p:pic>
        <p:nvPicPr>
          <p:cNvPr id="43" name="Picture 11">
            <a:extLst>
              <a:ext uri="{FF2B5EF4-FFF2-40B4-BE49-F238E27FC236}">
                <a16:creationId xmlns:a16="http://schemas.microsoft.com/office/drawing/2014/main" id="{8CE93A4B-B611-4758-9727-EAF8CC86C14E}"/>
              </a:ext>
            </a:extLst>
          </p:cNvPr>
          <p:cNvPicPr>
            <a:picLocks noChangeAspect="1"/>
          </p:cNvPicPr>
          <p:nvPr/>
        </p:nvPicPr>
        <p:blipFill>
          <a:blip r:embed="rId13">
            <a:biLevel thresh="75000"/>
          </a:blip>
          <a:stretch>
            <a:fillRect/>
          </a:stretch>
        </p:blipFill>
        <p:spPr>
          <a:xfrm>
            <a:off x="2291745" y="3105401"/>
            <a:ext cx="288000" cy="252000"/>
          </a:xfrm>
          <a:prstGeom prst="rect">
            <a:avLst/>
          </a:prstGeom>
        </p:spPr>
      </p:pic>
      <p:pic>
        <p:nvPicPr>
          <p:cNvPr id="44" name="Bild 43" descr="Information kontur">
            <a:hlinkClick r:id="rId8" action="ppaction://hlinksldjump"/>
            <a:extLst>
              <a:ext uri="{FF2B5EF4-FFF2-40B4-BE49-F238E27FC236}">
                <a16:creationId xmlns:a16="http://schemas.microsoft.com/office/drawing/2014/main" id="{05412E45-883B-49C7-8AC4-58E20594B12D}"/>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6282300" y="5647497"/>
            <a:ext cx="288000" cy="288000"/>
          </a:xfrm>
          <a:prstGeom prst="rect">
            <a:avLst/>
          </a:prstGeom>
        </p:spPr>
      </p:pic>
      <p:cxnSp>
        <p:nvCxnSpPr>
          <p:cNvPr id="52" name="Koppling: vinklad 51">
            <a:extLst>
              <a:ext uri="{FF2B5EF4-FFF2-40B4-BE49-F238E27FC236}">
                <a16:creationId xmlns:a16="http://schemas.microsoft.com/office/drawing/2014/main" id="{9859F45C-E1A7-4C76-A6E6-93EA1DDE72DA}"/>
              </a:ext>
            </a:extLst>
          </p:cNvPr>
          <p:cNvCxnSpPr>
            <a:cxnSpLocks/>
          </p:cNvCxnSpPr>
          <p:nvPr/>
        </p:nvCxnSpPr>
        <p:spPr>
          <a:xfrm>
            <a:off x="5952000" y="3240411"/>
            <a:ext cx="4019314" cy="2559920"/>
          </a:xfrm>
          <a:prstGeom prst="bentConnector3">
            <a:avLst>
              <a:gd name="adj1" fmla="val 105688"/>
            </a:avLst>
          </a:prstGeom>
          <a:ln w="34925">
            <a:solidFill>
              <a:schemeClr val="accent3"/>
            </a:solidFill>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25" name="Bakåt eller föregående 24">
            <a:hlinkClick r:id="" action="ppaction://hlinkshowjump?jump=lastslideviewed" highlightClick="1"/>
            <a:extLst>
              <a:ext uri="{FF2B5EF4-FFF2-40B4-BE49-F238E27FC236}">
                <a16:creationId xmlns:a16="http://schemas.microsoft.com/office/drawing/2014/main" id="{4448F112-2C3A-4D00-9387-C38967A827D3}"/>
              </a:ext>
            </a:extLst>
          </p:cNvPr>
          <p:cNvSpPr/>
          <p:nvPr/>
        </p:nvSpPr>
        <p:spPr>
          <a:xfrm>
            <a:off x="441000" y="6381587"/>
            <a:ext cx="180000" cy="180000"/>
          </a:xfrm>
          <a:prstGeom prst="actionButtonBackPrevious">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sz="1200">
              <a:solidFill>
                <a:schemeClr val="bg1"/>
              </a:solidFill>
            </a:endParaRPr>
          </a:p>
        </p:txBody>
      </p:sp>
      <p:sp>
        <p:nvSpPr>
          <p:cNvPr id="26" name="Gå till början 25">
            <a:hlinkClick r:id="rId16" action="ppaction://hlinksldjump" highlightClick="1"/>
            <a:extLst>
              <a:ext uri="{FF2B5EF4-FFF2-40B4-BE49-F238E27FC236}">
                <a16:creationId xmlns:a16="http://schemas.microsoft.com/office/drawing/2014/main" id="{CAFD4918-C7C4-4B7D-908A-B5AD9AF90765}"/>
              </a:ext>
            </a:extLst>
          </p:cNvPr>
          <p:cNvSpPr/>
          <p:nvPr/>
        </p:nvSpPr>
        <p:spPr>
          <a:xfrm>
            <a:off x="207691" y="6381792"/>
            <a:ext cx="180000" cy="180000"/>
          </a:xfrm>
          <a:prstGeom prst="actionButtonBeginning">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sz="1200">
              <a:solidFill>
                <a:schemeClr val="bg1"/>
              </a:solidFill>
            </a:endParaRPr>
          </a:p>
        </p:txBody>
      </p:sp>
      <p:sp>
        <p:nvSpPr>
          <p:cNvPr id="33" name="textruta 32">
            <a:extLst>
              <a:ext uri="{FF2B5EF4-FFF2-40B4-BE49-F238E27FC236}">
                <a16:creationId xmlns:a16="http://schemas.microsoft.com/office/drawing/2014/main" id="{6832F86D-B828-4AF0-8CA8-864031A32333}"/>
              </a:ext>
            </a:extLst>
          </p:cNvPr>
          <p:cNvSpPr txBox="1"/>
          <p:nvPr/>
        </p:nvSpPr>
        <p:spPr>
          <a:xfrm>
            <a:off x="499867" y="2348549"/>
            <a:ext cx="11285055" cy="408623"/>
          </a:xfrm>
          <a:prstGeom prst="roundRect">
            <a:avLst/>
          </a:prstGeom>
          <a:solidFill>
            <a:schemeClr val="bg1"/>
          </a:solidFill>
          <a:ln w="28575">
            <a:solidFill>
              <a:schemeClr val="accent3"/>
            </a:solidFill>
          </a:ln>
        </p:spPr>
        <p:txBody>
          <a:bodyPr wrap="square" rtlCol="0" anchor="ctr" anchorCtr="0">
            <a:spAutoFit/>
          </a:bodyPr>
          <a:lstStyle>
            <a:defPPr>
              <a:defRPr lang="sv-SE"/>
            </a:defPPr>
            <a:lvl1pPr marL="360000" marR="0" lvl="0" indent="0" fontAlgn="auto">
              <a:lnSpc>
                <a:spcPct val="100000"/>
              </a:lnSpc>
              <a:spcBef>
                <a:spcPts val="0"/>
              </a:spcBef>
              <a:spcAft>
                <a:spcPts val="0"/>
              </a:spcAft>
              <a:buClrTx/>
              <a:buSzTx/>
              <a:buFontTx/>
              <a:buNone/>
              <a:tabLst/>
              <a:defRPr kumimoji="0" b="0" i="0" u="none" strike="noStrike" cap="none" spc="0" normalizeH="0" baseline="0">
                <a:ln>
                  <a:noFill/>
                </a:ln>
                <a:solidFill>
                  <a:srgbClr val="000000"/>
                </a:solidFill>
                <a:effectLst/>
                <a:uLnTx/>
                <a:uFillTx/>
                <a:latin typeface="Dosis"/>
              </a:defRPr>
            </a:lvl1pPr>
          </a:lstStyle>
          <a:p>
            <a:pPr marL="182563"/>
            <a:r>
              <a:rPr lang="sv-SE" dirty="0"/>
              <a:t>Arbetsmiljöguide Bas-P</a:t>
            </a:r>
          </a:p>
        </p:txBody>
      </p:sp>
      <p:pic>
        <p:nvPicPr>
          <p:cNvPr id="34" name="Picture 11">
            <a:extLst>
              <a:ext uri="{FF2B5EF4-FFF2-40B4-BE49-F238E27FC236}">
                <a16:creationId xmlns:a16="http://schemas.microsoft.com/office/drawing/2014/main" id="{1C5C3A92-D6EB-4CDB-B16A-1844C42E321A}"/>
              </a:ext>
            </a:extLst>
          </p:cNvPr>
          <p:cNvPicPr>
            <a:picLocks noChangeAspect="1"/>
          </p:cNvPicPr>
          <p:nvPr/>
        </p:nvPicPr>
        <p:blipFill>
          <a:blip r:embed="rId13">
            <a:biLevel thresh="75000"/>
          </a:blip>
          <a:stretch>
            <a:fillRect/>
          </a:stretch>
        </p:blipFill>
        <p:spPr>
          <a:xfrm>
            <a:off x="2992745" y="2433463"/>
            <a:ext cx="288000" cy="252000"/>
          </a:xfrm>
          <a:prstGeom prst="rect">
            <a:avLst/>
          </a:prstGeom>
        </p:spPr>
      </p:pic>
      <p:pic>
        <p:nvPicPr>
          <p:cNvPr id="37" name="Bild 36" descr="Förstoringsglas med hel fyllning">
            <a:hlinkClick r:id="rId17" action="ppaction://hlinksldjump" tooltip="En vägledning för Bas-Ps med tillhörande stöddokument."/>
            <a:extLst>
              <a:ext uri="{FF2B5EF4-FFF2-40B4-BE49-F238E27FC236}">
                <a16:creationId xmlns:a16="http://schemas.microsoft.com/office/drawing/2014/main" id="{13B9A28D-932B-4E3F-90D6-68A5B25A8AB9}"/>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3311024" y="2435853"/>
            <a:ext cx="258488" cy="258488"/>
          </a:xfrm>
          <a:prstGeom prst="rect">
            <a:avLst/>
          </a:prstGeom>
        </p:spPr>
      </p:pic>
      <p:pic>
        <p:nvPicPr>
          <p:cNvPr id="47" name="Bild 46" descr="Förstoringsglas med hel fyllning">
            <a:hlinkClick r:id="rId17" action="ppaction://hlinksldjump" tooltip="Ett stöddokument i projektets riskhantering under projekteringsarbetet med syftet att dokumentera de riskinventeringar inom arbetsmiljö och säkerhet som genomförs i projektets alla faser."/>
            <a:extLst>
              <a:ext uri="{FF2B5EF4-FFF2-40B4-BE49-F238E27FC236}">
                <a16:creationId xmlns:a16="http://schemas.microsoft.com/office/drawing/2014/main" id="{5B7FB317-2606-445C-9D1E-F306AD0FD143}"/>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2598783" y="3107336"/>
            <a:ext cx="258488" cy="258488"/>
          </a:xfrm>
          <a:prstGeom prst="rect">
            <a:avLst/>
          </a:prstGeom>
        </p:spPr>
      </p:pic>
      <p:pic>
        <p:nvPicPr>
          <p:cNvPr id="48" name="Bild 47" descr="Förstoringsglas med hel fyllning">
            <a:hlinkClick r:id="rId17" action="ppaction://hlinksldjump" tooltip="Projektör (A,K,El, Vs, Vent, Mark m.fl.) dokumentation av arbetsmiljörisker och hur man avser hantera dem."/>
            <a:extLst>
              <a:ext uri="{FF2B5EF4-FFF2-40B4-BE49-F238E27FC236}">
                <a16:creationId xmlns:a16="http://schemas.microsoft.com/office/drawing/2014/main" id="{A067B931-51E3-40A8-A91B-0705273106AB}"/>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5778091" y="3988468"/>
            <a:ext cx="258488" cy="258488"/>
          </a:xfrm>
          <a:prstGeom prst="rect">
            <a:avLst/>
          </a:prstGeom>
        </p:spPr>
      </p:pic>
      <p:pic>
        <p:nvPicPr>
          <p:cNvPr id="51" name="Bild 50" descr="Förstoringsglas med hel fyllning">
            <a:hlinkClick r:id="rId17" action="ppaction://hlinksldjump" tooltip="Mötesforum för att hantera samtliga projekteringsfrågor i syfte att få fram handlingar i rätt tid, med rätt kvalitet inklusive arbetsmiljö samt inom budget."/>
            <a:extLst>
              <a:ext uri="{FF2B5EF4-FFF2-40B4-BE49-F238E27FC236}">
                <a16:creationId xmlns:a16="http://schemas.microsoft.com/office/drawing/2014/main" id="{D79D362F-8C77-484B-87D8-556865A48D22}"/>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3460135" y="5162984"/>
            <a:ext cx="258488" cy="258488"/>
          </a:xfrm>
          <a:prstGeom prst="rect">
            <a:avLst/>
          </a:prstGeom>
        </p:spPr>
      </p:pic>
      <p:pic>
        <p:nvPicPr>
          <p:cNvPr id="50" name="Bild 49" descr="Förstoringsglas med hel fyllning">
            <a:hlinkClick r:id="rId17" action="ppaction://hlinksldjump" tooltip="Bas-P kommunicerar de risker hen identifierat och som projektörerna behöver hantera till dem."/>
            <a:extLst>
              <a:ext uri="{FF2B5EF4-FFF2-40B4-BE49-F238E27FC236}">
                <a16:creationId xmlns:a16="http://schemas.microsoft.com/office/drawing/2014/main" id="{09D00025-130A-428F-8D4D-F0913F15EA2A}"/>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311756" y="3614319"/>
            <a:ext cx="258488" cy="258488"/>
          </a:xfrm>
          <a:prstGeom prst="rect">
            <a:avLst/>
          </a:prstGeom>
        </p:spPr>
      </p:pic>
      <p:pic>
        <p:nvPicPr>
          <p:cNvPr id="53" name="Bild 52" descr="Förstoringsglas med hel fyllning">
            <a:hlinkClick r:id="rId17" action="ppaction://hlinksldjump" tooltip="Bas-P efterfrågar underlaget från projektörerna för att identifiera samt samordna risker som kan uppstå i gränslandet mellan olika projektörers val. "/>
            <a:extLst>
              <a:ext uri="{FF2B5EF4-FFF2-40B4-BE49-F238E27FC236}">
                <a16:creationId xmlns:a16="http://schemas.microsoft.com/office/drawing/2014/main" id="{EE34DFB6-7FD0-4B8F-A87F-A813AEDFE276}"/>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4835706" y="3587303"/>
            <a:ext cx="258488" cy="258488"/>
          </a:xfrm>
          <a:prstGeom prst="rect">
            <a:avLst/>
          </a:prstGeom>
        </p:spPr>
      </p:pic>
      <p:pic>
        <p:nvPicPr>
          <p:cNvPr id="54" name="Bild 53" descr="Förstoringsglas med hel fyllning">
            <a:hlinkClick r:id="rId17" action="ppaction://hlinksldjump" tooltip="Bas-P ska upprätta arbetsmiljöplan utifrån de förutsättningar som är kända under projekteringsskedet."/>
            <a:extLst>
              <a:ext uri="{FF2B5EF4-FFF2-40B4-BE49-F238E27FC236}">
                <a16:creationId xmlns:a16="http://schemas.microsoft.com/office/drawing/2014/main" id="{027DDBC9-86EA-4DFF-B2C6-BD1CBD6B303A}"/>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p:blipFill>
        <p:spPr>
          <a:xfrm>
            <a:off x="10290673" y="3328815"/>
            <a:ext cx="258488" cy="258488"/>
          </a:xfrm>
          <a:prstGeom prst="rect">
            <a:avLst/>
          </a:prstGeom>
        </p:spPr>
      </p:pic>
      <p:pic>
        <p:nvPicPr>
          <p:cNvPr id="46" name="Picture 11">
            <a:extLst>
              <a:ext uri="{FF2B5EF4-FFF2-40B4-BE49-F238E27FC236}">
                <a16:creationId xmlns:a16="http://schemas.microsoft.com/office/drawing/2014/main" id="{DE2584B8-0B6C-9DCD-E07D-7D3EE3C47F68}"/>
              </a:ext>
            </a:extLst>
          </p:cNvPr>
          <p:cNvPicPr>
            <a:picLocks noChangeAspect="1"/>
          </p:cNvPicPr>
          <p:nvPr/>
        </p:nvPicPr>
        <p:blipFill>
          <a:blip r:embed="rId13">
            <a:biLevel thresh="75000"/>
          </a:blip>
          <a:stretch>
            <a:fillRect/>
          </a:stretch>
        </p:blipFill>
        <p:spPr>
          <a:xfrm>
            <a:off x="10290673" y="6219236"/>
            <a:ext cx="288000" cy="252000"/>
          </a:xfrm>
          <a:prstGeom prst="rect">
            <a:avLst/>
          </a:prstGeom>
        </p:spPr>
      </p:pic>
      <p:pic>
        <p:nvPicPr>
          <p:cNvPr id="56" name="Picture 11">
            <a:extLst>
              <a:ext uri="{FF2B5EF4-FFF2-40B4-BE49-F238E27FC236}">
                <a16:creationId xmlns:a16="http://schemas.microsoft.com/office/drawing/2014/main" id="{7ADB044C-BF50-0BFC-73C0-8F15D3BD8F68}"/>
              </a:ext>
            </a:extLst>
          </p:cNvPr>
          <p:cNvPicPr>
            <a:picLocks noChangeAspect="1"/>
          </p:cNvPicPr>
          <p:nvPr/>
        </p:nvPicPr>
        <p:blipFill>
          <a:blip r:embed="rId13">
            <a:biLevel thresh="75000"/>
          </a:blip>
          <a:stretch>
            <a:fillRect/>
          </a:stretch>
        </p:blipFill>
        <p:spPr>
          <a:xfrm>
            <a:off x="3005268" y="4586243"/>
            <a:ext cx="288000" cy="252000"/>
          </a:xfrm>
          <a:prstGeom prst="rect">
            <a:avLst/>
          </a:prstGeom>
        </p:spPr>
      </p:pic>
      <p:pic>
        <p:nvPicPr>
          <p:cNvPr id="55" name="Bild 54" descr="Förstoringsglas med hel fyllning">
            <a:hlinkClick r:id="rId20" action="ppaction://hlinksldjump" tooltip="Ett forum för att skapa bra samarbete mellan Bas-P och projektörerna. Manbör lämpligen gå igenom Bas-P:s roll, förväntningar på projektörerna samt hur samordningsarbetet är tänkt att bedrivas. "/>
            <a:extLst>
              <a:ext uri="{FF2B5EF4-FFF2-40B4-BE49-F238E27FC236}">
                <a16:creationId xmlns:a16="http://schemas.microsoft.com/office/drawing/2014/main" id="{0647609D-9F29-D9FB-8A3B-7C4AC566EECA}"/>
              </a:ext>
            </a:extLst>
          </p:cNvPr>
          <p:cNvPicPr>
            <a:picLocks noChangeAspect="1"/>
          </p:cNvPicPr>
          <p:nvPr/>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rcRect/>
          <a:stretch/>
        </p:blipFill>
        <p:spPr>
          <a:xfrm>
            <a:off x="3362433" y="4604243"/>
            <a:ext cx="259200" cy="259200"/>
          </a:xfrm>
          <a:prstGeom prst="rect">
            <a:avLst/>
          </a:prstGeom>
        </p:spPr>
      </p:pic>
      <p:pic>
        <p:nvPicPr>
          <p:cNvPr id="61" name="Bild 60" descr="Förstoringsglas med hel fyllning">
            <a:hlinkClick r:id="rId20" action="ppaction://hlinksldjump" tooltip="Ett överlämningsmöte där Bas-P  lämnar över viktig arbetsmiljöinformation inkl.  Arbetsmiljöplan till Bas-U. "/>
            <a:extLst>
              <a:ext uri="{FF2B5EF4-FFF2-40B4-BE49-F238E27FC236}">
                <a16:creationId xmlns:a16="http://schemas.microsoft.com/office/drawing/2014/main" id="{690E3371-FB45-5659-2E32-7D6BCEDA13F1}"/>
              </a:ext>
            </a:extLst>
          </p:cNvPr>
          <p:cNvPicPr>
            <a:picLocks noChangeAspect="1"/>
          </p:cNvPicPr>
          <p:nvPr/>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rcRect/>
          <a:stretch/>
        </p:blipFill>
        <p:spPr>
          <a:xfrm>
            <a:off x="10653953" y="6237236"/>
            <a:ext cx="259200" cy="259200"/>
          </a:xfrm>
          <a:prstGeom prst="rect">
            <a:avLst/>
          </a:prstGeom>
        </p:spPr>
      </p:pic>
    </p:spTree>
    <p:extLst>
      <p:ext uri="{BB962C8B-B14F-4D97-AF65-F5344CB8AC3E}">
        <p14:creationId xmlns:p14="http://schemas.microsoft.com/office/powerpoint/2010/main" val="2207790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cxnSp>
        <p:nvCxnSpPr>
          <p:cNvPr id="80" name="Koppling: vinklad 79">
            <a:extLst>
              <a:ext uri="{FF2B5EF4-FFF2-40B4-BE49-F238E27FC236}">
                <a16:creationId xmlns:a16="http://schemas.microsoft.com/office/drawing/2014/main" id="{03D0B2F4-FBAF-4D68-B039-3A95081A5F16}"/>
              </a:ext>
            </a:extLst>
          </p:cNvPr>
          <p:cNvCxnSpPr>
            <a:cxnSpLocks/>
          </p:cNvCxnSpPr>
          <p:nvPr/>
        </p:nvCxnSpPr>
        <p:spPr>
          <a:xfrm rot="10800000" flipV="1">
            <a:off x="6691662" y="3910216"/>
            <a:ext cx="1368000" cy="469206"/>
          </a:xfrm>
          <a:prstGeom prst="bentConnector3">
            <a:avLst>
              <a:gd name="adj1" fmla="val 50000"/>
            </a:avLst>
          </a:prstGeom>
          <a:ln w="34925">
            <a:solidFill>
              <a:schemeClr val="accent2"/>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91" name="Rak pilkoppling 90">
            <a:extLst>
              <a:ext uri="{FF2B5EF4-FFF2-40B4-BE49-F238E27FC236}">
                <a16:creationId xmlns:a16="http://schemas.microsoft.com/office/drawing/2014/main" id="{FE7693F2-7CAE-4C93-847A-E06835E48382}"/>
              </a:ext>
            </a:extLst>
          </p:cNvPr>
          <p:cNvCxnSpPr>
            <a:cxnSpLocks/>
          </p:cNvCxnSpPr>
          <p:nvPr/>
        </p:nvCxnSpPr>
        <p:spPr>
          <a:xfrm flipV="1">
            <a:off x="2710602" y="2229536"/>
            <a:ext cx="0" cy="212796"/>
          </a:xfrm>
          <a:prstGeom prst="straightConnector1">
            <a:avLst/>
          </a:prstGeom>
          <a:ln w="34925">
            <a:solidFill>
              <a:schemeClr val="accent2"/>
            </a:solidFill>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75" name="Rektangel: rundade hörn 74">
            <a:extLst>
              <a:ext uri="{FF2B5EF4-FFF2-40B4-BE49-F238E27FC236}">
                <a16:creationId xmlns:a16="http://schemas.microsoft.com/office/drawing/2014/main" id="{F1D13F4F-8C5D-462B-AE1A-2B3817004440}"/>
              </a:ext>
            </a:extLst>
          </p:cNvPr>
          <p:cNvSpPr/>
          <p:nvPr/>
        </p:nvSpPr>
        <p:spPr>
          <a:xfrm>
            <a:off x="2210540" y="5092254"/>
            <a:ext cx="3703785" cy="324000"/>
          </a:xfrm>
          <a:prstGeom prst="roundRect">
            <a:avLst/>
          </a:prstGeom>
          <a:solidFill>
            <a:schemeClr val="accent2"/>
          </a:solidFill>
          <a:ln>
            <a:noFill/>
          </a:ln>
        </p:spPr>
        <p:style>
          <a:lnRef idx="2">
            <a:schemeClr val="dk1"/>
          </a:lnRef>
          <a:fillRef idx="1">
            <a:schemeClr val="lt1"/>
          </a:fillRef>
          <a:effectRef idx="0">
            <a:schemeClr val="dk1"/>
          </a:effectRef>
          <a:fontRef idx="minor">
            <a:schemeClr val="dk1"/>
          </a:fontRef>
        </p:style>
        <p:txBody>
          <a:bodyPr rtlCol="0" anchor="ctr"/>
          <a:lstStyle/>
          <a:p>
            <a:pPr marL="360363" marR="0" lvl="0" defTabSz="914400" rtl="0" eaLnBrk="1" fontAlgn="auto" latinLnBrk="0" hangingPunct="1">
              <a:lnSpc>
                <a:spcPct val="100000"/>
              </a:lnSpc>
              <a:spcBef>
                <a:spcPts val="0"/>
              </a:spcBef>
              <a:spcAft>
                <a:spcPts val="0"/>
              </a:spcAft>
              <a:buClrTx/>
              <a:buSzTx/>
              <a:buFontTx/>
              <a:buNone/>
              <a:tabLst/>
              <a:defRPr/>
            </a:pPr>
            <a:r>
              <a:rPr kumimoji="0" lang="sv-SE" sz="1400" b="0" u="none" strike="noStrike" kern="1200" cap="none" spc="0" normalizeH="0" baseline="0" noProof="0" err="1">
                <a:ln>
                  <a:noFill/>
                </a:ln>
                <a:solidFill>
                  <a:schemeClr val="bg1"/>
                </a:solidFill>
                <a:effectLst/>
                <a:uLnTx/>
                <a:uFillTx/>
                <a:ea typeface="+mn-ea"/>
                <a:cs typeface="+mn-cs"/>
              </a:rPr>
              <a:t>UE</a:t>
            </a:r>
            <a:r>
              <a:rPr kumimoji="0" lang="sv-SE" sz="1400" b="0" u="none" strike="noStrike" kern="1200" cap="none" spc="0" normalizeH="0" baseline="0" noProof="0">
                <a:ln>
                  <a:noFill/>
                </a:ln>
                <a:solidFill>
                  <a:schemeClr val="bg1"/>
                </a:solidFill>
                <a:effectLst/>
                <a:uLnTx/>
                <a:uFillTx/>
                <a:ea typeface="+mn-ea"/>
                <a:cs typeface="+mn-cs"/>
              </a:rPr>
              <a:t> möten</a:t>
            </a:r>
          </a:p>
        </p:txBody>
      </p:sp>
      <p:sp>
        <p:nvSpPr>
          <p:cNvPr id="76" name="Rektangel: rundade hörn 75">
            <a:extLst>
              <a:ext uri="{FF2B5EF4-FFF2-40B4-BE49-F238E27FC236}">
                <a16:creationId xmlns:a16="http://schemas.microsoft.com/office/drawing/2014/main" id="{F1A1D93D-E53C-4DFC-8D18-CC26A0662B6C}"/>
              </a:ext>
            </a:extLst>
          </p:cNvPr>
          <p:cNvSpPr/>
          <p:nvPr/>
        </p:nvSpPr>
        <p:spPr>
          <a:xfrm>
            <a:off x="2210540" y="5442361"/>
            <a:ext cx="3703785" cy="324000"/>
          </a:xfrm>
          <a:prstGeom prst="roundRect">
            <a:avLst/>
          </a:prstGeom>
          <a:solidFill>
            <a:schemeClr val="accent2"/>
          </a:solidFill>
          <a:ln>
            <a:noFill/>
          </a:ln>
        </p:spPr>
        <p:style>
          <a:lnRef idx="2">
            <a:schemeClr val="dk1"/>
          </a:lnRef>
          <a:fillRef idx="1">
            <a:schemeClr val="lt1"/>
          </a:fillRef>
          <a:effectRef idx="0">
            <a:schemeClr val="dk1"/>
          </a:effectRef>
          <a:fontRef idx="minor">
            <a:schemeClr val="dk1"/>
          </a:fontRef>
        </p:style>
        <p:txBody>
          <a:bodyPr rtlCol="0" anchor="ctr"/>
          <a:lstStyle/>
          <a:p>
            <a:pPr marL="360363" marR="0" lvl="0" defTabSz="914400" rtl="0" eaLnBrk="1" fontAlgn="auto" latinLnBrk="0" hangingPunct="1">
              <a:lnSpc>
                <a:spcPct val="100000"/>
              </a:lnSpc>
              <a:spcBef>
                <a:spcPts val="0"/>
              </a:spcBef>
              <a:spcAft>
                <a:spcPts val="0"/>
              </a:spcAft>
              <a:buClrTx/>
              <a:buSzTx/>
              <a:buFontTx/>
              <a:buNone/>
              <a:tabLst/>
              <a:defRPr/>
            </a:pPr>
            <a:r>
              <a:rPr kumimoji="0" lang="sv-SE" sz="1400" b="0" u="none" strike="noStrike" kern="1200" cap="none" spc="0" normalizeH="0" baseline="0" noProof="0">
                <a:ln>
                  <a:noFill/>
                </a:ln>
                <a:solidFill>
                  <a:schemeClr val="bg1"/>
                </a:solidFill>
                <a:effectLst/>
                <a:uLnTx/>
                <a:uFillTx/>
                <a:ea typeface="+mn-ea"/>
                <a:cs typeface="+mn-cs"/>
              </a:rPr>
              <a:t>Säkerhetsintro till samtliga</a:t>
            </a:r>
          </a:p>
        </p:txBody>
      </p:sp>
      <p:sp>
        <p:nvSpPr>
          <p:cNvPr id="77" name="Rektangel: rundade hörn 76">
            <a:extLst>
              <a:ext uri="{FF2B5EF4-FFF2-40B4-BE49-F238E27FC236}">
                <a16:creationId xmlns:a16="http://schemas.microsoft.com/office/drawing/2014/main" id="{414AF432-DCF9-4A52-9B08-1CFC4E9D476B}"/>
              </a:ext>
            </a:extLst>
          </p:cNvPr>
          <p:cNvSpPr/>
          <p:nvPr/>
        </p:nvSpPr>
        <p:spPr>
          <a:xfrm>
            <a:off x="2210540" y="5793750"/>
            <a:ext cx="3703785" cy="324000"/>
          </a:xfrm>
          <a:prstGeom prst="roundRect">
            <a:avLst/>
          </a:prstGeom>
          <a:solidFill>
            <a:schemeClr val="accent2"/>
          </a:solidFill>
          <a:ln>
            <a:noFill/>
          </a:ln>
        </p:spPr>
        <p:style>
          <a:lnRef idx="2">
            <a:schemeClr val="dk1"/>
          </a:lnRef>
          <a:fillRef idx="1">
            <a:schemeClr val="lt1"/>
          </a:fillRef>
          <a:effectRef idx="0">
            <a:schemeClr val="dk1"/>
          </a:effectRef>
          <a:fontRef idx="minor">
            <a:schemeClr val="dk1"/>
          </a:fontRef>
        </p:style>
        <p:txBody>
          <a:bodyPr rtlCol="0" anchor="ctr"/>
          <a:lstStyle/>
          <a:p>
            <a:pPr marL="360363" marR="0" lvl="0" defTabSz="914400" rtl="0" eaLnBrk="1" fontAlgn="auto" latinLnBrk="0" hangingPunct="1">
              <a:lnSpc>
                <a:spcPct val="100000"/>
              </a:lnSpc>
              <a:spcBef>
                <a:spcPts val="0"/>
              </a:spcBef>
              <a:spcAft>
                <a:spcPts val="0"/>
              </a:spcAft>
              <a:buClrTx/>
              <a:buSzTx/>
              <a:buFontTx/>
              <a:buNone/>
              <a:tabLst/>
              <a:defRPr/>
            </a:pPr>
            <a:r>
              <a:rPr kumimoji="0" lang="sv-SE" sz="1400" b="0" u="none" strike="noStrike" kern="1200" cap="none" spc="0" normalizeH="0" baseline="0" noProof="0">
                <a:ln>
                  <a:noFill/>
                </a:ln>
                <a:solidFill>
                  <a:schemeClr val="bg1"/>
                </a:solidFill>
                <a:effectLst/>
                <a:uLnTx/>
                <a:uFillTx/>
                <a:ea typeface="+mn-ea"/>
                <a:cs typeface="+mn-cs"/>
              </a:rPr>
              <a:t>Morgonmöten</a:t>
            </a:r>
          </a:p>
        </p:txBody>
      </p:sp>
      <p:sp>
        <p:nvSpPr>
          <p:cNvPr id="78" name="Rektangel: rundade hörn 77">
            <a:extLst>
              <a:ext uri="{FF2B5EF4-FFF2-40B4-BE49-F238E27FC236}">
                <a16:creationId xmlns:a16="http://schemas.microsoft.com/office/drawing/2014/main" id="{7657A4EF-B228-4166-A007-0F1FB909EBAF}"/>
              </a:ext>
            </a:extLst>
          </p:cNvPr>
          <p:cNvSpPr/>
          <p:nvPr/>
        </p:nvSpPr>
        <p:spPr>
          <a:xfrm>
            <a:off x="2210540" y="6143855"/>
            <a:ext cx="3703785" cy="324000"/>
          </a:xfrm>
          <a:prstGeom prst="roundRect">
            <a:avLst/>
          </a:prstGeom>
          <a:solidFill>
            <a:schemeClr val="accent2"/>
          </a:solidFill>
          <a:ln>
            <a:noFill/>
          </a:ln>
        </p:spPr>
        <p:style>
          <a:lnRef idx="2">
            <a:schemeClr val="dk1"/>
          </a:lnRef>
          <a:fillRef idx="1">
            <a:schemeClr val="lt1"/>
          </a:fillRef>
          <a:effectRef idx="0">
            <a:schemeClr val="dk1"/>
          </a:effectRef>
          <a:fontRef idx="minor">
            <a:schemeClr val="dk1"/>
          </a:fontRef>
        </p:style>
        <p:txBody>
          <a:bodyPr rtlCol="0" anchor="ctr"/>
          <a:lstStyle/>
          <a:p>
            <a:pPr marR="0" lvl="0" defTabSz="914400" rtl="0" eaLnBrk="1" fontAlgn="auto" latinLnBrk="0" hangingPunct="1">
              <a:lnSpc>
                <a:spcPct val="100000"/>
              </a:lnSpc>
              <a:spcBef>
                <a:spcPts val="0"/>
              </a:spcBef>
              <a:spcAft>
                <a:spcPts val="0"/>
              </a:spcAft>
              <a:buClrTx/>
              <a:buSzTx/>
              <a:buFontTx/>
              <a:buNone/>
              <a:tabLst/>
              <a:defRPr/>
            </a:pPr>
            <a:r>
              <a:rPr kumimoji="0" lang="sv-SE" sz="1400" b="0" u="none" strike="noStrike" kern="1200" cap="none" spc="0" normalizeH="0" baseline="0" noProof="0" dirty="0">
                <a:ln>
                  <a:noFill/>
                </a:ln>
                <a:solidFill>
                  <a:schemeClr val="bg1"/>
                </a:solidFill>
                <a:effectLst/>
                <a:uLnTx/>
                <a:uFillTx/>
                <a:ea typeface="+mn-ea"/>
                <a:cs typeface="+mn-cs"/>
              </a:rPr>
              <a:t>Yrkesarbetarens egna genomgång</a:t>
            </a:r>
          </a:p>
        </p:txBody>
      </p:sp>
      <p:sp>
        <p:nvSpPr>
          <p:cNvPr id="2" name="Rubrik 1">
            <a:extLst>
              <a:ext uri="{FF2B5EF4-FFF2-40B4-BE49-F238E27FC236}">
                <a16:creationId xmlns:a16="http://schemas.microsoft.com/office/drawing/2014/main" id="{FF92A43A-465C-4BEB-9A68-BF6454F6D011}"/>
              </a:ext>
            </a:extLst>
          </p:cNvPr>
          <p:cNvSpPr>
            <a:spLocks noGrp="1"/>
          </p:cNvSpPr>
          <p:nvPr>
            <p:ph type="title"/>
          </p:nvPr>
        </p:nvSpPr>
        <p:spPr/>
        <p:txBody>
          <a:bodyPr/>
          <a:lstStyle/>
          <a:p>
            <a:r>
              <a:rPr lang="sv-SE" dirty="0"/>
              <a:t>Riskhantering under anbud och produktion</a:t>
            </a:r>
            <a:endParaRPr lang="en-GB" dirty="0"/>
          </a:p>
        </p:txBody>
      </p:sp>
      <p:sp>
        <p:nvSpPr>
          <p:cNvPr id="6" name="Rektangel: rundade hörn 5">
            <a:extLst>
              <a:ext uri="{FF2B5EF4-FFF2-40B4-BE49-F238E27FC236}">
                <a16:creationId xmlns:a16="http://schemas.microsoft.com/office/drawing/2014/main" id="{C3C3EEF2-94C5-42FD-BE5F-8FF3AAD96B9E}"/>
              </a:ext>
            </a:extLst>
          </p:cNvPr>
          <p:cNvSpPr/>
          <p:nvPr/>
        </p:nvSpPr>
        <p:spPr>
          <a:xfrm>
            <a:off x="292861" y="1864854"/>
            <a:ext cx="9520441" cy="396000"/>
          </a:xfrm>
          <a:prstGeom prst="roundRect">
            <a:avLst/>
          </a:prstGeom>
          <a:solidFill>
            <a:schemeClr val="accent2"/>
          </a:solidFill>
          <a:ln>
            <a:noFill/>
          </a:ln>
        </p:spPr>
        <p:style>
          <a:lnRef idx="2">
            <a:schemeClr val="dk1"/>
          </a:lnRef>
          <a:fillRef idx="1">
            <a:schemeClr val="lt1"/>
          </a:fillRef>
          <a:effectRef idx="0">
            <a:schemeClr val="dk1"/>
          </a:effectRef>
          <a:fontRef idx="minor">
            <a:schemeClr val="dk1"/>
          </a:fontRef>
        </p:style>
        <p:txBody>
          <a:bodyPr rtlCol="0" anchor="ctr"/>
          <a:lstStyle/>
          <a:p>
            <a:pPr marL="355600" marR="0" lvl="0" defTabSz="914400" rtl="0" eaLnBrk="1" fontAlgn="auto" latinLnBrk="0" hangingPunct="1">
              <a:lnSpc>
                <a:spcPct val="100000"/>
              </a:lnSpc>
              <a:spcBef>
                <a:spcPts val="0"/>
              </a:spcBef>
              <a:spcAft>
                <a:spcPts val="0"/>
              </a:spcAft>
              <a:buClrTx/>
              <a:buSzTx/>
              <a:buFontTx/>
              <a:buNone/>
              <a:tabLst/>
              <a:defRPr/>
            </a:pPr>
            <a:r>
              <a:rPr kumimoji="0" lang="sv-SE" b="0" u="none" strike="noStrike" kern="1200" cap="none" spc="0" normalizeH="0" baseline="0" dirty="0">
                <a:ln>
                  <a:noFill/>
                </a:ln>
                <a:solidFill>
                  <a:schemeClr val="bg1"/>
                </a:solidFill>
                <a:effectLst/>
                <a:uLnTx/>
                <a:uFillTx/>
                <a:ea typeface="+mn-ea"/>
                <a:cs typeface="+mn-cs"/>
              </a:rPr>
              <a:t>Entreprenörens  risk- och möjlighetslista </a:t>
            </a:r>
          </a:p>
        </p:txBody>
      </p:sp>
      <p:sp>
        <p:nvSpPr>
          <p:cNvPr id="34" name="Rektangel: rundade hörn 33">
            <a:extLst>
              <a:ext uri="{FF2B5EF4-FFF2-40B4-BE49-F238E27FC236}">
                <a16:creationId xmlns:a16="http://schemas.microsoft.com/office/drawing/2014/main" id="{30CE5BAF-F8E8-4FD0-84FC-D2D80827D772}"/>
              </a:ext>
            </a:extLst>
          </p:cNvPr>
          <p:cNvSpPr/>
          <p:nvPr/>
        </p:nvSpPr>
        <p:spPr>
          <a:xfrm>
            <a:off x="2364268" y="2443369"/>
            <a:ext cx="5361599" cy="432000"/>
          </a:xfrm>
          <a:prstGeom prst="roundRect">
            <a:avLst/>
          </a:prstGeom>
          <a:solidFill>
            <a:schemeClr val="accent2"/>
          </a:solidFill>
          <a:ln>
            <a:noFill/>
          </a:ln>
        </p:spPr>
        <p:style>
          <a:lnRef idx="2">
            <a:schemeClr val="dk1"/>
          </a:lnRef>
          <a:fillRef idx="1">
            <a:schemeClr val="lt1"/>
          </a:fillRef>
          <a:effectRef idx="0">
            <a:schemeClr val="dk1"/>
          </a:effectRef>
          <a:fontRef idx="minor">
            <a:schemeClr val="dk1"/>
          </a:fontRef>
        </p:style>
        <p:txBody>
          <a:bodyPr rtlCol="0" anchor="ctr"/>
          <a:lstStyle/>
          <a:p>
            <a:pPr marL="355600" marR="0" lvl="0" defTabSz="914400" rtl="0" eaLnBrk="1" fontAlgn="auto" latinLnBrk="0" hangingPunct="1">
              <a:lnSpc>
                <a:spcPct val="100000"/>
              </a:lnSpc>
              <a:spcBef>
                <a:spcPts val="0"/>
              </a:spcBef>
              <a:spcAft>
                <a:spcPts val="0"/>
              </a:spcAft>
              <a:buClrTx/>
              <a:buSzTx/>
              <a:buFontTx/>
              <a:buNone/>
              <a:defRPr/>
            </a:pPr>
            <a:r>
              <a:rPr kumimoji="0" lang="sv-SE" b="0" u="none" strike="noStrike" kern="1200" cap="none" spc="0" normalizeH="0" baseline="0" noProof="0" dirty="0" err="1">
                <a:ln>
                  <a:noFill/>
                </a:ln>
                <a:solidFill>
                  <a:schemeClr val="bg1"/>
                </a:solidFill>
                <a:effectLst/>
                <a:uLnTx/>
                <a:uFillTx/>
                <a:ea typeface="+mn-ea"/>
                <a:cs typeface="+mn-cs"/>
              </a:rPr>
              <a:t>UEs</a:t>
            </a:r>
            <a:r>
              <a:rPr kumimoji="0" lang="sv-SE" b="0" u="none" strike="noStrike" kern="1200" cap="none" spc="0" normalizeH="0" baseline="0" noProof="0" dirty="0">
                <a:ln>
                  <a:noFill/>
                </a:ln>
                <a:solidFill>
                  <a:schemeClr val="bg1"/>
                </a:solidFill>
                <a:effectLst/>
                <a:uLnTx/>
                <a:uFillTx/>
                <a:ea typeface="+mn-ea"/>
                <a:cs typeface="+mn-cs"/>
              </a:rPr>
              <a:t> Risklista inkommer efter varje ny upphandling</a:t>
            </a:r>
          </a:p>
        </p:txBody>
      </p:sp>
      <p:sp>
        <p:nvSpPr>
          <p:cNvPr id="35" name="Rektangel: rundade hörn 34">
            <a:extLst>
              <a:ext uri="{FF2B5EF4-FFF2-40B4-BE49-F238E27FC236}">
                <a16:creationId xmlns:a16="http://schemas.microsoft.com/office/drawing/2014/main" id="{650EEAFD-C9A2-4FF4-AE95-F00B4B3237BD}"/>
              </a:ext>
            </a:extLst>
          </p:cNvPr>
          <p:cNvSpPr/>
          <p:nvPr/>
        </p:nvSpPr>
        <p:spPr>
          <a:xfrm>
            <a:off x="1466312" y="3124864"/>
            <a:ext cx="3652446" cy="432000"/>
          </a:xfrm>
          <a:prstGeom prst="roundRect">
            <a:avLst/>
          </a:prstGeom>
          <a:solidFill>
            <a:schemeClr val="accent2"/>
          </a:solidFill>
          <a:ln>
            <a:noFill/>
          </a:ln>
        </p:spPr>
        <p:style>
          <a:lnRef idx="2">
            <a:schemeClr val="dk1"/>
          </a:lnRef>
          <a:fillRef idx="1">
            <a:schemeClr val="lt1"/>
          </a:fillRef>
          <a:effectRef idx="0">
            <a:schemeClr val="dk1"/>
          </a:effectRef>
          <a:fontRef idx="minor">
            <a:schemeClr val="dk1"/>
          </a:fontRef>
        </p:style>
        <p:txBody>
          <a:bodyPr rtlCol="0" anchor="ctr"/>
          <a:lstStyle/>
          <a:p>
            <a:pPr marL="360363" marR="0" lvl="0" defTabSz="914400" rtl="0" eaLnBrk="1" fontAlgn="auto" latinLnBrk="0" hangingPunct="1">
              <a:lnSpc>
                <a:spcPct val="100000"/>
              </a:lnSpc>
              <a:spcBef>
                <a:spcPts val="0"/>
              </a:spcBef>
              <a:spcAft>
                <a:spcPts val="0"/>
              </a:spcAft>
              <a:buClrTx/>
              <a:buSzTx/>
              <a:buFontTx/>
              <a:buNone/>
              <a:tabLst/>
              <a:defRPr/>
            </a:pPr>
            <a:r>
              <a:rPr kumimoji="0" lang="sv-SE" b="0" u="none" strike="noStrike" kern="1200" cap="none" spc="0" normalizeH="0" baseline="0" noProof="0">
                <a:ln>
                  <a:noFill/>
                </a:ln>
                <a:solidFill>
                  <a:schemeClr val="bg1"/>
                </a:solidFill>
                <a:effectLst/>
                <a:uLnTx/>
                <a:uFillTx/>
                <a:ea typeface="+mn-ea"/>
                <a:cs typeface="+mn-cs"/>
              </a:rPr>
              <a:t>Projektets Arbetsmiljöplan AMP</a:t>
            </a:r>
          </a:p>
        </p:txBody>
      </p:sp>
      <p:sp>
        <p:nvSpPr>
          <p:cNvPr id="36" name="Rektangel: rundade hörn 35">
            <a:extLst>
              <a:ext uri="{FF2B5EF4-FFF2-40B4-BE49-F238E27FC236}">
                <a16:creationId xmlns:a16="http://schemas.microsoft.com/office/drawing/2014/main" id="{BBED08DD-5AE0-4232-A14D-7A81A775C7BA}"/>
              </a:ext>
            </a:extLst>
          </p:cNvPr>
          <p:cNvSpPr/>
          <p:nvPr/>
        </p:nvSpPr>
        <p:spPr>
          <a:xfrm>
            <a:off x="4226876" y="3698744"/>
            <a:ext cx="4428000" cy="396000"/>
          </a:xfrm>
          <a:prstGeom prst="roundRect">
            <a:avLst/>
          </a:prstGeom>
          <a:solidFill>
            <a:schemeClr val="accent2"/>
          </a:solidFill>
          <a:ln>
            <a:noFill/>
          </a:ln>
        </p:spPr>
        <p:style>
          <a:lnRef idx="2">
            <a:schemeClr val="dk1"/>
          </a:lnRef>
          <a:fillRef idx="1">
            <a:schemeClr val="lt1"/>
          </a:fillRef>
          <a:effectRef idx="0">
            <a:schemeClr val="dk1"/>
          </a:effectRef>
          <a:fontRef idx="minor">
            <a:schemeClr val="dk1"/>
          </a:fontRef>
        </p:style>
        <p:txBody>
          <a:bodyPr rtlCol="0" anchor="ctr"/>
          <a:lstStyle/>
          <a:p>
            <a:pPr marL="360363" marR="0" lvl="0" defTabSz="914400" rtl="0" eaLnBrk="1" fontAlgn="auto" latinLnBrk="0" hangingPunct="1">
              <a:lnSpc>
                <a:spcPct val="100000"/>
              </a:lnSpc>
              <a:spcBef>
                <a:spcPts val="0"/>
              </a:spcBef>
              <a:spcAft>
                <a:spcPts val="0"/>
              </a:spcAft>
              <a:buClrTx/>
              <a:buSzTx/>
              <a:buFontTx/>
              <a:buNone/>
              <a:tabLst/>
              <a:defRPr/>
            </a:pPr>
            <a:r>
              <a:rPr kumimoji="0" lang="sv-SE" b="0" u="none" strike="noStrike" kern="1200" cap="none" spc="0" normalizeH="0" baseline="0" noProof="0">
                <a:ln>
                  <a:noFill/>
                </a:ln>
                <a:solidFill>
                  <a:schemeClr val="bg1"/>
                </a:solidFill>
                <a:effectLst/>
                <a:uLnTx/>
                <a:uFillTx/>
                <a:ea typeface="+mn-ea"/>
                <a:cs typeface="+mn-cs"/>
              </a:rPr>
              <a:t>Riskbedömning av arbetsmoment</a:t>
            </a:r>
          </a:p>
        </p:txBody>
      </p:sp>
      <p:sp>
        <p:nvSpPr>
          <p:cNvPr id="37" name="Rektangel: rundade hörn 36">
            <a:extLst>
              <a:ext uri="{FF2B5EF4-FFF2-40B4-BE49-F238E27FC236}">
                <a16:creationId xmlns:a16="http://schemas.microsoft.com/office/drawing/2014/main" id="{AF9878F5-DC31-406F-8113-D6634852B75D}"/>
              </a:ext>
            </a:extLst>
          </p:cNvPr>
          <p:cNvSpPr/>
          <p:nvPr/>
        </p:nvSpPr>
        <p:spPr>
          <a:xfrm>
            <a:off x="1921295" y="4636223"/>
            <a:ext cx="4034081" cy="432000"/>
          </a:xfrm>
          <a:prstGeom prst="roundRect">
            <a:avLst/>
          </a:prstGeom>
          <a:solidFill>
            <a:schemeClr val="accent2"/>
          </a:solidFill>
          <a:ln>
            <a:noFill/>
          </a:ln>
        </p:spPr>
        <p:style>
          <a:lnRef idx="2">
            <a:schemeClr val="dk1"/>
          </a:lnRef>
          <a:fillRef idx="1">
            <a:schemeClr val="lt1"/>
          </a:fillRef>
          <a:effectRef idx="0">
            <a:schemeClr val="dk1"/>
          </a:effectRef>
          <a:fontRef idx="minor">
            <a:schemeClr val="dk1"/>
          </a:fontRef>
        </p:style>
        <p:txBody>
          <a:bodyPr rtlCol="0" anchor="ctr"/>
          <a:lstStyle/>
          <a:p>
            <a:pPr marL="355600" marR="0" lvl="0" defTabSz="914400" rtl="0" eaLnBrk="1" fontAlgn="auto" latinLnBrk="0" hangingPunct="1">
              <a:lnSpc>
                <a:spcPct val="100000"/>
              </a:lnSpc>
              <a:spcBef>
                <a:spcPts val="0"/>
              </a:spcBef>
              <a:spcAft>
                <a:spcPts val="0"/>
              </a:spcAft>
              <a:buClrTx/>
              <a:buSzTx/>
              <a:buFontTx/>
              <a:buNone/>
              <a:tabLst/>
              <a:defRPr/>
            </a:pPr>
            <a:r>
              <a:rPr kumimoji="0" lang="sv-SE" b="0" u="none" strike="noStrike" kern="1200" cap="none" spc="0" normalizeH="0" baseline="0" noProof="0" dirty="0">
                <a:ln>
                  <a:noFill/>
                </a:ln>
                <a:solidFill>
                  <a:schemeClr val="bg1"/>
                </a:solidFill>
                <a:effectLst/>
                <a:uLnTx/>
                <a:uFillTx/>
                <a:ea typeface="+mn-ea"/>
                <a:cs typeface="+mn-cs"/>
              </a:rPr>
              <a:t>Startmöte olika </a:t>
            </a:r>
            <a:r>
              <a:rPr kumimoji="0" lang="sv-SE" b="0" u="none" strike="noStrike" kern="1200" cap="none" spc="0" normalizeH="0" baseline="0" noProof="0" dirty="0" err="1">
                <a:ln>
                  <a:noFill/>
                </a:ln>
                <a:solidFill>
                  <a:schemeClr val="bg1"/>
                </a:solidFill>
                <a:effectLst/>
                <a:uLnTx/>
                <a:uFillTx/>
                <a:ea typeface="+mn-ea"/>
                <a:cs typeface="+mn-cs"/>
              </a:rPr>
              <a:t>UE</a:t>
            </a:r>
            <a:r>
              <a:rPr kumimoji="0" lang="sv-SE" b="0" u="none" strike="noStrike" kern="1200" cap="none" spc="0" normalizeH="0" baseline="0" noProof="0" dirty="0">
                <a:ln>
                  <a:noFill/>
                </a:ln>
                <a:solidFill>
                  <a:schemeClr val="bg1"/>
                </a:solidFill>
                <a:effectLst/>
                <a:uLnTx/>
                <a:uFillTx/>
                <a:ea typeface="+mn-ea"/>
                <a:cs typeface="+mn-cs"/>
              </a:rPr>
              <a:t> </a:t>
            </a:r>
          </a:p>
        </p:txBody>
      </p:sp>
      <p:cxnSp>
        <p:nvCxnSpPr>
          <p:cNvPr id="92" name="Rak pilkoppling 91">
            <a:extLst>
              <a:ext uri="{FF2B5EF4-FFF2-40B4-BE49-F238E27FC236}">
                <a16:creationId xmlns:a16="http://schemas.microsoft.com/office/drawing/2014/main" id="{8808972B-8228-4E1A-8663-B8056E383D2C}"/>
              </a:ext>
            </a:extLst>
          </p:cNvPr>
          <p:cNvCxnSpPr>
            <a:cxnSpLocks/>
          </p:cNvCxnSpPr>
          <p:nvPr/>
        </p:nvCxnSpPr>
        <p:spPr>
          <a:xfrm flipH="1">
            <a:off x="2710602" y="2877515"/>
            <a:ext cx="4380" cy="267227"/>
          </a:xfrm>
          <a:prstGeom prst="straightConnector1">
            <a:avLst/>
          </a:prstGeom>
          <a:ln w="34925">
            <a:solidFill>
              <a:schemeClr val="accent2"/>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93" name="Rak pilkoppling 92">
            <a:extLst>
              <a:ext uri="{FF2B5EF4-FFF2-40B4-BE49-F238E27FC236}">
                <a16:creationId xmlns:a16="http://schemas.microsoft.com/office/drawing/2014/main" id="{0E140727-BFB4-47AA-B590-8ABD6783D480}"/>
              </a:ext>
            </a:extLst>
          </p:cNvPr>
          <p:cNvCxnSpPr>
            <a:cxnSpLocks/>
          </p:cNvCxnSpPr>
          <p:nvPr/>
        </p:nvCxnSpPr>
        <p:spPr>
          <a:xfrm>
            <a:off x="6440876" y="2910927"/>
            <a:ext cx="0" cy="827573"/>
          </a:xfrm>
          <a:prstGeom prst="straightConnector1">
            <a:avLst/>
          </a:prstGeom>
          <a:ln w="34925">
            <a:solidFill>
              <a:schemeClr val="accent2"/>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102" name="Koppling: vinklad 101">
            <a:extLst>
              <a:ext uri="{FF2B5EF4-FFF2-40B4-BE49-F238E27FC236}">
                <a16:creationId xmlns:a16="http://schemas.microsoft.com/office/drawing/2014/main" id="{A729AD8A-132F-481A-9649-2EEF6420A234}"/>
              </a:ext>
            </a:extLst>
          </p:cNvPr>
          <p:cNvCxnSpPr>
            <a:cxnSpLocks/>
            <a:stCxn id="35" idx="3"/>
          </p:cNvCxnSpPr>
          <p:nvPr/>
        </p:nvCxnSpPr>
        <p:spPr>
          <a:xfrm>
            <a:off x="5118758" y="3340864"/>
            <a:ext cx="203064" cy="414000"/>
          </a:xfrm>
          <a:prstGeom prst="bentConnector2">
            <a:avLst/>
          </a:prstGeom>
          <a:ln w="34925">
            <a:solidFill>
              <a:schemeClr val="accent2"/>
            </a:solidFill>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142" name="Rektangel 141">
            <a:extLst>
              <a:ext uri="{FF2B5EF4-FFF2-40B4-BE49-F238E27FC236}">
                <a16:creationId xmlns:a16="http://schemas.microsoft.com/office/drawing/2014/main" id="{6090881B-4480-4F6D-9AFB-C3DF5B1BE3D3}"/>
              </a:ext>
            </a:extLst>
          </p:cNvPr>
          <p:cNvSpPr/>
          <p:nvPr/>
        </p:nvSpPr>
        <p:spPr>
          <a:xfrm>
            <a:off x="9402234" y="5155875"/>
            <a:ext cx="2677796" cy="1434432"/>
          </a:xfrm>
          <a:prstGeom prst="rect">
            <a:avLst/>
          </a:prstGeom>
          <a:noFill/>
          <a:ln w="28575">
            <a:solidFill>
              <a:schemeClr val="accent1"/>
            </a:solidFill>
            <a:prstDash val="sysDash"/>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srgbClr val="E7E6E6">
                  <a:lumMod val="25000"/>
                </a:srgbClr>
              </a:solidFill>
              <a:effectLst/>
              <a:uLnTx/>
              <a:uFillTx/>
              <a:latin typeface="Arial"/>
              <a:ea typeface="+mn-ea"/>
              <a:cs typeface="+mn-cs"/>
            </a:endParaRPr>
          </a:p>
        </p:txBody>
      </p:sp>
      <p:sp>
        <p:nvSpPr>
          <p:cNvPr id="145" name="textruta 144">
            <a:extLst>
              <a:ext uri="{FF2B5EF4-FFF2-40B4-BE49-F238E27FC236}">
                <a16:creationId xmlns:a16="http://schemas.microsoft.com/office/drawing/2014/main" id="{DC55F1AB-CE70-4C21-B536-594A0B884633}"/>
              </a:ext>
            </a:extLst>
          </p:cNvPr>
          <p:cNvSpPr txBox="1"/>
          <p:nvPr/>
        </p:nvSpPr>
        <p:spPr>
          <a:xfrm>
            <a:off x="9812090" y="5201057"/>
            <a:ext cx="2210391" cy="152349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300" b="0" i="0" u="none" strike="noStrike" kern="1200" cap="none" spc="0" normalizeH="0" baseline="0" noProof="0" dirty="0">
                <a:ln>
                  <a:noFill/>
                </a:ln>
                <a:solidFill>
                  <a:srgbClr val="E7E6E6">
                    <a:lumMod val="10000"/>
                  </a:srgbClr>
                </a:solidFill>
                <a:effectLst/>
                <a:uLnTx/>
                <a:uFillTx/>
                <a:latin typeface="+mj-lt"/>
                <a:ea typeface="+mn-ea"/>
                <a:cs typeface="+mn-cs"/>
              </a:rPr>
              <a:t>Hantera avvikelser/brister</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sv-SE" sz="1300" b="0" i="0" u="none" strike="noStrike" kern="1200" cap="none" spc="0" normalizeH="0" baseline="0" noProof="0" dirty="0">
                <a:ln>
                  <a:noFill/>
                </a:ln>
                <a:solidFill>
                  <a:srgbClr val="E7E6E6">
                    <a:lumMod val="10000"/>
                  </a:srgbClr>
                </a:solidFill>
                <a:effectLst/>
                <a:uLnTx/>
                <a:uFillTx/>
                <a:latin typeface="+mj-lt"/>
                <a:ea typeface="+mn-ea"/>
                <a:cs typeface="+mn-cs"/>
              </a:rPr>
              <a:t>Skyddsronder</a:t>
            </a:r>
          </a:p>
          <a:p>
            <a:pPr marL="0" marR="0" lvl="0" indent="0" algn="l" defTabSz="914400" rtl="0" eaLnBrk="1" fontAlgn="auto" latinLnBrk="0" hangingPunct="1">
              <a:lnSpc>
                <a:spcPct val="100000"/>
              </a:lnSpc>
              <a:spcBef>
                <a:spcPts val="1200"/>
              </a:spcBef>
              <a:spcAft>
                <a:spcPts val="0"/>
              </a:spcAft>
              <a:buClrTx/>
              <a:buSzTx/>
              <a:buFontTx/>
              <a:buNone/>
              <a:tabLst/>
              <a:defRPr/>
            </a:pPr>
            <a:r>
              <a:rPr kumimoji="0" lang="sv-SE" sz="1300" b="0" i="0" u="none" strike="noStrike" kern="1200" cap="none" spc="0" normalizeH="0" baseline="0" noProof="0" dirty="0">
                <a:ln>
                  <a:noFill/>
                </a:ln>
                <a:solidFill>
                  <a:schemeClr val="tx2"/>
                </a:solidFill>
                <a:effectLst/>
                <a:uLnTx/>
                <a:uFillTx/>
                <a:latin typeface="+mj-lt"/>
                <a:ea typeface="+mn-ea"/>
                <a:cs typeface="+mn-cs"/>
              </a:rPr>
              <a:t>Rapportering av olyckor, tillbud och riskobservationer /positiva observationer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300" b="0" i="0" u="none" strike="noStrike" kern="1200" cap="none" spc="0" normalizeH="0" baseline="0" noProof="0" dirty="0">
              <a:ln>
                <a:noFill/>
              </a:ln>
              <a:solidFill>
                <a:srgbClr val="E7E6E6">
                  <a:lumMod val="10000"/>
                </a:srgbClr>
              </a:solidFill>
              <a:effectLst/>
              <a:uLnTx/>
              <a:uFillTx/>
              <a:latin typeface="+mj-lt"/>
              <a:ea typeface="+mn-ea"/>
              <a:cs typeface="+mn-cs"/>
            </a:endParaRPr>
          </a:p>
        </p:txBody>
      </p:sp>
      <p:cxnSp>
        <p:nvCxnSpPr>
          <p:cNvPr id="151" name="Rak pilkoppling 150">
            <a:extLst>
              <a:ext uri="{FF2B5EF4-FFF2-40B4-BE49-F238E27FC236}">
                <a16:creationId xmlns:a16="http://schemas.microsoft.com/office/drawing/2014/main" id="{2ACEC6B1-E4C6-48A7-99A9-7FB52B6F7E51}"/>
              </a:ext>
            </a:extLst>
          </p:cNvPr>
          <p:cNvCxnSpPr>
            <a:cxnSpLocks/>
          </p:cNvCxnSpPr>
          <p:nvPr/>
        </p:nvCxnSpPr>
        <p:spPr>
          <a:xfrm>
            <a:off x="1862240" y="2279231"/>
            <a:ext cx="0" cy="835694"/>
          </a:xfrm>
          <a:prstGeom prst="straightConnector1">
            <a:avLst/>
          </a:prstGeom>
          <a:ln w="34925">
            <a:solidFill>
              <a:schemeClr val="accent2"/>
            </a:solidFill>
            <a:headEnd type="none" w="med" len="med"/>
            <a:tailEnd type="triangle"/>
          </a:ln>
        </p:spPr>
        <p:style>
          <a:lnRef idx="1">
            <a:schemeClr val="accent1"/>
          </a:lnRef>
          <a:fillRef idx="0">
            <a:schemeClr val="accent1"/>
          </a:fillRef>
          <a:effectRef idx="0">
            <a:schemeClr val="accent1"/>
          </a:effectRef>
          <a:fontRef idx="minor">
            <a:schemeClr val="tx1"/>
          </a:fontRef>
        </p:style>
      </p:cxnSp>
      <p:pic>
        <p:nvPicPr>
          <p:cNvPr id="155" name="Bild 154" descr="Dokument med hel fyllning">
            <a:extLst>
              <a:ext uri="{FF2B5EF4-FFF2-40B4-BE49-F238E27FC236}">
                <a16:creationId xmlns:a16="http://schemas.microsoft.com/office/drawing/2014/main" id="{60884510-56C0-4C7B-A0EF-683476A1C4B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20406" y="1949964"/>
            <a:ext cx="252000" cy="252000"/>
          </a:xfrm>
          <a:prstGeom prst="rect">
            <a:avLst/>
          </a:prstGeom>
        </p:spPr>
      </p:pic>
      <p:pic>
        <p:nvPicPr>
          <p:cNvPr id="156" name="Bild 155" descr="Användare med hel fyllning">
            <a:extLst>
              <a:ext uri="{FF2B5EF4-FFF2-40B4-BE49-F238E27FC236}">
                <a16:creationId xmlns:a16="http://schemas.microsoft.com/office/drawing/2014/main" id="{E757DC6E-C02F-491E-B309-76395E07EF0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347113" y="3784512"/>
            <a:ext cx="305650" cy="305650"/>
          </a:xfrm>
          <a:prstGeom prst="rect">
            <a:avLst/>
          </a:prstGeom>
        </p:spPr>
      </p:pic>
      <p:pic>
        <p:nvPicPr>
          <p:cNvPr id="157" name="Bild 156" descr="Dokument med hel fyllning">
            <a:extLst>
              <a:ext uri="{FF2B5EF4-FFF2-40B4-BE49-F238E27FC236}">
                <a16:creationId xmlns:a16="http://schemas.microsoft.com/office/drawing/2014/main" id="{D97721C2-2780-43B4-BCE6-DA4E1F0843D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487256" y="2544606"/>
            <a:ext cx="252000" cy="252000"/>
          </a:xfrm>
          <a:prstGeom prst="rect">
            <a:avLst/>
          </a:prstGeom>
        </p:spPr>
      </p:pic>
      <p:pic>
        <p:nvPicPr>
          <p:cNvPr id="158" name="Bild 157" descr="Dokument med hel fyllning">
            <a:extLst>
              <a:ext uri="{FF2B5EF4-FFF2-40B4-BE49-F238E27FC236}">
                <a16:creationId xmlns:a16="http://schemas.microsoft.com/office/drawing/2014/main" id="{652D4DC6-9451-4731-AB89-940C36F4F77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610240" y="3214168"/>
            <a:ext cx="252000" cy="252000"/>
          </a:xfrm>
          <a:prstGeom prst="rect">
            <a:avLst/>
          </a:prstGeom>
        </p:spPr>
      </p:pic>
      <p:pic>
        <p:nvPicPr>
          <p:cNvPr id="165" name="Bild 164" descr="Användare med hel fyllning">
            <a:extLst>
              <a:ext uri="{FF2B5EF4-FFF2-40B4-BE49-F238E27FC236}">
                <a16:creationId xmlns:a16="http://schemas.microsoft.com/office/drawing/2014/main" id="{0EDA52FF-F166-4FA5-98E6-6765C2CC6A3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002476" y="4707642"/>
            <a:ext cx="305650" cy="305650"/>
          </a:xfrm>
          <a:prstGeom prst="rect">
            <a:avLst/>
          </a:prstGeom>
        </p:spPr>
      </p:pic>
      <p:pic>
        <p:nvPicPr>
          <p:cNvPr id="166" name="Bild 165" descr="Användare med hel fyllning">
            <a:extLst>
              <a:ext uri="{FF2B5EF4-FFF2-40B4-BE49-F238E27FC236}">
                <a16:creationId xmlns:a16="http://schemas.microsoft.com/office/drawing/2014/main" id="{B36DCE2F-DDC1-4ECF-A79F-35E333525A7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293659" y="5081552"/>
            <a:ext cx="305650" cy="305650"/>
          </a:xfrm>
          <a:prstGeom prst="rect">
            <a:avLst/>
          </a:prstGeom>
        </p:spPr>
      </p:pic>
      <p:pic>
        <p:nvPicPr>
          <p:cNvPr id="167" name="Bild 166" descr="Användare med hel fyllning">
            <a:extLst>
              <a:ext uri="{FF2B5EF4-FFF2-40B4-BE49-F238E27FC236}">
                <a16:creationId xmlns:a16="http://schemas.microsoft.com/office/drawing/2014/main" id="{75481BA9-57E1-45FD-99A6-F48FBCBC567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266834" y="5440335"/>
            <a:ext cx="305650" cy="305650"/>
          </a:xfrm>
          <a:prstGeom prst="rect">
            <a:avLst/>
          </a:prstGeom>
        </p:spPr>
      </p:pic>
      <p:pic>
        <p:nvPicPr>
          <p:cNvPr id="169" name="Bild 168" descr="Användare med hel fyllning">
            <a:extLst>
              <a:ext uri="{FF2B5EF4-FFF2-40B4-BE49-F238E27FC236}">
                <a16:creationId xmlns:a16="http://schemas.microsoft.com/office/drawing/2014/main" id="{60C4FE85-9F94-4817-9FEA-723C2DEAB4B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266834" y="5800401"/>
            <a:ext cx="305650" cy="305650"/>
          </a:xfrm>
          <a:prstGeom prst="rect">
            <a:avLst/>
          </a:prstGeom>
        </p:spPr>
      </p:pic>
      <p:pic>
        <p:nvPicPr>
          <p:cNvPr id="171" name="Bild 170" descr="Dokument med hel fyllning">
            <a:extLst>
              <a:ext uri="{FF2B5EF4-FFF2-40B4-BE49-F238E27FC236}">
                <a16:creationId xmlns:a16="http://schemas.microsoft.com/office/drawing/2014/main" id="{5387D09A-8DA4-40CA-AD51-7A4E5BD14C8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9603094" y="5496444"/>
            <a:ext cx="252000" cy="252000"/>
          </a:xfrm>
          <a:prstGeom prst="rect">
            <a:avLst/>
          </a:prstGeom>
        </p:spPr>
      </p:pic>
      <p:pic>
        <p:nvPicPr>
          <p:cNvPr id="172" name="Bild 171" descr="Dokument med hel fyllning">
            <a:extLst>
              <a:ext uri="{FF2B5EF4-FFF2-40B4-BE49-F238E27FC236}">
                <a16:creationId xmlns:a16="http://schemas.microsoft.com/office/drawing/2014/main" id="{B8A887E2-5733-44A4-93CF-F1425239FC77}"/>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9640641" y="6043585"/>
            <a:ext cx="252000" cy="252000"/>
          </a:xfrm>
          <a:prstGeom prst="rect">
            <a:avLst/>
          </a:prstGeom>
        </p:spPr>
      </p:pic>
      <p:pic>
        <p:nvPicPr>
          <p:cNvPr id="46" name="Bild 45" descr="Information kontur">
            <a:hlinkClick r:id="rId9" action="ppaction://hlinksldjump"/>
            <a:extLst>
              <a:ext uri="{FF2B5EF4-FFF2-40B4-BE49-F238E27FC236}">
                <a16:creationId xmlns:a16="http://schemas.microsoft.com/office/drawing/2014/main" id="{370B969F-6116-48CC-A159-D5BD032C4253}"/>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313502" y="2526850"/>
            <a:ext cx="288000" cy="288000"/>
          </a:xfrm>
          <a:prstGeom prst="rect">
            <a:avLst/>
          </a:prstGeom>
        </p:spPr>
      </p:pic>
      <p:pic>
        <p:nvPicPr>
          <p:cNvPr id="54" name="Bild 53" descr="Information kontur">
            <a:hlinkClick r:id="rId12" action="ppaction://hlinksldjump"/>
            <a:extLst>
              <a:ext uri="{FF2B5EF4-FFF2-40B4-BE49-F238E27FC236}">
                <a16:creationId xmlns:a16="http://schemas.microsoft.com/office/drawing/2014/main" id="{34F8462A-DC3B-4F7D-BB63-A1D582351B13}"/>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724708" y="3214168"/>
            <a:ext cx="288000" cy="288000"/>
          </a:xfrm>
          <a:prstGeom prst="rect">
            <a:avLst/>
          </a:prstGeom>
        </p:spPr>
      </p:pic>
      <p:sp>
        <p:nvSpPr>
          <p:cNvPr id="63" name="Rektangel: rundade hörn 62">
            <a:extLst>
              <a:ext uri="{FF2B5EF4-FFF2-40B4-BE49-F238E27FC236}">
                <a16:creationId xmlns:a16="http://schemas.microsoft.com/office/drawing/2014/main" id="{16D51B6C-AC38-482C-BEA4-2A27C34ACBC4}"/>
              </a:ext>
            </a:extLst>
          </p:cNvPr>
          <p:cNvSpPr/>
          <p:nvPr/>
        </p:nvSpPr>
        <p:spPr>
          <a:xfrm>
            <a:off x="291086" y="937697"/>
            <a:ext cx="1849516" cy="396000"/>
          </a:xfrm>
          <a:prstGeom prst="roundRect">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tIns="36000" bIns="36000" rtlCol="0" anchor="ctr"/>
          <a:lstStyle/>
          <a:p>
            <a:pPr marR="0" lvl="0" defTabSz="914400" rtl="0" eaLnBrk="1" fontAlgn="auto" latinLnBrk="0" hangingPunct="1">
              <a:lnSpc>
                <a:spcPct val="100000"/>
              </a:lnSpc>
              <a:spcBef>
                <a:spcPts val="0"/>
              </a:spcBef>
              <a:spcAft>
                <a:spcPts val="0"/>
              </a:spcAft>
              <a:buClrTx/>
              <a:buSzTx/>
              <a:buFontTx/>
              <a:buNone/>
              <a:tabLst/>
              <a:defRPr/>
            </a:pPr>
            <a:r>
              <a:rPr kumimoji="0" lang="sv-SE" b="1" u="none" strike="noStrike" kern="1200" cap="none" spc="0" normalizeH="0" baseline="0" noProof="0" dirty="0">
                <a:ln>
                  <a:noFill/>
                </a:ln>
                <a:solidFill>
                  <a:schemeClr val="accent2"/>
                </a:solidFill>
                <a:effectLst/>
                <a:uLnTx/>
                <a:uFillTx/>
                <a:ea typeface="+mn-ea"/>
                <a:cs typeface="+mn-cs"/>
              </a:rPr>
              <a:t>Anbudsarbete</a:t>
            </a:r>
          </a:p>
        </p:txBody>
      </p:sp>
      <p:sp>
        <p:nvSpPr>
          <p:cNvPr id="65" name="Rektangel: rundade hörn 64">
            <a:extLst>
              <a:ext uri="{FF2B5EF4-FFF2-40B4-BE49-F238E27FC236}">
                <a16:creationId xmlns:a16="http://schemas.microsoft.com/office/drawing/2014/main" id="{10F7C971-1B58-4315-A517-9D41BFD65FF6}"/>
              </a:ext>
            </a:extLst>
          </p:cNvPr>
          <p:cNvSpPr/>
          <p:nvPr/>
        </p:nvSpPr>
        <p:spPr>
          <a:xfrm>
            <a:off x="1707411" y="1372368"/>
            <a:ext cx="2047843" cy="396000"/>
          </a:xfrm>
          <a:prstGeom prst="roundRect">
            <a:avLst/>
          </a:prstGeom>
          <a:solidFill>
            <a:schemeClr val="accent2"/>
          </a:solidFill>
          <a:ln>
            <a:noFill/>
          </a:ln>
        </p:spPr>
        <p:style>
          <a:lnRef idx="2">
            <a:schemeClr val="dk1"/>
          </a:lnRef>
          <a:fillRef idx="1">
            <a:schemeClr val="lt1"/>
          </a:fillRef>
          <a:effectRef idx="0">
            <a:schemeClr val="dk1"/>
          </a:effectRef>
          <a:fontRef idx="minor">
            <a:schemeClr val="dk1"/>
          </a:fontRef>
        </p:style>
        <p:txBody>
          <a:bodyPr tIns="36000" bIns="36000" rtlCol="0" anchor="ctr"/>
          <a:lstStyle/>
          <a:p>
            <a:pPr marR="0" lvl="0" defTabSz="914400" rtl="0" eaLnBrk="1" fontAlgn="auto" latinLnBrk="0" hangingPunct="1">
              <a:lnSpc>
                <a:spcPct val="100000"/>
              </a:lnSpc>
              <a:spcBef>
                <a:spcPts val="0"/>
              </a:spcBef>
              <a:spcAft>
                <a:spcPts val="0"/>
              </a:spcAft>
              <a:buClrTx/>
              <a:buSzTx/>
              <a:buFontTx/>
              <a:buNone/>
              <a:tabLst/>
              <a:defRPr/>
            </a:pPr>
            <a:r>
              <a:rPr kumimoji="0" lang="sv-SE" b="0" u="none" strike="noStrike" kern="1200" cap="none" spc="0" normalizeH="0" baseline="0" noProof="0" dirty="0">
                <a:ln>
                  <a:noFill/>
                </a:ln>
                <a:solidFill>
                  <a:schemeClr val="bg1"/>
                </a:solidFill>
                <a:effectLst/>
                <a:uLnTx/>
                <a:uFillTx/>
                <a:ea typeface="+mn-ea"/>
                <a:cs typeface="+mn-cs"/>
              </a:rPr>
              <a:t>Startmöte projekt</a:t>
            </a:r>
          </a:p>
        </p:txBody>
      </p:sp>
      <p:sp>
        <p:nvSpPr>
          <p:cNvPr id="66" name="Bakåt eller föregående 65">
            <a:hlinkClick r:id="" action="ppaction://hlinkshowjump?jump=lastslideviewed" highlightClick="1"/>
            <a:extLst>
              <a:ext uri="{FF2B5EF4-FFF2-40B4-BE49-F238E27FC236}">
                <a16:creationId xmlns:a16="http://schemas.microsoft.com/office/drawing/2014/main" id="{B3375D6C-590E-47B2-A54F-186F2544ABC0}"/>
              </a:ext>
            </a:extLst>
          </p:cNvPr>
          <p:cNvSpPr/>
          <p:nvPr/>
        </p:nvSpPr>
        <p:spPr>
          <a:xfrm>
            <a:off x="441000" y="6282197"/>
            <a:ext cx="180000" cy="180000"/>
          </a:xfrm>
          <a:prstGeom prst="actionButtonBackPrevious">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sz="1200">
              <a:solidFill>
                <a:schemeClr val="bg1"/>
              </a:solidFill>
            </a:endParaRPr>
          </a:p>
        </p:txBody>
      </p:sp>
      <p:sp>
        <p:nvSpPr>
          <p:cNvPr id="67" name="Gå till början 66">
            <a:hlinkClick r:id="rId13" action="ppaction://hlinksldjump" highlightClick="1"/>
            <a:extLst>
              <a:ext uri="{FF2B5EF4-FFF2-40B4-BE49-F238E27FC236}">
                <a16:creationId xmlns:a16="http://schemas.microsoft.com/office/drawing/2014/main" id="{D6632613-B046-47FD-85D6-0A85BBE1CC06}"/>
              </a:ext>
            </a:extLst>
          </p:cNvPr>
          <p:cNvSpPr/>
          <p:nvPr/>
        </p:nvSpPr>
        <p:spPr>
          <a:xfrm>
            <a:off x="207691" y="6282402"/>
            <a:ext cx="180000" cy="180000"/>
          </a:xfrm>
          <a:prstGeom prst="actionButtonBeginning">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sz="1200">
              <a:solidFill>
                <a:schemeClr val="bg1"/>
              </a:solidFill>
            </a:endParaRPr>
          </a:p>
        </p:txBody>
      </p:sp>
      <p:pic>
        <p:nvPicPr>
          <p:cNvPr id="87" name="Bild 86" descr="Förstoringsglas med hel fyllning">
            <a:hlinkClick r:id="rId14" action="ppaction://hlinksldjump" tooltip="Entreprenören risk- och möjlighetanalys omfattar hela projektets risker och möjligheter där arbetsmiljö och säkerhet är ett av områdena. Riskanalysen startar i anbudsskedet och följer med hela projektet och förfinas allteftersom projektet framskrider."/>
            <a:extLst>
              <a:ext uri="{FF2B5EF4-FFF2-40B4-BE49-F238E27FC236}">
                <a16:creationId xmlns:a16="http://schemas.microsoft.com/office/drawing/2014/main" id="{C05720CE-D53E-4D19-864C-DBFC2DFE6B91}"/>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rcRect/>
          <a:stretch/>
        </p:blipFill>
        <p:spPr>
          <a:xfrm>
            <a:off x="4318466" y="1958579"/>
            <a:ext cx="258488" cy="258488"/>
          </a:xfrm>
          <a:prstGeom prst="rect">
            <a:avLst/>
          </a:prstGeom>
        </p:spPr>
      </p:pic>
      <p:pic>
        <p:nvPicPr>
          <p:cNvPr id="101" name="Bild 100" descr="Förstoringsglas med hel fyllning">
            <a:hlinkClick r:id="rId14" action="ppaction://hlinksldjump" tooltip="Projektansvarig kallar projektteamet till ett möte där man bl.a går igenom projektet, riskerna, hur det ska styras samt ansvarsområden."/>
            <a:extLst>
              <a:ext uri="{FF2B5EF4-FFF2-40B4-BE49-F238E27FC236}">
                <a16:creationId xmlns:a16="http://schemas.microsoft.com/office/drawing/2014/main" id="{AB9B0B83-242B-4C51-8CE0-35F79A258E32}"/>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rcRect/>
          <a:stretch/>
        </p:blipFill>
        <p:spPr>
          <a:xfrm>
            <a:off x="3408791" y="1444537"/>
            <a:ext cx="258488" cy="258488"/>
          </a:xfrm>
          <a:prstGeom prst="rect">
            <a:avLst/>
          </a:prstGeom>
        </p:spPr>
      </p:pic>
      <p:pic>
        <p:nvPicPr>
          <p:cNvPr id="103" name="Bild 102" descr="Förstoringsglas med hel fyllning">
            <a:hlinkClick r:id="rId14" action="ppaction://hlinksldjump" tooltip="Läsa in sig på förfrågningsunderlaget inkl. krav ev. arbetsmiljökrav. Identifiera arbetsmiljörisker och budgetera för hantering av dessa."/>
            <a:extLst>
              <a:ext uri="{FF2B5EF4-FFF2-40B4-BE49-F238E27FC236}">
                <a16:creationId xmlns:a16="http://schemas.microsoft.com/office/drawing/2014/main" id="{8305268D-8CCB-418D-B81D-C693346884AD}"/>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rcRect/>
          <a:stretch/>
        </p:blipFill>
        <p:spPr>
          <a:xfrm>
            <a:off x="1819672" y="1011765"/>
            <a:ext cx="258488" cy="258488"/>
          </a:xfrm>
          <a:prstGeom prst="rect">
            <a:avLst/>
          </a:prstGeom>
        </p:spPr>
      </p:pic>
      <p:sp>
        <p:nvSpPr>
          <p:cNvPr id="3" name="textruta 2">
            <a:extLst>
              <a:ext uri="{FF2B5EF4-FFF2-40B4-BE49-F238E27FC236}">
                <a16:creationId xmlns:a16="http://schemas.microsoft.com/office/drawing/2014/main" id="{1C851EF6-616F-4748-B516-AED6927868E2}"/>
              </a:ext>
            </a:extLst>
          </p:cNvPr>
          <p:cNvSpPr txBox="1"/>
          <p:nvPr/>
        </p:nvSpPr>
        <p:spPr>
          <a:xfrm>
            <a:off x="10324381" y="4189307"/>
            <a:ext cx="1623757" cy="744449"/>
          </a:xfrm>
          <a:prstGeom prst="roundRect">
            <a:avLst/>
          </a:prstGeom>
          <a:noFill/>
          <a:ln>
            <a:solidFill>
              <a:schemeClr val="accent2"/>
            </a:solidFill>
          </a:ln>
        </p:spPr>
        <p:txBody>
          <a:bodyPr wrap="square" lIns="72000" tIns="36000" rIns="72000" bIns="36000" rtlCol="0" anchor="ctr" anchorCtr="0">
            <a:spAutoFit/>
          </a:bodyPr>
          <a:lstStyle/>
          <a:p>
            <a:r>
              <a:rPr lang="sv-SE" sz="1300" b="1" dirty="0" err="1">
                <a:solidFill>
                  <a:schemeClr val="accent2"/>
                </a:solidFill>
              </a:rPr>
              <a:t>UEs</a:t>
            </a:r>
            <a:r>
              <a:rPr lang="sv-SE" sz="1300" b="1" dirty="0">
                <a:solidFill>
                  <a:schemeClr val="accent2"/>
                </a:solidFill>
              </a:rPr>
              <a:t> riskhantering i relation till entreprenörens</a:t>
            </a:r>
          </a:p>
        </p:txBody>
      </p:sp>
      <p:pic>
        <p:nvPicPr>
          <p:cNvPr id="62" name="Bild 61" descr="Information kontur">
            <a:hlinkClick r:id="rId19" action="ppaction://hlinksldjump"/>
            <a:extLst>
              <a:ext uri="{FF2B5EF4-FFF2-40B4-BE49-F238E27FC236}">
                <a16:creationId xmlns:a16="http://schemas.microsoft.com/office/drawing/2014/main" id="{C1F8D11B-86AC-4F8A-894C-89952D12F9A4}"/>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11572677" y="4605043"/>
            <a:ext cx="288000" cy="288000"/>
          </a:xfrm>
          <a:prstGeom prst="rect">
            <a:avLst/>
          </a:prstGeom>
        </p:spPr>
      </p:pic>
      <p:pic>
        <p:nvPicPr>
          <p:cNvPr id="99" name="Bild 98" descr="Förstoringsglas med hel fyllning">
            <a:hlinkClick r:id="rId22" action="ppaction://hlinksldjump" tooltip="Risker som identifierats inkl. de förebyggande åtgärder som ska hantera dessa inarbetas i arbetsmiljöplanen."/>
            <a:extLst>
              <a:ext uri="{FF2B5EF4-FFF2-40B4-BE49-F238E27FC236}">
                <a16:creationId xmlns:a16="http://schemas.microsoft.com/office/drawing/2014/main" id="{251598F6-C0E0-47DF-98E1-6AE1A51155F6}"/>
              </a:ext>
            </a:extLst>
          </p:cNvPr>
          <p:cNvPicPr>
            <a:picLocks noChangeAspect="1"/>
          </p:cNvPicPr>
          <p:nvPr/>
        </p:nvPicPr>
        <p:blipFill>
          <a:blip r:embed="rId23">
            <a:extLst>
              <a:ext uri="{28A0092B-C50C-407E-A947-70E740481C1C}">
                <a14:useLocalDpi xmlns:a14="http://schemas.microsoft.com/office/drawing/2010/main" val="0"/>
              </a:ext>
              <a:ext uri="{96DAC541-7B7A-43D3-8B79-37D633B846F1}">
                <asvg:svgBlip xmlns:asvg="http://schemas.microsoft.com/office/drawing/2016/SVG/main" r:embed="rId24"/>
              </a:ext>
            </a:extLst>
          </a:blip>
          <a:srcRect/>
          <a:stretch/>
        </p:blipFill>
        <p:spPr>
          <a:xfrm>
            <a:off x="1882113" y="2518965"/>
            <a:ext cx="258488" cy="258488"/>
          </a:xfrm>
          <a:prstGeom prst="rect">
            <a:avLst/>
          </a:prstGeom>
        </p:spPr>
      </p:pic>
      <p:pic>
        <p:nvPicPr>
          <p:cNvPr id="100" name="Bild 99" descr="Förstoringsglas med hel fyllning">
            <a:hlinkClick r:id="rId22" action="ppaction://hlinksldjump" tooltip="Projektets risk och möjlighetslista uppdateras med  de risker som identifierats av UE och saknas."/>
            <a:extLst>
              <a:ext uri="{FF2B5EF4-FFF2-40B4-BE49-F238E27FC236}">
                <a16:creationId xmlns:a16="http://schemas.microsoft.com/office/drawing/2014/main" id="{8EA51806-2005-40C4-83B3-C07607AAE85E}"/>
              </a:ext>
            </a:extLst>
          </p:cNvPr>
          <p:cNvPicPr>
            <a:picLocks noChangeAspect="1"/>
          </p:cNvPicPr>
          <p:nvPr/>
        </p:nvPicPr>
        <p:blipFill>
          <a:blip r:embed="rId23">
            <a:extLst>
              <a:ext uri="{28A0092B-C50C-407E-A947-70E740481C1C}">
                <a14:useLocalDpi xmlns:a14="http://schemas.microsoft.com/office/drawing/2010/main" val="0"/>
              </a:ext>
              <a:ext uri="{96DAC541-7B7A-43D3-8B79-37D633B846F1}">
                <asvg:svgBlip xmlns:asvg="http://schemas.microsoft.com/office/drawing/2016/SVG/main" r:embed="rId24"/>
              </a:ext>
            </a:extLst>
          </a:blip>
          <a:srcRect/>
          <a:stretch/>
        </p:blipFill>
        <p:spPr>
          <a:xfrm>
            <a:off x="2733460" y="2243478"/>
            <a:ext cx="258488" cy="258488"/>
          </a:xfrm>
          <a:prstGeom prst="rect">
            <a:avLst/>
          </a:prstGeom>
        </p:spPr>
      </p:pic>
      <p:pic>
        <p:nvPicPr>
          <p:cNvPr id="105" name="Bild 104" descr="Förstoringsglas med hel fyllning">
            <a:hlinkClick r:id="rId22" action="ppaction://hlinksldjump" tooltip="AMP uppdateras med risker och förebyggande åtgärder som identifierats av UE om de saknas i bef. AMP ."/>
            <a:extLst>
              <a:ext uri="{FF2B5EF4-FFF2-40B4-BE49-F238E27FC236}">
                <a16:creationId xmlns:a16="http://schemas.microsoft.com/office/drawing/2014/main" id="{B5AA768A-65EA-46E5-BE1A-CE992DB4A362}"/>
              </a:ext>
            </a:extLst>
          </p:cNvPr>
          <p:cNvPicPr>
            <a:picLocks noChangeAspect="1"/>
          </p:cNvPicPr>
          <p:nvPr/>
        </p:nvPicPr>
        <p:blipFill>
          <a:blip r:embed="rId23">
            <a:extLst>
              <a:ext uri="{28A0092B-C50C-407E-A947-70E740481C1C}">
                <a14:useLocalDpi xmlns:a14="http://schemas.microsoft.com/office/drawing/2010/main" val="0"/>
              </a:ext>
              <a:ext uri="{96DAC541-7B7A-43D3-8B79-37D633B846F1}">
                <asvg:svgBlip xmlns:asvg="http://schemas.microsoft.com/office/drawing/2016/SVG/main" r:embed="rId24"/>
              </a:ext>
            </a:extLst>
          </a:blip>
          <a:srcRect/>
          <a:stretch/>
        </p:blipFill>
        <p:spPr>
          <a:xfrm>
            <a:off x="2733460" y="2890720"/>
            <a:ext cx="258488" cy="258488"/>
          </a:xfrm>
          <a:prstGeom prst="rect">
            <a:avLst/>
          </a:prstGeom>
        </p:spPr>
      </p:pic>
      <p:pic>
        <p:nvPicPr>
          <p:cNvPr id="106" name="Bild 105" descr="Förstoringsglas med hel fyllning">
            <a:hlinkClick r:id="rId22" action="ppaction://hlinksldjump" tooltip="Risker som identifierats. "/>
            <a:extLst>
              <a:ext uri="{FF2B5EF4-FFF2-40B4-BE49-F238E27FC236}">
                <a16:creationId xmlns:a16="http://schemas.microsoft.com/office/drawing/2014/main" id="{DED2F992-C290-4F33-BE60-42C10CCF40AE}"/>
              </a:ext>
            </a:extLst>
          </p:cNvPr>
          <p:cNvPicPr>
            <a:picLocks noChangeAspect="1"/>
          </p:cNvPicPr>
          <p:nvPr/>
        </p:nvPicPr>
        <p:blipFill>
          <a:blip r:embed="rId23">
            <a:extLst>
              <a:ext uri="{28A0092B-C50C-407E-A947-70E740481C1C}">
                <a14:useLocalDpi xmlns:a14="http://schemas.microsoft.com/office/drawing/2010/main" val="0"/>
              </a:ext>
              <a:ext uri="{96DAC541-7B7A-43D3-8B79-37D633B846F1}">
                <asvg:svgBlip xmlns:asvg="http://schemas.microsoft.com/office/drawing/2016/SVG/main" r:embed="rId24"/>
              </a:ext>
            </a:extLst>
          </a:blip>
          <a:srcRect/>
          <a:stretch/>
        </p:blipFill>
        <p:spPr>
          <a:xfrm>
            <a:off x="6465540" y="3197741"/>
            <a:ext cx="258488" cy="258488"/>
          </a:xfrm>
          <a:prstGeom prst="rect">
            <a:avLst/>
          </a:prstGeom>
        </p:spPr>
      </p:pic>
      <p:sp>
        <p:nvSpPr>
          <p:cNvPr id="107" name="Rektangel: rundade hörn 106">
            <a:extLst>
              <a:ext uri="{FF2B5EF4-FFF2-40B4-BE49-F238E27FC236}">
                <a16:creationId xmlns:a16="http://schemas.microsoft.com/office/drawing/2014/main" id="{2ADEAE95-76B9-4CFA-8350-833C26B87E28}"/>
              </a:ext>
            </a:extLst>
          </p:cNvPr>
          <p:cNvSpPr/>
          <p:nvPr/>
        </p:nvSpPr>
        <p:spPr>
          <a:xfrm>
            <a:off x="4226876" y="4163718"/>
            <a:ext cx="2470301" cy="396000"/>
          </a:xfrm>
          <a:prstGeom prst="roundRect">
            <a:avLst/>
          </a:prstGeom>
          <a:solidFill>
            <a:schemeClr val="accent2"/>
          </a:solidFill>
          <a:ln>
            <a:noFill/>
          </a:ln>
        </p:spPr>
        <p:style>
          <a:lnRef idx="2">
            <a:schemeClr val="dk1"/>
          </a:lnRef>
          <a:fillRef idx="1">
            <a:schemeClr val="lt1"/>
          </a:fillRef>
          <a:effectRef idx="0">
            <a:schemeClr val="dk1"/>
          </a:effectRef>
          <a:fontRef idx="minor">
            <a:schemeClr val="dk1"/>
          </a:fontRef>
        </p:style>
        <p:txBody>
          <a:bodyPr rtlCol="0" anchor="ctr"/>
          <a:lstStyle/>
          <a:p>
            <a:pPr marL="360363" marR="0" lvl="0" defTabSz="914400" rtl="0" eaLnBrk="1" fontAlgn="auto" latinLnBrk="0" hangingPunct="1">
              <a:lnSpc>
                <a:spcPct val="100000"/>
              </a:lnSpc>
              <a:spcBef>
                <a:spcPts val="0"/>
              </a:spcBef>
              <a:spcAft>
                <a:spcPts val="0"/>
              </a:spcAft>
              <a:buClrTx/>
              <a:buSzTx/>
              <a:buFontTx/>
              <a:buNone/>
              <a:tabLst/>
              <a:defRPr/>
            </a:pPr>
            <a:r>
              <a:rPr kumimoji="0" lang="sv-SE" b="0" u="none" strike="noStrike" kern="1200" cap="none" spc="0" normalizeH="0" baseline="0" noProof="0" dirty="0">
                <a:ln>
                  <a:noFill/>
                </a:ln>
                <a:solidFill>
                  <a:schemeClr val="bg1"/>
                </a:solidFill>
                <a:effectLst/>
                <a:uLnTx/>
                <a:uFillTx/>
                <a:ea typeface="+mn-ea"/>
                <a:cs typeface="+mn-cs"/>
              </a:rPr>
              <a:t>Arbetsberedning</a:t>
            </a:r>
          </a:p>
        </p:txBody>
      </p:sp>
      <p:pic>
        <p:nvPicPr>
          <p:cNvPr id="79" name="Bild 78" descr="Dokument med hel fyllning">
            <a:extLst>
              <a:ext uri="{FF2B5EF4-FFF2-40B4-BE49-F238E27FC236}">
                <a16:creationId xmlns:a16="http://schemas.microsoft.com/office/drawing/2014/main" id="{0089C804-B9AD-4DD7-8243-DB88C74BC31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351495" y="4253423"/>
            <a:ext cx="252000" cy="252000"/>
          </a:xfrm>
          <a:prstGeom prst="rect">
            <a:avLst/>
          </a:prstGeom>
        </p:spPr>
      </p:pic>
      <p:pic>
        <p:nvPicPr>
          <p:cNvPr id="82" name="Picture 11">
            <a:extLst>
              <a:ext uri="{FF2B5EF4-FFF2-40B4-BE49-F238E27FC236}">
                <a16:creationId xmlns:a16="http://schemas.microsoft.com/office/drawing/2014/main" id="{302262BE-DABE-2E5B-A4EE-2CB80EFD5156}"/>
              </a:ext>
            </a:extLst>
          </p:cNvPr>
          <p:cNvPicPr>
            <a:picLocks noChangeAspect="1"/>
          </p:cNvPicPr>
          <p:nvPr/>
        </p:nvPicPr>
        <p:blipFill>
          <a:blip r:embed="rId25">
            <a:duotone>
              <a:schemeClr val="bg2">
                <a:shade val="45000"/>
                <a:satMod val="135000"/>
              </a:schemeClr>
              <a:prstClr val="white"/>
            </a:duotone>
          </a:blip>
          <a:stretch>
            <a:fillRect/>
          </a:stretch>
        </p:blipFill>
        <p:spPr>
          <a:xfrm>
            <a:off x="4604908" y="5474535"/>
            <a:ext cx="288000" cy="252000"/>
          </a:xfrm>
          <a:prstGeom prst="rect">
            <a:avLst/>
          </a:prstGeom>
        </p:spPr>
      </p:pic>
      <p:pic>
        <p:nvPicPr>
          <p:cNvPr id="83" name="Bild 82" descr="Förstoringsglas med hel fyllning">
            <a:hlinkClick r:id="rId14" action="ppaction://hlinksldjump" tooltip="Möte mellan platschef och UE i syfte att ha en god och säker framdrift där man går igenom ev. förändringar avseende tidplan, besked från byggherren och arbetsmiljöinformation m.m."/>
            <a:extLst>
              <a:ext uri="{FF2B5EF4-FFF2-40B4-BE49-F238E27FC236}">
                <a16:creationId xmlns:a16="http://schemas.microsoft.com/office/drawing/2014/main" id="{475D14D4-D02D-A63B-C847-FE21AE50EF77}"/>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rcRect/>
          <a:stretch/>
        </p:blipFill>
        <p:spPr>
          <a:xfrm>
            <a:off x="3392074" y="5152415"/>
            <a:ext cx="258488" cy="258488"/>
          </a:xfrm>
          <a:prstGeom prst="rect">
            <a:avLst/>
          </a:prstGeom>
        </p:spPr>
      </p:pic>
      <p:pic>
        <p:nvPicPr>
          <p:cNvPr id="84" name="Bild 83" descr="Förstoringsglas med hel fyllning">
            <a:hlinkClick r:id="rId14" action="ppaction://hlinksldjump" tooltip="Samtliga går igenom skyddsorganisation, arbetsplatsens regler, aktuella risker, APD samt nödlägeshantering. I samband med denna kollas att man har ID06 samt genomfört Safe construction training."/>
            <a:extLst>
              <a:ext uri="{FF2B5EF4-FFF2-40B4-BE49-F238E27FC236}">
                <a16:creationId xmlns:a16="http://schemas.microsoft.com/office/drawing/2014/main" id="{8CEBAD38-0962-626E-18E2-BA326EC754F3}"/>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rcRect/>
          <a:stretch/>
        </p:blipFill>
        <p:spPr>
          <a:xfrm>
            <a:off x="4913025" y="5517077"/>
            <a:ext cx="258488" cy="258488"/>
          </a:xfrm>
          <a:prstGeom prst="rect">
            <a:avLst/>
          </a:prstGeom>
        </p:spPr>
      </p:pic>
      <p:pic>
        <p:nvPicPr>
          <p:cNvPr id="85" name="Bild 84" descr="Förstoringsglas med hel fyllning">
            <a:hlinkClick r:id="rId14" action="ppaction://hlinksldjump" tooltip="Snabbmöte för att gå igenom dagens produktion, inkl. gemensamma risker man behöver lyfta men även fånga upp om något särskilt hänt under gårdagen (t.ex skada, tillbud eller obs)."/>
            <a:extLst>
              <a:ext uri="{FF2B5EF4-FFF2-40B4-BE49-F238E27FC236}">
                <a16:creationId xmlns:a16="http://schemas.microsoft.com/office/drawing/2014/main" id="{226D51C8-99AD-D63D-1440-7C436775D2CD}"/>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rcRect/>
          <a:stretch/>
        </p:blipFill>
        <p:spPr>
          <a:xfrm>
            <a:off x="3672534" y="5866268"/>
            <a:ext cx="258488" cy="258488"/>
          </a:xfrm>
          <a:prstGeom prst="rect">
            <a:avLst/>
          </a:prstGeom>
        </p:spPr>
      </p:pic>
      <p:pic>
        <p:nvPicPr>
          <p:cNvPr id="86" name="Bild 85" descr="Förstoringsglas med hel fyllning">
            <a:hlinkClick r:id="rId14" action="ppaction://hlinksldjump" tooltip="En riskgenomgång som yrkesarbetarna själva eller tillsammans med en arbetsledare genomför på den plats där YA ska utföra dagens arbete. Syftar till att stanna upp, se att allt är säkert samt även om det kommit någon ny risk jämfört med tidigare."/>
            <a:extLst>
              <a:ext uri="{FF2B5EF4-FFF2-40B4-BE49-F238E27FC236}">
                <a16:creationId xmlns:a16="http://schemas.microsoft.com/office/drawing/2014/main" id="{0FA13BE5-EC36-714C-B1F9-E34284EC28ED}"/>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rcRect/>
          <a:stretch/>
        </p:blipFill>
        <p:spPr>
          <a:xfrm>
            <a:off x="4873946" y="6176281"/>
            <a:ext cx="258488" cy="258488"/>
          </a:xfrm>
          <a:prstGeom prst="rect">
            <a:avLst/>
          </a:prstGeom>
        </p:spPr>
      </p:pic>
      <p:pic>
        <p:nvPicPr>
          <p:cNvPr id="96" name="Picture 11">
            <a:extLst>
              <a:ext uri="{FF2B5EF4-FFF2-40B4-BE49-F238E27FC236}">
                <a16:creationId xmlns:a16="http://schemas.microsoft.com/office/drawing/2014/main" id="{DDC80696-38C7-C3D0-7D94-642130DC5500}"/>
              </a:ext>
            </a:extLst>
          </p:cNvPr>
          <p:cNvPicPr>
            <a:picLocks noChangeAspect="1"/>
          </p:cNvPicPr>
          <p:nvPr/>
        </p:nvPicPr>
        <p:blipFill>
          <a:blip r:embed="rId25">
            <a:duotone>
              <a:schemeClr val="bg2">
                <a:shade val="45000"/>
                <a:satMod val="135000"/>
              </a:schemeClr>
              <a:prstClr val="white"/>
            </a:duotone>
          </a:blip>
          <a:stretch>
            <a:fillRect/>
          </a:stretch>
        </p:blipFill>
        <p:spPr>
          <a:xfrm>
            <a:off x="7721638" y="3766756"/>
            <a:ext cx="288000" cy="252000"/>
          </a:xfrm>
          <a:prstGeom prst="rect">
            <a:avLst/>
          </a:prstGeom>
        </p:spPr>
      </p:pic>
      <p:pic>
        <p:nvPicPr>
          <p:cNvPr id="98" name="Bild 97" descr="Förstoringsglas med hel fyllning">
            <a:hlinkClick r:id="rId14" action="ppaction://hlinksldjump" tooltip="Riskbedömning av arbetsmoment är en del av arbetet med att ta fram en arbetsberedning. Riskbedömningen innehåller att identifiera riskkällor och risker, bedöma riskerna och beskriva åtgärder."/>
            <a:extLst>
              <a:ext uri="{FF2B5EF4-FFF2-40B4-BE49-F238E27FC236}">
                <a16:creationId xmlns:a16="http://schemas.microsoft.com/office/drawing/2014/main" id="{ABF36F68-F579-A1DD-5C88-EED33C0F6C86}"/>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rcRect/>
          <a:stretch/>
        </p:blipFill>
        <p:spPr>
          <a:xfrm>
            <a:off x="8020495" y="3788956"/>
            <a:ext cx="258488" cy="258488"/>
          </a:xfrm>
          <a:prstGeom prst="rect">
            <a:avLst/>
          </a:prstGeom>
        </p:spPr>
      </p:pic>
      <p:sp>
        <p:nvSpPr>
          <p:cNvPr id="7" name="Höger klammerparentes 6">
            <a:extLst>
              <a:ext uri="{FF2B5EF4-FFF2-40B4-BE49-F238E27FC236}">
                <a16:creationId xmlns:a16="http://schemas.microsoft.com/office/drawing/2014/main" id="{A7E9CDBC-7BAB-1603-4EAA-E6764A846D2F}"/>
              </a:ext>
            </a:extLst>
          </p:cNvPr>
          <p:cNvSpPr/>
          <p:nvPr/>
        </p:nvSpPr>
        <p:spPr>
          <a:xfrm>
            <a:off x="6088447" y="5250498"/>
            <a:ext cx="305650" cy="1435069"/>
          </a:xfrm>
          <a:prstGeom prst="rightBrace">
            <a:avLst/>
          </a:prstGeom>
          <a:ln w="34925">
            <a:solidFill>
              <a:schemeClr val="accent2"/>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8" name="Pil: upp-ned 7">
            <a:extLst>
              <a:ext uri="{FF2B5EF4-FFF2-40B4-BE49-F238E27FC236}">
                <a16:creationId xmlns:a16="http://schemas.microsoft.com/office/drawing/2014/main" id="{A9FCC8EE-229C-E932-BBBF-A1E8D0EFAE6C}"/>
              </a:ext>
            </a:extLst>
          </p:cNvPr>
          <p:cNvSpPr/>
          <p:nvPr/>
        </p:nvSpPr>
        <p:spPr>
          <a:xfrm rot="5400000">
            <a:off x="7597469" y="5010966"/>
            <a:ext cx="490997" cy="1882520"/>
          </a:xfrm>
          <a:prstGeom prst="upDownArrow">
            <a:avLst/>
          </a:prstGeom>
          <a:solidFill>
            <a:schemeClr val="accent2"/>
          </a:solidFill>
          <a:ln>
            <a:noFill/>
          </a:ln>
        </p:spPr>
        <p:style>
          <a:lnRef idx="2">
            <a:schemeClr val="dk1"/>
          </a:lnRef>
          <a:fillRef idx="1">
            <a:schemeClr val="lt1"/>
          </a:fillRef>
          <a:effectRef idx="0">
            <a:schemeClr val="dk1"/>
          </a:effectRef>
          <a:fontRef idx="minor">
            <a:schemeClr val="dk1"/>
          </a:fontRef>
        </p:style>
        <p:txBody>
          <a:bodyPr lIns="36000" tIns="36000" rIns="36000" bIns="36000" rtlCol="0" anchor="ctr"/>
          <a:lstStyle/>
          <a:p>
            <a:pPr marL="0" marR="0" indent="0" algn="ctr" defTabSz="914400" rtl="0" eaLnBrk="1" fontAlgn="auto" latinLnBrk="0" hangingPunct="1">
              <a:lnSpc>
                <a:spcPct val="100000"/>
              </a:lnSpc>
              <a:spcBef>
                <a:spcPts val="0"/>
              </a:spcBef>
              <a:spcAft>
                <a:spcPts val="0"/>
              </a:spcAft>
              <a:buClrTx/>
              <a:buSzTx/>
              <a:buFontTx/>
              <a:buNone/>
              <a:tabLst/>
            </a:pPr>
            <a:endParaRPr kumimoji="0" lang="sv-SE" sz="1600" b="0" u="none" strike="noStrike" kern="1200" cap="none" spc="0" normalizeH="0" baseline="0" noProof="0">
              <a:ln>
                <a:noFill/>
              </a:ln>
              <a:solidFill>
                <a:schemeClr val="bg1"/>
              </a:solidFill>
              <a:effectLst/>
              <a:uLnTx/>
              <a:uFillTx/>
              <a:ea typeface="+mn-ea"/>
              <a:cs typeface="+mn-cs"/>
            </a:endParaRPr>
          </a:p>
        </p:txBody>
      </p:sp>
      <p:sp>
        <p:nvSpPr>
          <p:cNvPr id="95" name="Rektangel: rundade hörn 94">
            <a:extLst>
              <a:ext uri="{FF2B5EF4-FFF2-40B4-BE49-F238E27FC236}">
                <a16:creationId xmlns:a16="http://schemas.microsoft.com/office/drawing/2014/main" id="{2EFE922E-2E5A-A0BE-CA8A-DE0654FF69F2}"/>
              </a:ext>
            </a:extLst>
          </p:cNvPr>
          <p:cNvSpPr/>
          <p:nvPr/>
        </p:nvSpPr>
        <p:spPr>
          <a:xfrm>
            <a:off x="2196433" y="6497297"/>
            <a:ext cx="3703785" cy="324000"/>
          </a:xfrm>
          <a:prstGeom prst="roundRect">
            <a:avLst/>
          </a:prstGeom>
          <a:solidFill>
            <a:schemeClr val="accent2"/>
          </a:solidFill>
          <a:ln>
            <a:noFill/>
          </a:ln>
        </p:spPr>
        <p:style>
          <a:lnRef idx="2">
            <a:schemeClr val="dk1"/>
          </a:lnRef>
          <a:fillRef idx="1">
            <a:schemeClr val="lt1"/>
          </a:fillRef>
          <a:effectRef idx="0">
            <a:schemeClr val="dk1"/>
          </a:effectRef>
          <a:fontRef idx="minor">
            <a:schemeClr val="dk1"/>
          </a:fontRef>
        </p:style>
        <p:txBody>
          <a:bodyPr rtlCol="0" anchor="ctr"/>
          <a:lstStyle/>
          <a:p>
            <a:pPr marR="0" lvl="0" defTabSz="914400" rtl="0" eaLnBrk="1" fontAlgn="auto" latinLnBrk="0" hangingPunct="1">
              <a:lnSpc>
                <a:spcPct val="100000"/>
              </a:lnSpc>
              <a:spcBef>
                <a:spcPts val="0"/>
              </a:spcBef>
              <a:spcAft>
                <a:spcPts val="0"/>
              </a:spcAft>
              <a:buClrTx/>
              <a:buSzTx/>
              <a:buFontTx/>
              <a:buNone/>
              <a:tabLst/>
              <a:defRPr/>
            </a:pPr>
            <a:r>
              <a:rPr lang="sv-SE" sz="1400" dirty="0">
                <a:solidFill>
                  <a:schemeClr val="bg1"/>
                </a:solidFill>
              </a:rPr>
              <a:t>Avbrott  vid  riskfyllda situationer eller beteenden</a:t>
            </a:r>
            <a:endParaRPr kumimoji="0" lang="sv-SE" sz="1400" b="0" u="none" strike="noStrike" kern="1200" cap="none" spc="0" normalizeH="0" baseline="0" noProof="0" dirty="0">
              <a:ln>
                <a:noFill/>
              </a:ln>
              <a:solidFill>
                <a:schemeClr val="bg1"/>
              </a:solidFill>
              <a:effectLst/>
              <a:uLnTx/>
              <a:uFillTx/>
              <a:ea typeface="+mn-ea"/>
              <a:cs typeface="+mn-cs"/>
            </a:endParaRPr>
          </a:p>
        </p:txBody>
      </p:sp>
      <p:pic>
        <p:nvPicPr>
          <p:cNvPr id="109" name="Bild 108" descr="Förstoringsglas med hel fyllning">
            <a:hlinkClick r:id="rId14" action="ppaction://hlinksldjump" tooltip="Vem som helst som reagerar på en osäker situation eller beteende ska uppmuntras att avbryta sådant arbete och därefter kontakta sin chef och/eller Bas U för att ta en diskussion och hitta lösningar."/>
            <a:extLst>
              <a:ext uri="{FF2B5EF4-FFF2-40B4-BE49-F238E27FC236}">
                <a16:creationId xmlns:a16="http://schemas.microsoft.com/office/drawing/2014/main" id="{8257B261-92A8-BF20-937D-F3A0165A089A}"/>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rcRect/>
          <a:stretch/>
        </p:blipFill>
        <p:spPr>
          <a:xfrm>
            <a:off x="5601685" y="6518198"/>
            <a:ext cx="258488" cy="258488"/>
          </a:xfrm>
          <a:prstGeom prst="rect">
            <a:avLst/>
          </a:prstGeom>
        </p:spPr>
      </p:pic>
      <p:pic>
        <p:nvPicPr>
          <p:cNvPr id="110" name="Bild 109" descr="Information kontur">
            <a:hlinkClick r:id="rId26" action="ppaction://hlinksldjump"/>
            <a:extLst>
              <a:ext uri="{FF2B5EF4-FFF2-40B4-BE49-F238E27FC236}">
                <a16:creationId xmlns:a16="http://schemas.microsoft.com/office/drawing/2014/main" id="{1AE8EB3E-AF5D-6F69-FE57-C01F5EE3B54B}"/>
              </a:ext>
            </a:extLst>
          </p:cNvPr>
          <p:cNvPicPr>
            <a:picLocks noChangeAspect="1"/>
          </p:cNvPicPr>
          <p:nvPr/>
        </p:nvPicPr>
        <p:blipFill>
          <a:blip r:embed="rId27">
            <a:extLst>
              <a:ext uri="{28A0092B-C50C-407E-A947-70E740481C1C}">
                <a14:useLocalDpi xmlns:a14="http://schemas.microsoft.com/office/drawing/2010/main" val="0"/>
              </a:ext>
              <a:ext uri="{96DAC541-7B7A-43D3-8B79-37D633B846F1}">
                <asvg:svgBlip xmlns:asvg="http://schemas.microsoft.com/office/drawing/2016/SVG/main" r:embed="rId28"/>
              </a:ext>
            </a:extLst>
          </a:blip>
          <a:srcRect/>
          <a:stretch/>
        </p:blipFill>
        <p:spPr>
          <a:xfrm>
            <a:off x="7765667" y="5819654"/>
            <a:ext cx="258488" cy="258488"/>
          </a:xfrm>
          <a:prstGeom prst="rect">
            <a:avLst/>
          </a:prstGeom>
        </p:spPr>
      </p:pic>
      <p:sp>
        <p:nvSpPr>
          <p:cNvPr id="90" name="Höger klammerparentes 89">
            <a:extLst>
              <a:ext uri="{FF2B5EF4-FFF2-40B4-BE49-F238E27FC236}">
                <a16:creationId xmlns:a16="http://schemas.microsoft.com/office/drawing/2014/main" id="{55EBB4A5-C30E-A1AE-8F2E-B499E8615FAB}"/>
              </a:ext>
            </a:extLst>
          </p:cNvPr>
          <p:cNvSpPr/>
          <p:nvPr/>
        </p:nvSpPr>
        <p:spPr>
          <a:xfrm flipH="1">
            <a:off x="1588501" y="4841710"/>
            <a:ext cx="305650" cy="1102606"/>
          </a:xfrm>
          <a:prstGeom prst="rightBrace">
            <a:avLst/>
          </a:prstGeom>
          <a:ln w="34925">
            <a:solidFill>
              <a:schemeClr val="accent2"/>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cxnSp>
        <p:nvCxnSpPr>
          <p:cNvPr id="9" name="Koppling: vinklad 8">
            <a:extLst>
              <a:ext uri="{FF2B5EF4-FFF2-40B4-BE49-F238E27FC236}">
                <a16:creationId xmlns:a16="http://schemas.microsoft.com/office/drawing/2014/main" id="{9EF346A3-249C-124C-3279-74AC48441FCF}"/>
              </a:ext>
            </a:extLst>
          </p:cNvPr>
          <p:cNvCxnSpPr>
            <a:cxnSpLocks/>
            <a:stCxn id="35" idx="1"/>
            <a:endCxn id="90" idx="1"/>
          </p:cNvCxnSpPr>
          <p:nvPr/>
        </p:nvCxnSpPr>
        <p:spPr>
          <a:xfrm rot="10800000" flipH="1" flipV="1">
            <a:off x="1466311" y="3340863"/>
            <a:ext cx="122189" cy="2052149"/>
          </a:xfrm>
          <a:prstGeom prst="bentConnector5">
            <a:avLst>
              <a:gd name="adj1" fmla="val -200101"/>
              <a:gd name="adj2" fmla="val 41830"/>
              <a:gd name="adj3" fmla="val -199703"/>
            </a:avLst>
          </a:prstGeom>
          <a:ln w="34925">
            <a:solidFill>
              <a:schemeClr val="accent2"/>
            </a:solidFill>
            <a:headEnd type="none" w="med" len="med"/>
            <a:tailEnd type="triangle"/>
          </a:ln>
        </p:spPr>
        <p:style>
          <a:lnRef idx="1">
            <a:schemeClr val="accent1"/>
          </a:lnRef>
          <a:fillRef idx="0">
            <a:schemeClr val="accent1"/>
          </a:fillRef>
          <a:effectRef idx="0">
            <a:schemeClr val="accent1"/>
          </a:effectRef>
          <a:fontRef idx="minor">
            <a:schemeClr val="tx1"/>
          </a:fontRef>
        </p:style>
      </p:cxnSp>
      <p:pic>
        <p:nvPicPr>
          <p:cNvPr id="64" name="Bild 63" descr="Förstoringsglas med hel fyllning">
            <a:hlinkClick r:id="rId22" action="ppaction://hlinksldjump" tooltip="Bas U följer regelbundet upp att arbetsmiljöriskerna är omhändertagna. UE medverkar. Frekvensen anpassas till projektets skede/intensitet, dock minst varannan vecka."/>
            <a:extLst>
              <a:ext uri="{FF2B5EF4-FFF2-40B4-BE49-F238E27FC236}">
                <a16:creationId xmlns:a16="http://schemas.microsoft.com/office/drawing/2014/main" id="{41860510-E2A8-D566-31D2-0F0676DD777F}"/>
              </a:ext>
            </a:extLst>
          </p:cNvPr>
          <p:cNvPicPr>
            <a:picLocks noChangeAspect="1"/>
          </p:cNvPicPr>
          <p:nvPr/>
        </p:nvPicPr>
        <p:blipFill>
          <a:blip r:embed="rId23">
            <a:extLst>
              <a:ext uri="{28A0092B-C50C-407E-A947-70E740481C1C}">
                <a14:useLocalDpi xmlns:a14="http://schemas.microsoft.com/office/drawing/2010/main" val="0"/>
              </a:ext>
              <a:ext uri="{96DAC541-7B7A-43D3-8B79-37D633B846F1}">
                <asvg:svgBlip xmlns:asvg="http://schemas.microsoft.com/office/drawing/2016/SVG/main" r:embed="rId24"/>
              </a:ext>
            </a:extLst>
          </a:blip>
          <a:srcRect/>
          <a:stretch/>
        </p:blipFill>
        <p:spPr>
          <a:xfrm>
            <a:off x="10877771" y="5483648"/>
            <a:ext cx="258488" cy="258488"/>
          </a:xfrm>
          <a:prstGeom prst="rect">
            <a:avLst/>
          </a:prstGeom>
        </p:spPr>
      </p:pic>
      <p:pic>
        <p:nvPicPr>
          <p:cNvPr id="68" name="Bild 67" descr="Information kontur">
            <a:hlinkClick r:id="rId26" action="ppaction://hlinksldjump"/>
            <a:extLst>
              <a:ext uri="{FF2B5EF4-FFF2-40B4-BE49-F238E27FC236}">
                <a16:creationId xmlns:a16="http://schemas.microsoft.com/office/drawing/2014/main" id="{7ED949A2-4B60-C067-6296-706E6CCB29C7}"/>
              </a:ext>
            </a:extLst>
          </p:cNvPr>
          <p:cNvPicPr>
            <a:picLocks noChangeAspect="1"/>
          </p:cNvPicPr>
          <p:nvPr/>
        </p:nvPicPr>
        <p:blipFill>
          <a:blip r:embed="rId29">
            <a:extLst>
              <a:ext uri="{28A0092B-C50C-407E-A947-70E740481C1C}">
                <a14:useLocalDpi xmlns:a14="http://schemas.microsoft.com/office/drawing/2010/main" val="0"/>
              </a:ext>
              <a:ext uri="{96DAC541-7B7A-43D3-8B79-37D633B846F1}">
                <asvg:svgBlip xmlns:asvg="http://schemas.microsoft.com/office/drawing/2016/SVG/main" r:embed="rId30"/>
              </a:ext>
            </a:extLst>
          </a:blip>
          <a:srcRect/>
          <a:stretch/>
        </p:blipFill>
        <p:spPr>
          <a:xfrm>
            <a:off x="11741609" y="5215857"/>
            <a:ext cx="258488" cy="258488"/>
          </a:xfrm>
          <a:prstGeom prst="rect">
            <a:avLst/>
          </a:prstGeom>
        </p:spPr>
      </p:pic>
      <p:pic>
        <p:nvPicPr>
          <p:cNvPr id="71" name="Bild 70" descr="Förstoringsglas med hel fyllning">
            <a:hlinkClick r:id="rId14" action="ppaction://hlinksldjump" tooltip="Innehåll, t ex Regler och arbetsmiljöorganisation från arbetsmiljöplanen kommuniceras  vid startmöte UE och säkerhetsintroduktionen, men man kan behöva påminna om vissa delar vid  UE-möten och morgonmöten."/>
            <a:extLst>
              <a:ext uri="{FF2B5EF4-FFF2-40B4-BE49-F238E27FC236}">
                <a16:creationId xmlns:a16="http://schemas.microsoft.com/office/drawing/2014/main" id="{3E337C19-E41C-B326-9B0C-8E49EC747CA0}"/>
              </a:ext>
            </a:extLst>
          </p:cNvPr>
          <p:cNvPicPr>
            <a:picLocks noChangeAspect="1"/>
          </p:cNvPicPr>
          <p:nvPr/>
        </p:nvPicPr>
        <p:blipFill>
          <a:blip r:embed="rId23">
            <a:extLst>
              <a:ext uri="{28A0092B-C50C-407E-A947-70E740481C1C}">
                <a14:useLocalDpi xmlns:a14="http://schemas.microsoft.com/office/drawing/2010/main" val="0"/>
              </a:ext>
              <a:ext uri="{96DAC541-7B7A-43D3-8B79-37D633B846F1}">
                <asvg:svgBlip xmlns:asvg="http://schemas.microsoft.com/office/drawing/2016/SVG/main" r:embed="rId24"/>
              </a:ext>
            </a:extLst>
          </a:blip>
          <a:srcRect/>
          <a:stretch/>
        </p:blipFill>
        <p:spPr>
          <a:xfrm>
            <a:off x="1247026" y="4212933"/>
            <a:ext cx="258488" cy="258488"/>
          </a:xfrm>
          <a:prstGeom prst="rect">
            <a:avLst/>
          </a:prstGeom>
        </p:spPr>
      </p:pic>
    </p:spTree>
    <p:extLst>
      <p:ext uri="{BB962C8B-B14F-4D97-AF65-F5344CB8AC3E}">
        <p14:creationId xmlns:p14="http://schemas.microsoft.com/office/powerpoint/2010/main" val="1557800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F92A43A-465C-4BEB-9A68-BF6454F6D011}"/>
              </a:ext>
            </a:extLst>
          </p:cNvPr>
          <p:cNvSpPr>
            <a:spLocks noGrp="1"/>
          </p:cNvSpPr>
          <p:nvPr>
            <p:ph type="title"/>
          </p:nvPr>
        </p:nvSpPr>
        <p:spPr/>
        <p:txBody>
          <a:bodyPr/>
          <a:lstStyle/>
          <a:p>
            <a:r>
              <a:rPr lang="sv-SE"/>
              <a:t>Underentreprenörens riskhantering</a:t>
            </a:r>
            <a:endParaRPr lang="en-GB"/>
          </a:p>
        </p:txBody>
      </p:sp>
      <p:sp>
        <p:nvSpPr>
          <p:cNvPr id="53" name="Platshållare för text 52">
            <a:extLst>
              <a:ext uri="{FF2B5EF4-FFF2-40B4-BE49-F238E27FC236}">
                <a16:creationId xmlns:a16="http://schemas.microsoft.com/office/drawing/2014/main" id="{A0913875-DC91-45EC-94F0-AFBE75E27DBF}"/>
              </a:ext>
            </a:extLst>
          </p:cNvPr>
          <p:cNvSpPr>
            <a:spLocks noGrp="1"/>
          </p:cNvSpPr>
          <p:nvPr>
            <p:ph type="body" sz="quarter" idx="13"/>
          </p:nvPr>
        </p:nvSpPr>
        <p:spPr>
          <a:xfrm>
            <a:off x="622800" y="2902635"/>
            <a:ext cx="4811713" cy="2778612"/>
          </a:xfrm>
        </p:spPr>
        <p:txBody>
          <a:bodyPr/>
          <a:lstStyle/>
          <a:p>
            <a:pPr marL="0" indent="0">
              <a:buNone/>
            </a:pPr>
            <a:r>
              <a:rPr lang="sv-SE" b="1" dirty="0"/>
              <a:t>Innan anbud</a:t>
            </a:r>
          </a:p>
          <a:p>
            <a:r>
              <a:rPr lang="sv-SE" dirty="0">
                <a:solidFill>
                  <a:schemeClr val="tx2"/>
                </a:solidFill>
              </a:rPr>
              <a:t>Läsa in sig på  förfrågningsunderlaget </a:t>
            </a:r>
            <a:r>
              <a:rPr lang="sv-SE" dirty="0"/>
              <a:t>inkl. krav via </a:t>
            </a:r>
            <a:br>
              <a:rPr lang="sv-SE" dirty="0"/>
            </a:br>
            <a:r>
              <a:rPr lang="sv-SE" dirty="0"/>
              <a:t>AF-texter samt projektets Arbetsmiljöplan , AMP</a:t>
            </a:r>
          </a:p>
          <a:p>
            <a:pPr marL="0" indent="0">
              <a:buNone/>
            </a:pPr>
            <a:r>
              <a:rPr lang="sv-SE" b="1" dirty="0"/>
              <a:t>Innan etablering</a:t>
            </a:r>
          </a:p>
          <a:p>
            <a:r>
              <a:rPr lang="sv-SE" noProof="0" dirty="0"/>
              <a:t>Ta fram en </a:t>
            </a:r>
            <a:r>
              <a:rPr lang="sv-SE" noProof="0" dirty="0" err="1"/>
              <a:t>risklista</a:t>
            </a:r>
            <a:r>
              <a:rPr lang="sv-SE" noProof="0" dirty="0"/>
              <a:t> </a:t>
            </a:r>
            <a:r>
              <a:rPr lang="sv-SE" dirty="0"/>
              <a:t>som</a:t>
            </a:r>
            <a:br>
              <a:rPr lang="sv-SE" dirty="0"/>
            </a:br>
            <a:r>
              <a:rPr lang="sv-SE" dirty="0"/>
              <a:t>l</a:t>
            </a:r>
            <a:r>
              <a:rPr lang="sv-SE" noProof="0" dirty="0"/>
              <a:t>ämnas över </a:t>
            </a:r>
            <a:r>
              <a:rPr lang="sv-SE" dirty="0"/>
              <a:t>t</a:t>
            </a:r>
            <a:r>
              <a:rPr lang="sv-SE" noProof="0" dirty="0" err="1"/>
              <a:t>ill</a:t>
            </a:r>
            <a:r>
              <a:rPr lang="sv-SE" noProof="0" dirty="0"/>
              <a:t> </a:t>
            </a:r>
            <a:r>
              <a:rPr lang="sv-SE" noProof="0" dirty="0" err="1"/>
              <a:t>BasU</a:t>
            </a:r>
            <a:endParaRPr lang="sv-SE" noProof="0" dirty="0"/>
          </a:p>
          <a:p>
            <a:r>
              <a:rPr lang="sv-SE" noProof="0" dirty="0"/>
              <a:t>Delta </a:t>
            </a:r>
            <a:r>
              <a:rPr lang="sv-SE" dirty="0"/>
              <a:t>på s</a:t>
            </a:r>
            <a:r>
              <a:rPr lang="sv-SE" noProof="0" dirty="0" err="1"/>
              <a:t>tartmöte</a:t>
            </a:r>
            <a:r>
              <a:rPr lang="sv-SE" noProof="0" dirty="0"/>
              <a:t>  UE </a:t>
            </a:r>
            <a:endParaRPr lang="sv-SE" dirty="0"/>
          </a:p>
          <a:p>
            <a:endParaRPr lang="sv-SE" dirty="0"/>
          </a:p>
        </p:txBody>
      </p:sp>
      <p:sp>
        <p:nvSpPr>
          <p:cNvPr id="57" name="Platshållare för text 56">
            <a:extLst>
              <a:ext uri="{FF2B5EF4-FFF2-40B4-BE49-F238E27FC236}">
                <a16:creationId xmlns:a16="http://schemas.microsoft.com/office/drawing/2014/main" id="{225F49BD-8385-4EF5-B5FA-B23E00E98040}"/>
              </a:ext>
            </a:extLst>
          </p:cNvPr>
          <p:cNvSpPr>
            <a:spLocks noGrp="1"/>
          </p:cNvSpPr>
          <p:nvPr>
            <p:ph type="body" sz="quarter" idx="14"/>
          </p:nvPr>
        </p:nvSpPr>
        <p:spPr>
          <a:xfrm>
            <a:off x="5880600" y="2902633"/>
            <a:ext cx="5539240" cy="3183205"/>
          </a:xfrm>
        </p:spPr>
        <p:txBody>
          <a:bodyPr>
            <a:noAutofit/>
          </a:bodyPr>
          <a:lstStyle/>
          <a:p>
            <a:pPr marL="0" indent="0">
              <a:buNone/>
            </a:pPr>
            <a:r>
              <a:rPr lang="sv-SE" b="1" dirty="0"/>
              <a:t>Under produktion</a:t>
            </a:r>
          </a:p>
          <a:p>
            <a:r>
              <a:rPr lang="sv-SE" dirty="0"/>
              <a:t>Riskbedöma arbetsmoment</a:t>
            </a:r>
          </a:p>
          <a:p>
            <a:r>
              <a:rPr lang="sv-SE" sz="1800" dirty="0">
                <a:solidFill>
                  <a:schemeClr val="tx2"/>
                </a:solidFill>
                <a:latin typeface="Dosis"/>
              </a:rPr>
              <a:t>Ta fram en arbetsberedning som dokumenteras och gås  igenom med berörda innan arbetsmomentet påbörjas.</a:t>
            </a:r>
            <a:endParaRPr lang="sv-SE" dirty="0">
              <a:solidFill>
                <a:schemeClr val="tx2"/>
              </a:solidFill>
            </a:endParaRPr>
          </a:p>
          <a:p>
            <a:r>
              <a:rPr lang="sv-SE" dirty="0"/>
              <a:t>Medverka på </a:t>
            </a:r>
            <a:r>
              <a:rPr lang="sv-SE" dirty="0" err="1"/>
              <a:t>UE</a:t>
            </a:r>
            <a:r>
              <a:rPr lang="sv-SE" dirty="0"/>
              <a:t> möten</a:t>
            </a:r>
          </a:p>
          <a:p>
            <a:r>
              <a:rPr lang="sv-SE" dirty="0"/>
              <a:t>Delta på säkerhetsintro innan påbörja arbetet</a:t>
            </a:r>
          </a:p>
          <a:p>
            <a:r>
              <a:rPr lang="sv-SE" dirty="0"/>
              <a:t>Delta på morgonmöten</a:t>
            </a:r>
          </a:p>
          <a:p>
            <a:r>
              <a:rPr lang="sv-SE" sz="1800" dirty="0">
                <a:solidFill>
                  <a:srgbClr val="000000">
                    <a:lumMod val="95000"/>
                    <a:lumOff val="5000"/>
                  </a:srgbClr>
                </a:solidFill>
                <a:latin typeface="Dosis"/>
              </a:rPr>
              <a:t>Genomföra en </a:t>
            </a:r>
            <a:r>
              <a:rPr lang="sv-SE" sz="1800">
                <a:solidFill>
                  <a:srgbClr val="000000">
                    <a:lumMod val="95000"/>
                    <a:lumOff val="5000"/>
                  </a:srgbClr>
                </a:solidFill>
                <a:latin typeface="Dosis"/>
              </a:rPr>
              <a:t>egen genomgång</a:t>
            </a:r>
            <a:endParaRPr kumimoji="0" lang="sv-SE" sz="1800" b="0" i="0" strike="noStrike" kern="1200" cap="none" spc="0" normalizeH="0" baseline="0" noProof="0" dirty="0">
              <a:ln>
                <a:noFill/>
              </a:ln>
              <a:solidFill>
                <a:srgbClr val="FF0000"/>
              </a:solidFill>
              <a:effectLst/>
              <a:uLnTx/>
              <a:uFillTx/>
              <a:latin typeface="Dosis"/>
              <a:ea typeface="+mn-ea"/>
              <a:cs typeface="+mn-cs"/>
            </a:endParaRPr>
          </a:p>
          <a:p>
            <a:r>
              <a:rPr lang="sv-SE" dirty="0"/>
              <a:t>Eventuellt medverka vid skyddsronder</a:t>
            </a:r>
          </a:p>
          <a:p>
            <a:r>
              <a:rPr lang="sv-SE" dirty="0"/>
              <a:t>Rapporter riskobservationer/positiva observationer</a:t>
            </a:r>
          </a:p>
          <a:p>
            <a:endParaRPr lang="sv-SE" dirty="0"/>
          </a:p>
        </p:txBody>
      </p:sp>
      <p:sp>
        <p:nvSpPr>
          <p:cNvPr id="3" name="Pil: sparr 2">
            <a:extLst>
              <a:ext uri="{FF2B5EF4-FFF2-40B4-BE49-F238E27FC236}">
                <a16:creationId xmlns:a16="http://schemas.microsoft.com/office/drawing/2014/main" id="{ED519326-E86E-4A25-ACAD-119C1EFB4BBB}"/>
              </a:ext>
            </a:extLst>
          </p:cNvPr>
          <p:cNvSpPr/>
          <p:nvPr/>
        </p:nvSpPr>
        <p:spPr>
          <a:xfrm>
            <a:off x="329667" y="2327192"/>
            <a:ext cx="2561633" cy="325781"/>
          </a:xfrm>
          <a:prstGeom prst="chevron">
            <a:avLst/>
          </a:prstGeom>
          <a:ln w="19050">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b="0" u="none" strike="noStrike" kern="1200" cap="none" spc="0" normalizeH="0" baseline="0" noProof="0">
                <a:ln>
                  <a:noFill/>
                </a:ln>
                <a:solidFill>
                  <a:srgbClr val="E7E6E6">
                    <a:lumMod val="25000"/>
                  </a:srgbClr>
                </a:solidFill>
                <a:effectLst/>
                <a:uLnTx/>
                <a:uFillTx/>
                <a:latin typeface="+mj-lt"/>
                <a:ea typeface="+mn-ea"/>
                <a:cs typeface="+mn-cs"/>
              </a:rPr>
              <a:t>Förberedelse</a:t>
            </a:r>
          </a:p>
        </p:txBody>
      </p:sp>
      <p:sp>
        <p:nvSpPr>
          <p:cNvPr id="4" name="Pil: sparr 3">
            <a:extLst>
              <a:ext uri="{FF2B5EF4-FFF2-40B4-BE49-F238E27FC236}">
                <a16:creationId xmlns:a16="http://schemas.microsoft.com/office/drawing/2014/main" id="{E4A44CA8-F4B8-4CBE-859C-443375E864E2}"/>
              </a:ext>
            </a:extLst>
          </p:cNvPr>
          <p:cNvSpPr/>
          <p:nvPr/>
        </p:nvSpPr>
        <p:spPr>
          <a:xfrm>
            <a:off x="2899329" y="2327192"/>
            <a:ext cx="8825181" cy="343052"/>
          </a:xfrm>
          <a:prstGeom prst="chevron">
            <a:avLst/>
          </a:prstGeom>
          <a:ln w="19050">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800" b="0" u="none" strike="noStrike" kern="1200" cap="none" spc="0" normalizeH="0" baseline="0" noProof="0">
                <a:ln>
                  <a:noFill/>
                </a:ln>
                <a:solidFill>
                  <a:srgbClr val="E7E6E6">
                    <a:lumMod val="25000"/>
                  </a:srgbClr>
                </a:solidFill>
                <a:effectLst/>
                <a:uLnTx/>
                <a:uFillTx/>
                <a:latin typeface="+mj-lt"/>
                <a:ea typeface="+mn-ea"/>
                <a:cs typeface="+mn-cs"/>
              </a:rPr>
              <a:t>Från etablering till slutbesiktning</a:t>
            </a:r>
          </a:p>
        </p:txBody>
      </p:sp>
      <p:sp>
        <p:nvSpPr>
          <p:cNvPr id="5" name="Frihandsfigur: Form 4">
            <a:extLst>
              <a:ext uri="{FF2B5EF4-FFF2-40B4-BE49-F238E27FC236}">
                <a16:creationId xmlns:a16="http://schemas.microsoft.com/office/drawing/2014/main" id="{32A72335-A69B-4520-BB9B-79F624301550}"/>
              </a:ext>
            </a:extLst>
          </p:cNvPr>
          <p:cNvSpPr/>
          <p:nvPr/>
        </p:nvSpPr>
        <p:spPr>
          <a:xfrm>
            <a:off x="329667" y="1358516"/>
            <a:ext cx="11407229" cy="756000"/>
          </a:xfrm>
          <a:custGeom>
            <a:avLst/>
            <a:gdLst>
              <a:gd name="connsiteX0" fmla="*/ 0 w 5630957"/>
              <a:gd name="connsiteY0" fmla="*/ 0 h 702957"/>
              <a:gd name="connsiteX1" fmla="*/ 5279479 w 5630957"/>
              <a:gd name="connsiteY1" fmla="*/ 0 h 702957"/>
              <a:gd name="connsiteX2" fmla="*/ 5630957 w 5630957"/>
              <a:gd name="connsiteY2" fmla="*/ 351479 h 702957"/>
              <a:gd name="connsiteX3" fmla="*/ 5279479 w 5630957"/>
              <a:gd name="connsiteY3" fmla="*/ 702957 h 702957"/>
              <a:gd name="connsiteX4" fmla="*/ 0 w 5630957"/>
              <a:gd name="connsiteY4" fmla="*/ 702957 h 702957"/>
              <a:gd name="connsiteX5" fmla="*/ 351479 w 5630957"/>
              <a:gd name="connsiteY5" fmla="*/ 351479 h 702957"/>
              <a:gd name="connsiteX6" fmla="*/ 0 w 5630957"/>
              <a:gd name="connsiteY6" fmla="*/ 0 h 702957"/>
              <a:gd name="connsiteX0" fmla="*/ 0 w 5630957"/>
              <a:gd name="connsiteY0" fmla="*/ 0 h 702957"/>
              <a:gd name="connsiteX1" fmla="*/ 5279479 w 5630957"/>
              <a:gd name="connsiteY1" fmla="*/ 0 h 702957"/>
              <a:gd name="connsiteX2" fmla="*/ 5630957 w 5630957"/>
              <a:gd name="connsiteY2" fmla="*/ 351479 h 702957"/>
              <a:gd name="connsiteX3" fmla="*/ 5279479 w 5630957"/>
              <a:gd name="connsiteY3" fmla="*/ 702957 h 702957"/>
              <a:gd name="connsiteX4" fmla="*/ 0 w 5630957"/>
              <a:gd name="connsiteY4" fmla="*/ 702957 h 702957"/>
              <a:gd name="connsiteX5" fmla="*/ 194348 w 5630957"/>
              <a:gd name="connsiteY5" fmla="*/ 351479 h 702957"/>
              <a:gd name="connsiteX6" fmla="*/ 0 w 5630957"/>
              <a:gd name="connsiteY6" fmla="*/ 0 h 702957"/>
              <a:gd name="connsiteX0" fmla="*/ 0 w 5456839"/>
              <a:gd name="connsiteY0" fmla="*/ 0 h 702957"/>
              <a:gd name="connsiteX1" fmla="*/ 5279479 w 5456839"/>
              <a:gd name="connsiteY1" fmla="*/ 0 h 702957"/>
              <a:gd name="connsiteX2" fmla="*/ 5456839 w 5456839"/>
              <a:gd name="connsiteY2" fmla="*/ 359735 h 702957"/>
              <a:gd name="connsiteX3" fmla="*/ 5279479 w 5456839"/>
              <a:gd name="connsiteY3" fmla="*/ 702957 h 702957"/>
              <a:gd name="connsiteX4" fmla="*/ 0 w 5456839"/>
              <a:gd name="connsiteY4" fmla="*/ 702957 h 702957"/>
              <a:gd name="connsiteX5" fmla="*/ 194348 w 5456839"/>
              <a:gd name="connsiteY5" fmla="*/ 351479 h 702957"/>
              <a:gd name="connsiteX6" fmla="*/ 0 w 5456839"/>
              <a:gd name="connsiteY6" fmla="*/ 0 h 702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56839" h="702957">
                <a:moveTo>
                  <a:pt x="0" y="0"/>
                </a:moveTo>
                <a:lnTo>
                  <a:pt x="5279479" y="0"/>
                </a:lnTo>
                <a:lnTo>
                  <a:pt x="5456839" y="359735"/>
                </a:lnTo>
                <a:lnTo>
                  <a:pt x="5279479" y="702957"/>
                </a:lnTo>
                <a:lnTo>
                  <a:pt x="0" y="702957"/>
                </a:lnTo>
                <a:lnTo>
                  <a:pt x="194348" y="351479"/>
                </a:lnTo>
                <a:lnTo>
                  <a:pt x="0" y="0"/>
                </a:lnTo>
                <a:close/>
              </a:path>
            </a:pathLst>
          </a:custGeom>
          <a:solidFill>
            <a:schemeClr val="accent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24000" tIns="20003" rIns="324000" bIns="20003" numCol="1" spcCol="1270" anchor="ctr" anchorCtr="0">
            <a:noAutofit/>
          </a:bodyPr>
          <a:lstStyle/>
          <a:p>
            <a:pPr marL="0" lvl="0" indent="0" algn="ctr" defTabSz="666750">
              <a:lnSpc>
                <a:spcPct val="90000"/>
              </a:lnSpc>
              <a:spcBef>
                <a:spcPct val="0"/>
              </a:spcBef>
              <a:spcAft>
                <a:spcPct val="35000"/>
              </a:spcAft>
              <a:buNone/>
            </a:pPr>
            <a:r>
              <a:rPr lang="sv-SE" sz="2000" kern="1200">
                <a:latin typeface="+mj-lt"/>
              </a:rPr>
              <a:t>Produktion</a:t>
            </a:r>
          </a:p>
        </p:txBody>
      </p:sp>
      <p:pic>
        <p:nvPicPr>
          <p:cNvPr id="42" name="Bild 41" descr="Dokument med hel fyllning">
            <a:extLst>
              <a:ext uri="{FF2B5EF4-FFF2-40B4-BE49-F238E27FC236}">
                <a16:creationId xmlns:a16="http://schemas.microsoft.com/office/drawing/2014/main" id="{4A01FD2E-6F10-41A5-BAED-F0FB4770605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29918" y="4328541"/>
            <a:ext cx="252000" cy="252000"/>
          </a:xfrm>
          <a:prstGeom prst="rect">
            <a:avLst/>
          </a:prstGeom>
        </p:spPr>
      </p:pic>
      <p:pic>
        <p:nvPicPr>
          <p:cNvPr id="44" name="Bild 43" descr="Användare med hel fyllning">
            <a:extLst>
              <a:ext uri="{FF2B5EF4-FFF2-40B4-BE49-F238E27FC236}">
                <a16:creationId xmlns:a16="http://schemas.microsoft.com/office/drawing/2014/main" id="{9AE51B71-944B-463D-A052-1A7FB65E93F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76268" y="4894941"/>
            <a:ext cx="305650" cy="305650"/>
          </a:xfrm>
          <a:prstGeom prst="rect">
            <a:avLst/>
          </a:prstGeom>
        </p:spPr>
      </p:pic>
      <p:pic>
        <p:nvPicPr>
          <p:cNvPr id="45" name="Bild 44" descr="Dokument med hel fyllning">
            <a:extLst>
              <a:ext uri="{FF2B5EF4-FFF2-40B4-BE49-F238E27FC236}">
                <a16:creationId xmlns:a16="http://schemas.microsoft.com/office/drawing/2014/main" id="{A2C05967-5066-400F-96F8-D7FF674EAB6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29918" y="3359857"/>
            <a:ext cx="252000" cy="252000"/>
          </a:xfrm>
          <a:prstGeom prst="rect">
            <a:avLst/>
          </a:prstGeom>
        </p:spPr>
      </p:pic>
      <p:sp>
        <p:nvSpPr>
          <p:cNvPr id="70" name="textruta 69">
            <a:extLst>
              <a:ext uri="{FF2B5EF4-FFF2-40B4-BE49-F238E27FC236}">
                <a16:creationId xmlns:a16="http://schemas.microsoft.com/office/drawing/2014/main" id="{904EA595-6195-4CAA-AD7B-71D8BE22F9C8}"/>
              </a:ext>
            </a:extLst>
          </p:cNvPr>
          <p:cNvSpPr txBox="1"/>
          <p:nvPr/>
        </p:nvSpPr>
        <p:spPr>
          <a:xfrm>
            <a:off x="10420007" y="6036335"/>
            <a:ext cx="1548844" cy="461665"/>
          </a:xfrm>
          <a:prstGeom prst="rect">
            <a:avLst/>
          </a:prstGeom>
          <a:noFill/>
        </p:spPr>
        <p:txBody>
          <a:bodyPr wrap="square" rtlCol="0">
            <a:spAutoFit/>
          </a:bodyPr>
          <a:lstStyle/>
          <a:p>
            <a:r>
              <a:rPr lang="sv-SE" sz="1200" dirty="0">
                <a:solidFill>
                  <a:schemeClr val="bg2">
                    <a:lumMod val="10000"/>
                  </a:schemeClr>
                </a:solidFill>
              </a:rPr>
              <a:t>Uppföljning &amp; hantera </a:t>
            </a:r>
            <a:br>
              <a:rPr lang="sv-SE" sz="1200" dirty="0">
                <a:solidFill>
                  <a:schemeClr val="bg2">
                    <a:lumMod val="10000"/>
                  </a:schemeClr>
                </a:solidFill>
              </a:rPr>
            </a:br>
            <a:r>
              <a:rPr lang="sv-SE" sz="1200" dirty="0">
                <a:solidFill>
                  <a:schemeClr val="bg2">
                    <a:lumMod val="10000"/>
                  </a:schemeClr>
                </a:solidFill>
              </a:rPr>
              <a:t>avvikelser/brister</a:t>
            </a:r>
          </a:p>
        </p:txBody>
      </p:sp>
      <p:sp>
        <p:nvSpPr>
          <p:cNvPr id="71" name="textruta 70">
            <a:extLst>
              <a:ext uri="{FF2B5EF4-FFF2-40B4-BE49-F238E27FC236}">
                <a16:creationId xmlns:a16="http://schemas.microsoft.com/office/drawing/2014/main" id="{9E396D25-6759-411B-B3CE-31180FCEC08E}"/>
              </a:ext>
            </a:extLst>
          </p:cNvPr>
          <p:cNvSpPr txBox="1"/>
          <p:nvPr/>
        </p:nvSpPr>
        <p:spPr>
          <a:xfrm>
            <a:off x="10420007" y="4344283"/>
            <a:ext cx="1596589" cy="276999"/>
          </a:xfrm>
          <a:prstGeom prst="rect">
            <a:avLst/>
          </a:prstGeom>
          <a:noFill/>
        </p:spPr>
        <p:txBody>
          <a:bodyPr wrap="square" rtlCol="0">
            <a:spAutoFit/>
          </a:bodyPr>
          <a:lstStyle/>
          <a:p>
            <a:r>
              <a:rPr lang="sv-SE" sz="1200" dirty="0">
                <a:solidFill>
                  <a:schemeClr val="bg2">
                    <a:lumMod val="10000"/>
                  </a:schemeClr>
                </a:solidFill>
              </a:rPr>
              <a:t>Chef/arbetsgivare</a:t>
            </a:r>
          </a:p>
        </p:txBody>
      </p:sp>
      <p:sp>
        <p:nvSpPr>
          <p:cNvPr id="72" name="textruta 71">
            <a:extLst>
              <a:ext uri="{FF2B5EF4-FFF2-40B4-BE49-F238E27FC236}">
                <a16:creationId xmlns:a16="http://schemas.microsoft.com/office/drawing/2014/main" id="{41A2CDE5-C00D-4515-9621-EB3E1EA94921}"/>
              </a:ext>
            </a:extLst>
          </p:cNvPr>
          <p:cNvSpPr txBox="1"/>
          <p:nvPr/>
        </p:nvSpPr>
        <p:spPr>
          <a:xfrm>
            <a:off x="10420006" y="5453839"/>
            <a:ext cx="1596589" cy="276999"/>
          </a:xfrm>
          <a:prstGeom prst="rect">
            <a:avLst/>
          </a:prstGeom>
          <a:noFill/>
        </p:spPr>
        <p:txBody>
          <a:bodyPr wrap="square" rtlCol="0">
            <a:spAutoFit/>
          </a:bodyPr>
          <a:lstStyle/>
          <a:p>
            <a:r>
              <a:rPr lang="sv-SE" sz="1200" dirty="0">
                <a:solidFill>
                  <a:schemeClr val="bg2">
                    <a:lumMod val="10000"/>
                  </a:schemeClr>
                </a:solidFill>
              </a:rPr>
              <a:t>Yrkesmedarbetare</a:t>
            </a:r>
          </a:p>
        </p:txBody>
      </p:sp>
      <p:cxnSp>
        <p:nvCxnSpPr>
          <p:cNvPr id="74" name="Rak koppling 73">
            <a:extLst>
              <a:ext uri="{FF2B5EF4-FFF2-40B4-BE49-F238E27FC236}">
                <a16:creationId xmlns:a16="http://schemas.microsoft.com/office/drawing/2014/main" id="{94C2ABEC-5E0E-43D0-BEDB-F3AB606F381D}"/>
              </a:ext>
            </a:extLst>
          </p:cNvPr>
          <p:cNvCxnSpPr>
            <a:cxnSpLocks/>
          </p:cNvCxnSpPr>
          <p:nvPr/>
        </p:nvCxnSpPr>
        <p:spPr>
          <a:xfrm>
            <a:off x="5871880" y="4621282"/>
            <a:ext cx="5976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5" name="Rak koppling 74">
            <a:extLst>
              <a:ext uri="{FF2B5EF4-FFF2-40B4-BE49-F238E27FC236}">
                <a16:creationId xmlns:a16="http://schemas.microsoft.com/office/drawing/2014/main" id="{77A126A5-8AA3-48C0-BD11-1B35ADD017A4}"/>
              </a:ext>
            </a:extLst>
          </p:cNvPr>
          <p:cNvCxnSpPr>
            <a:cxnSpLocks/>
          </p:cNvCxnSpPr>
          <p:nvPr/>
        </p:nvCxnSpPr>
        <p:spPr>
          <a:xfrm>
            <a:off x="5871880" y="5733856"/>
            <a:ext cx="5976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Rak koppling 75">
            <a:extLst>
              <a:ext uri="{FF2B5EF4-FFF2-40B4-BE49-F238E27FC236}">
                <a16:creationId xmlns:a16="http://schemas.microsoft.com/office/drawing/2014/main" id="{9F5F7075-5763-4C13-90AF-1A89EF10FAEC}"/>
              </a:ext>
            </a:extLst>
          </p:cNvPr>
          <p:cNvCxnSpPr>
            <a:cxnSpLocks/>
          </p:cNvCxnSpPr>
          <p:nvPr/>
        </p:nvCxnSpPr>
        <p:spPr>
          <a:xfrm>
            <a:off x="5871880" y="6498611"/>
            <a:ext cx="5976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77" name="Bild 76" descr="Användare med hel fyllning">
            <a:extLst>
              <a:ext uri="{FF2B5EF4-FFF2-40B4-BE49-F238E27FC236}">
                <a16:creationId xmlns:a16="http://schemas.microsoft.com/office/drawing/2014/main" id="{0D76B065-42DA-4C8F-89D2-016959C6667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572366" y="3679401"/>
            <a:ext cx="305650" cy="305650"/>
          </a:xfrm>
          <a:prstGeom prst="rect">
            <a:avLst/>
          </a:prstGeom>
        </p:spPr>
      </p:pic>
      <p:pic>
        <p:nvPicPr>
          <p:cNvPr id="78" name="Bild 77" descr="Användare med hel fyllning">
            <a:extLst>
              <a:ext uri="{FF2B5EF4-FFF2-40B4-BE49-F238E27FC236}">
                <a16:creationId xmlns:a16="http://schemas.microsoft.com/office/drawing/2014/main" id="{35B2C4B1-934A-42C1-97B4-548242ACB46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572366" y="4661783"/>
            <a:ext cx="305650" cy="305650"/>
          </a:xfrm>
          <a:prstGeom prst="rect">
            <a:avLst/>
          </a:prstGeom>
        </p:spPr>
      </p:pic>
      <p:pic>
        <p:nvPicPr>
          <p:cNvPr id="79" name="Bild 78" descr="Användare med hel fyllning">
            <a:extLst>
              <a:ext uri="{FF2B5EF4-FFF2-40B4-BE49-F238E27FC236}">
                <a16:creationId xmlns:a16="http://schemas.microsoft.com/office/drawing/2014/main" id="{940A7A30-0612-4E27-BB28-58FA12E7507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572366" y="4288981"/>
            <a:ext cx="305650" cy="305650"/>
          </a:xfrm>
          <a:prstGeom prst="rect">
            <a:avLst/>
          </a:prstGeom>
        </p:spPr>
      </p:pic>
      <p:pic>
        <p:nvPicPr>
          <p:cNvPr id="80" name="Bild 79" descr="Användare med hel fyllning">
            <a:extLst>
              <a:ext uri="{FF2B5EF4-FFF2-40B4-BE49-F238E27FC236}">
                <a16:creationId xmlns:a16="http://schemas.microsoft.com/office/drawing/2014/main" id="{9F733113-C1FE-465B-962D-FD8FDDE8C33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572366" y="3273021"/>
            <a:ext cx="305650" cy="305650"/>
          </a:xfrm>
          <a:prstGeom prst="rect">
            <a:avLst/>
          </a:prstGeom>
        </p:spPr>
      </p:pic>
      <p:pic>
        <p:nvPicPr>
          <p:cNvPr id="81" name="Bild 80" descr="Användare med hel fyllning">
            <a:extLst>
              <a:ext uri="{FF2B5EF4-FFF2-40B4-BE49-F238E27FC236}">
                <a16:creationId xmlns:a16="http://schemas.microsoft.com/office/drawing/2014/main" id="{6238A396-784F-44F1-9812-0A0F925C1B0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572366" y="5034585"/>
            <a:ext cx="305650" cy="305650"/>
          </a:xfrm>
          <a:prstGeom prst="rect">
            <a:avLst/>
          </a:prstGeom>
        </p:spPr>
      </p:pic>
      <p:pic>
        <p:nvPicPr>
          <p:cNvPr id="82" name="Bild 81" descr="Dokument med hel fyllning">
            <a:extLst>
              <a:ext uri="{FF2B5EF4-FFF2-40B4-BE49-F238E27FC236}">
                <a16:creationId xmlns:a16="http://schemas.microsoft.com/office/drawing/2014/main" id="{04A92BD2-9069-4E2C-A9AC-AC7872739C3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611391" y="6189822"/>
            <a:ext cx="252000" cy="252000"/>
          </a:xfrm>
          <a:prstGeom prst="rect">
            <a:avLst/>
          </a:prstGeom>
        </p:spPr>
      </p:pic>
      <p:pic>
        <p:nvPicPr>
          <p:cNvPr id="28" name="Picture 11">
            <a:extLst>
              <a:ext uri="{FF2B5EF4-FFF2-40B4-BE49-F238E27FC236}">
                <a16:creationId xmlns:a16="http://schemas.microsoft.com/office/drawing/2014/main" id="{C3CEB9B1-6891-47D6-A3FD-7C9346FB959E}"/>
              </a:ext>
            </a:extLst>
          </p:cNvPr>
          <p:cNvPicPr>
            <a:picLocks noChangeAspect="1"/>
          </p:cNvPicPr>
          <p:nvPr/>
        </p:nvPicPr>
        <p:blipFill>
          <a:blip r:embed="rId7">
            <a:biLevel thresh="75000"/>
          </a:blip>
          <a:stretch>
            <a:fillRect/>
          </a:stretch>
        </p:blipFill>
        <p:spPr>
          <a:xfrm>
            <a:off x="8791281" y="3307080"/>
            <a:ext cx="288000" cy="252000"/>
          </a:xfrm>
          <a:prstGeom prst="rect">
            <a:avLst/>
          </a:prstGeom>
        </p:spPr>
      </p:pic>
      <p:pic>
        <p:nvPicPr>
          <p:cNvPr id="29" name="Bild 28" descr="Information kontur">
            <a:hlinkClick r:id="rId8" action="ppaction://hlinksldjump"/>
            <a:extLst>
              <a:ext uri="{FF2B5EF4-FFF2-40B4-BE49-F238E27FC236}">
                <a16:creationId xmlns:a16="http://schemas.microsoft.com/office/drawing/2014/main" id="{29F5377B-AA04-4BC2-BB1F-1930838B6711}"/>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2884656" y="4300863"/>
            <a:ext cx="288000" cy="288000"/>
          </a:xfrm>
          <a:prstGeom prst="rect">
            <a:avLst/>
          </a:prstGeom>
        </p:spPr>
      </p:pic>
      <p:pic>
        <p:nvPicPr>
          <p:cNvPr id="30" name="Bild 29" descr="Dokument med hel fyllning">
            <a:extLst>
              <a:ext uri="{FF2B5EF4-FFF2-40B4-BE49-F238E27FC236}">
                <a16:creationId xmlns:a16="http://schemas.microsoft.com/office/drawing/2014/main" id="{80E52F9A-BDC4-4AE3-8057-B4A937878A9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478492" y="3326671"/>
            <a:ext cx="252000" cy="252000"/>
          </a:xfrm>
          <a:prstGeom prst="rect">
            <a:avLst/>
          </a:prstGeom>
        </p:spPr>
      </p:pic>
      <p:pic>
        <p:nvPicPr>
          <p:cNvPr id="35" name="Bild 34" descr="Användare med hel fyllning">
            <a:extLst>
              <a:ext uri="{FF2B5EF4-FFF2-40B4-BE49-F238E27FC236}">
                <a16:creationId xmlns:a16="http://schemas.microsoft.com/office/drawing/2014/main" id="{F0839C5A-5AAB-4B17-A539-3F1F066183B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572366" y="5407387"/>
            <a:ext cx="305650" cy="305650"/>
          </a:xfrm>
          <a:prstGeom prst="rect">
            <a:avLst/>
          </a:prstGeom>
        </p:spPr>
      </p:pic>
      <p:sp>
        <p:nvSpPr>
          <p:cNvPr id="37" name="Bakåt eller föregående 36">
            <a:hlinkClick r:id="" action="ppaction://hlinkshowjump?jump=lastslideviewed" highlightClick="1"/>
            <a:extLst>
              <a:ext uri="{FF2B5EF4-FFF2-40B4-BE49-F238E27FC236}">
                <a16:creationId xmlns:a16="http://schemas.microsoft.com/office/drawing/2014/main" id="{6296560A-89B0-4E9E-BA68-1976654CB4F3}"/>
              </a:ext>
            </a:extLst>
          </p:cNvPr>
          <p:cNvSpPr/>
          <p:nvPr/>
        </p:nvSpPr>
        <p:spPr>
          <a:xfrm>
            <a:off x="441000" y="6381587"/>
            <a:ext cx="180000" cy="180000"/>
          </a:xfrm>
          <a:prstGeom prst="actionButtonBackPrevious">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sz="1200">
              <a:solidFill>
                <a:schemeClr val="bg1"/>
              </a:solidFill>
            </a:endParaRPr>
          </a:p>
        </p:txBody>
      </p:sp>
      <p:sp>
        <p:nvSpPr>
          <p:cNvPr id="38" name="Gå till början 37">
            <a:hlinkClick r:id="rId11" action="ppaction://hlinksldjump" highlightClick="1"/>
            <a:extLst>
              <a:ext uri="{FF2B5EF4-FFF2-40B4-BE49-F238E27FC236}">
                <a16:creationId xmlns:a16="http://schemas.microsoft.com/office/drawing/2014/main" id="{E6833A45-C086-47D9-BFD9-ED659B47EACE}"/>
              </a:ext>
            </a:extLst>
          </p:cNvPr>
          <p:cNvSpPr/>
          <p:nvPr/>
        </p:nvSpPr>
        <p:spPr>
          <a:xfrm>
            <a:off x="207691" y="6381792"/>
            <a:ext cx="180000" cy="180000"/>
          </a:xfrm>
          <a:prstGeom prst="actionButtonBeginning">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sz="1200">
              <a:solidFill>
                <a:schemeClr val="bg1"/>
              </a:solidFill>
            </a:endParaRPr>
          </a:p>
        </p:txBody>
      </p:sp>
      <p:pic>
        <p:nvPicPr>
          <p:cNvPr id="39" name="Bild 38" descr="Användare med hel fyllning">
            <a:extLst>
              <a:ext uri="{FF2B5EF4-FFF2-40B4-BE49-F238E27FC236}">
                <a16:creationId xmlns:a16="http://schemas.microsoft.com/office/drawing/2014/main" id="{38C01386-693F-41C7-86C0-02BD1C90EB9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584566" y="5780188"/>
            <a:ext cx="305650" cy="305650"/>
          </a:xfrm>
          <a:prstGeom prst="rect">
            <a:avLst/>
          </a:prstGeom>
        </p:spPr>
      </p:pic>
    </p:spTree>
    <p:extLst>
      <p:ext uri="{BB962C8B-B14F-4D97-AF65-F5344CB8AC3E}">
        <p14:creationId xmlns:p14="http://schemas.microsoft.com/office/powerpoint/2010/main" val="3139174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Platshållare för text 3">
            <a:extLst>
              <a:ext uri="{FF2B5EF4-FFF2-40B4-BE49-F238E27FC236}">
                <a16:creationId xmlns:a16="http://schemas.microsoft.com/office/drawing/2014/main" id="{708FB89E-76C2-4E93-8F8D-49E876D654E0}"/>
              </a:ext>
            </a:extLst>
          </p:cNvPr>
          <p:cNvSpPr>
            <a:spLocks noGrp="1"/>
          </p:cNvSpPr>
          <p:nvPr>
            <p:ph type="body" sz="quarter" idx="13"/>
          </p:nvPr>
        </p:nvSpPr>
        <p:spPr>
          <a:xfrm>
            <a:off x="622800" y="1648800"/>
            <a:ext cx="10924158" cy="3888000"/>
          </a:xfrm>
        </p:spPr>
        <p:txBody>
          <a:bodyPr/>
          <a:lstStyle/>
          <a:p>
            <a:r>
              <a:rPr lang="sv-SE" b="1" dirty="0"/>
              <a:t>Arbetsmiljöplanen ska alltid innehålla:</a:t>
            </a:r>
          </a:p>
          <a:p>
            <a:pPr marL="342900" indent="-342900">
              <a:buFont typeface="Arial" panose="020B0604020202020204" pitchFamily="34" charset="0"/>
              <a:buChar char="•"/>
            </a:pPr>
            <a:r>
              <a:rPr lang="sv-SE" dirty="0"/>
              <a:t>De regler som ska tillämpas på byggarbetsplatsen</a:t>
            </a:r>
          </a:p>
          <a:p>
            <a:pPr marL="342900" indent="-342900">
              <a:buFont typeface="Arial" panose="020B0604020202020204" pitchFamily="34" charset="0"/>
              <a:buChar char="•"/>
            </a:pPr>
            <a:r>
              <a:rPr lang="sv-SE" dirty="0"/>
              <a:t>En beskrivning av hur arbetsmiljöarbetet ska organiseras</a:t>
            </a:r>
          </a:p>
          <a:p>
            <a:pPr marL="342900" indent="-342900">
              <a:buFont typeface="Arial" panose="020B0604020202020204" pitchFamily="34" charset="0"/>
              <a:buChar char="•"/>
            </a:pPr>
            <a:r>
              <a:rPr lang="sv-SE" dirty="0"/>
              <a:t>En beskrivning av de särskilda åtgärder som ska vidtas under byggskedet för de 13 olika arbeten som är tillämpliga (så man uppfyller kraven i AML &amp; </a:t>
            </a:r>
            <a:r>
              <a:rPr lang="sv-SE" dirty="0" err="1"/>
              <a:t>AFSar</a:t>
            </a:r>
            <a:r>
              <a:rPr lang="sv-SE" dirty="0"/>
              <a:t>)</a:t>
            </a:r>
          </a:p>
          <a:p>
            <a:r>
              <a:rPr lang="sv-SE" dirty="0"/>
              <a:t>(Förkortad text från AFS 1999:3, § 12a)</a:t>
            </a:r>
          </a:p>
          <a:p>
            <a:endParaRPr lang="sv-SE" dirty="0"/>
          </a:p>
          <a:p>
            <a:r>
              <a:rPr lang="sv-SE" b="1" dirty="0"/>
              <a:t>Arbetsmiljöplanen ska finnas tillgänglig på arbetsplatsen.</a:t>
            </a:r>
          </a:p>
          <a:p>
            <a:r>
              <a:rPr lang="sv-SE" dirty="0"/>
              <a:t>Lämpligen kommuniceras innehållet i olika forum såsom på startmöte med UE och på säkerhetsintroduktioner.</a:t>
            </a:r>
          </a:p>
          <a:p>
            <a:r>
              <a:rPr lang="sv-SE" dirty="0"/>
              <a:t>Uppdateringar kommuniceras lämpligen på UE-möten samt på morgonmöten.</a:t>
            </a:r>
          </a:p>
          <a:p>
            <a:endParaRPr lang="sv-SE" dirty="0"/>
          </a:p>
        </p:txBody>
      </p:sp>
      <p:sp>
        <p:nvSpPr>
          <p:cNvPr id="3" name="Rubrik 2">
            <a:extLst>
              <a:ext uri="{FF2B5EF4-FFF2-40B4-BE49-F238E27FC236}">
                <a16:creationId xmlns:a16="http://schemas.microsoft.com/office/drawing/2014/main" id="{BC80FF0D-BA70-4640-81FD-CDB503889101}"/>
              </a:ext>
            </a:extLst>
          </p:cNvPr>
          <p:cNvSpPr>
            <a:spLocks noGrp="1"/>
          </p:cNvSpPr>
          <p:nvPr>
            <p:ph type="title"/>
          </p:nvPr>
        </p:nvSpPr>
        <p:spPr/>
        <p:txBody>
          <a:bodyPr>
            <a:normAutofit/>
          </a:bodyPr>
          <a:lstStyle/>
          <a:p>
            <a:r>
              <a:rPr lang="sv-SE" dirty="0"/>
              <a:t>Bas-U uppdaterar arbetsmiljöplanen löpande</a:t>
            </a:r>
          </a:p>
        </p:txBody>
      </p:sp>
      <p:sp>
        <p:nvSpPr>
          <p:cNvPr id="7" name="Bakåt eller föregående 6">
            <a:hlinkClick r:id="" action="ppaction://hlinkshowjump?jump=lastslideviewed" highlightClick="1"/>
            <a:extLst>
              <a:ext uri="{FF2B5EF4-FFF2-40B4-BE49-F238E27FC236}">
                <a16:creationId xmlns:a16="http://schemas.microsoft.com/office/drawing/2014/main" id="{75EFCE19-64FA-4E6D-891C-C92E777B33F2}"/>
              </a:ext>
            </a:extLst>
          </p:cNvPr>
          <p:cNvSpPr/>
          <p:nvPr/>
        </p:nvSpPr>
        <p:spPr>
          <a:xfrm>
            <a:off x="441000" y="6381587"/>
            <a:ext cx="180000" cy="180000"/>
          </a:xfrm>
          <a:prstGeom prst="actionButtonBackPrevious">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sz="1200">
              <a:solidFill>
                <a:schemeClr val="bg1"/>
              </a:solidFill>
            </a:endParaRPr>
          </a:p>
        </p:txBody>
      </p:sp>
      <p:sp>
        <p:nvSpPr>
          <p:cNvPr id="8" name="Gå till början 7">
            <a:hlinkClick r:id="rId2" action="ppaction://hlinksldjump" highlightClick="1"/>
            <a:extLst>
              <a:ext uri="{FF2B5EF4-FFF2-40B4-BE49-F238E27FC236}">
                <a16:creationId xmlns:a16="http://schemas.microsoft.com/office/drawing/2014/main" id="{66DD082D-E2B6-455B-803D-DE021226C546}"/>
              </a:ext>
            </a:extLst>
          </p:cNvPr>
          <p:cNvSpPr/>
          <p:nvPr/>
        </p:nvSpPr>
        <p:spPr>
          <a:xfrm>
            <a:off x="207691" y="6381792"/>
            <a:ext cx="180000" cy="180000"/>
          </a:xfrm>
          <a:prstGeom prst="actionButtonBeginning">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sz="1200">
              <a:solidFill>
                <a:schemeClr val="bg1"/>
              </a:solidFill>
            </a:endParaRPr>
          </a:p>
        </p:txBody>
      </p:sp>
    </p:spTree>
    <p:extLst>
      <p:ext uri="{BB962C8B-B14F-4D97-AF65-F5344CB8AC3E}">
        <p14:creationId xmlns:p14="http://schemas.microsoft.com/office/powerpoint/2010/main" val="3740291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Platshållare för text 3">
            <a:extLst>
              <a:ext uri="{FF2B5EF4-FFF2-40B4-BE49-F238E27FC236}">
                <a16:creationId xmlns:a16="http://schemas.microsoft.com/office/drawing/2014/main" id="{708FB89E-76C2-4E93-8F8D-49E876D654E0}"/>
              </a:ext>
            </a:extLst>
          </p:cNvPr>
          <p:cNvSpPr>
            <a:spLocks noGrp="1"/>
          </p:cNvSpPr>
          <p:nvPr>
            <p:ph type="body" sz="quarter" idx="13"/>
          </p:nvPr>
        </p:nvSpPr>
        <p:spPr/>
        <p:txBody>
          <a:bodyPr/>
          <a:lstStyle/>
          <a:p>
            <a:r>
              <a:rPr lang="sv-SE" b="1" dirty="0"/>
              <a:t>Arbetsmiljöplanen ska alltid innehålla:</a:t>
            </a:r>
          </a:p>
          <a:p>
            <a:pPr marL="342900" indent="-342900">
              <a:buFont typeface="Arial" panose="020B0604020202020204" pitchFamily="34" charset="0"/>
              <a:buChar char="•"/>
            </a:pPr>
            <a:r>
              <a:rPr lang="sv-SE" dirty="0"/>
              <a:t>De regler som ska tillämpas på byggarbetsplatsen</a:t>
            </a:r>
          </a:p>
          <a:p>
            <a:pPr marL="342900" indent="-342900">
              <a:buFont typeface="Arial" panose="020B0604020202020204" pitchFamily="34" charset="0"/>
              <a:buChar char="•"/>
            </a:pPr>
            <a:r>
              <a:rPr lang="sv-SE" dirty="0"/>
              <a:t>En beskrivning av hur arbetsmiljöarbetet ska organiseras</a:t>
            </a:r>
          </a:p>
          <a:p>
            <a:pPr marL="342900" indent="-342900">
              <a:buFont typeface="Arial" panose="020B0604020202020204" pitchFamily="34" charset="0"/>
              <a:buChar char="•"/>
            </a:pPr>
            <a:r>
              <a:rPr lang="sv-SE" dirty="0"/>
              <a:t>En beskrivning av de särskilda åtgärder som ska vidtas under byggskedet för de 13 olika arbeten som är tillämpliga (så man uppfyller kraven i AML &amp; </a:t>
            </a:r>
            <a:r>
              <a:rPr lang="sv-SE" dirty="0" err="1"/>
              <a:t>AFSar</a:t>
            </a:r>
            <a:r>
              <a:rPr lang="sv-SE" dirty="0"/>
              <a:t>)</a:t>
            </a:r>
          </a:p>
          <a:p>
            <a:r>
              <a:rPr lang="sv-SE" dirty="0"/>
              <a:t>(Förkortad text från AFS 1999:3, § 12a)</a:t>
            </a:r>
          </a:p>
          <a:p>
            <a:endParaRPr lang="sv-SE" dirty="0"/>
          </a:p>
        </p:txBody>
      </p:sp>
      <p:sp>
        <p:nvSpPr>
          <p:cNvPr id="3" name="Rubrik 2">
            <a:extLst>
              <a:ext uri="{FF2B5EF4-FFF2-40B4-BE49-F238E27FC236}">
                <a16:creationId xmlns:a16="http://schemas.microsoft.com/office/drawing/2014/main" id="{BC80FF0D-BA70-4640-81FD-CDB503889101}"/>
              </a:ext>
            </a:extLst>
          </p:cNvPr>
          <p:cNvSpPr>
            <a:spLocks noGrp="1"/>
          </p:cNvSpPr>
          <p:nvPr>
            <p:ph type="title"/>
          </p:nvPr>
        </p:nvSpPr>
        <p:spPr/>
        <p:txBody>
          <a:bodyPr>
            <a:normAutofit/>
          </a:bodyPr>
          <a:lstStyle/>
          <a:p>
            <a:r>
              <a:rPr lang="sv-SE" dirty="0"/>
              <a:t>Byggherren tillser att en arbetsmiljöplan upprättas </a:t>
            </a:r>
          </a:p>
        </p:txBody>
      </p:sp>
      <p:sp>
        <p:nvSpPr>
          <p:cNvPr id="7" name="Bakåt eller föregående 6">
            <a:hlinkClick r:id="" action="ppaction://hlinkshowjump?jump=lastslideviewed" highlightClick="1"/>
            <a:extLst>
              <a:ext uri="{FF2B5EF4-FFF2-40B4-BE49-F238E27FC236}">
                <a16:creationId xmlns:a16="http://schemas.microsoft.com/office/drawing/2014/main" id="{75EFCE19-64FA-4E6D-891C-C92E777B33F2}"/>
              </a:ext>
            </a:extLst>
          </p:cNvPr>
          <p:cNvSpPr/>
          <p:nvPr/>
        </p:nvSpPr>
        <p:spPr>
          <a:xfrm>
            <a:off x="441000" y="6381587"/>
            <a:ext cx="180000" cy="180000"/>
          </a:xfrm>
          <a:prstGeom prst="actionButtonBackPrevious">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sz="1200">
              <a:solidFill>
                <a:schemeClr val="bg1"/>
              </a:solidFill>
            </a:endParaRPr>
          </a:p>
        </p:txBody>
      </p:sp>
      <p:sp>
        <p:nvSpPr>
          <p:cNvPr id="8" name="Gå till början 7">
            <a:hlinkClick r:id="rId2" action="ppaction://hlinksldjump" highlightClick="1"/>
            <a:extLst>
              <a:ext uri="{FF2B5EF4-FFF2-40B4-BE49-F238E27FC236}">
                <a16:creationId xmlns:a16="http://schemas.microsoft.com/office/drawing/2014/main" id="{66DD082D-E2B6-455B-803D-DE021226C546}"/>
              </a:ext>
            </a:extLst>
          </p:cNvPr>
          <p:cNvSpPr/>
          <p:nvPr/>
        </p:nvSpPr>
        <p:spPr>
          <a:xfrm>
            <a:off x="207691" y="6381792"/>
            <a:ext cx="180000" cy="180000"/>
          </a:xfrm>
          <a:prstGeom prst="actionButtonBeginning">
            <a:avLst/>
          </a:prstGeom>
          <a:noFill/>
          <a:ln>
            <a:solidFill>
              <a:schemeClr val="accent2"/>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sv-SE" sz="1200">
              <a:solidFill>
                <a:schemeClr val="bg1"/>
              </a:solidFill>
            </a:endParaRPr>
          </a:p>
        </p:txBody>
      </p:sp>
      <p:sp>
        <p:nvSpPr>
          <p:cNvPr id="2" name="textruta 1">
            <a:extLst>
              <a:ext uri="{FF2B5EF4-FFF2-40B4-BE49-F238E27FC236}">
                <a16:creationId xmlns:a16="http://schemas.microsoft.com/office/drawing/2014/main" id="{6B115CC6-66D9-4969-A1D5-06B814290362}"/>
              </a:ext>
            </a:extLst>
          </p:cNvPr>
          <p:cNvSpPr txBox="1"/>
          <p:nvPr/>
        </p:nvSpPr>
        <p:spPr>
          <a:xfrm>
            <a:off x="1036948" y="1282045"/>
            <a:ext cx="184731" cy="369332"/>
          </a:xfrm>
          <a:prstGeom prst="rect">
            <a:avLst/>
          </a:prstGeom>
          <a:noFill/>
        </p:spPr>
        <p:txBody>
          <a:bodyPr wrap="none" rtlCol="0">
            <a:spAutoFit/>
          </a:bodyPr>
          <a:lstStyle/>
          <a:p>
            <a:endParaRPr lang="sv-SE" dirty="0"/>
          </a:p>
        </p:txBody>
      </p:sp>
    </p:spTree>
    <p:extLst>
      <p:ext uri="{BB962C8B-B14F-4D97-AF65-F5344CB8AC3E}">
        <p14:creationId xmlns:p14="http://schemas.microsoft.com/office/powerpoint/2010/main" val="1797629582"/>
      </p:ext>
    </p:extLst>
  </p:cSld>
  <p:clrMapOvr>
    <a:masterClrMapping/>
  </p:clrMapOvr>
</p:sld>
</file>

<file path=ppt/theme/theme1.xml><?xml version="1.0" encoding="utf-8"?>
<a:theme xmlns:a="http://schemas.openxmlformats.org/drawingml/2006/main" name="Håll Nollan">
  <a:themeElements>
    <a:clrScheme name="Håll nollan">
      <a:dk1>
        <a:srgbClr val="01AFEF"/>
      </a:dk1>
      <a:lt1>
        <a:srgbClr val="FFFFFF"/>
      </a:lt1>
      <a:dk2>
        <a:srgbClr val="000000"/>
      </a:dk2>
      <a:lt2>
        <a:srgbClr val="E7E6E6"/>
      </a:lt2>
      <a:accent1>
        <a:srgbClr val="00AEEF"/>
      </a:accent1>
      <a:accent2>
        <a:srgbClr val="0E718E"/>
      </a:accent2>
      <a:accent3>
        <a:srgbClr val="10EDCB"/>
      </a:accent3>
      <a:accent4>
        <a:srgbClr val="00AEEF"/>
      </a:accent4>
      <a:accent5>
        <a:srgbClr val="0E718E"/>
      </a:accent5>
      <a:accent6>
        <a:srgbClr val="10EDCB"/>
      </a:accent6>
      <a:hlink>
        <a:srgbClr val="0E718E"/>
      </a:hlink>
      <a:folHlink>
        <a:srgbClr val="10EDCB"/>
      </a:folHlink>
    </a:clrScheme>
    <a:fontScheme name="Håll Nollan">
      <a:majorFont>
        <a:latin typeface="Dosis SemiBold"/>
        <a:ea typeface=""/>
        <a:cs typeface=""/>
      </a:majorFont>
      <a:minorFont>
        <a:latin typeface="Dosi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lIns="36000" tIns="36000" rIns="36000" bIns="36000" rtlCol="0" anchor="ctr"/>
      <a:lstStyle>
        <a:defPPr marL="0" marR="0" indent="0" algn="ctr" defTabSz="914400" rtl="0" eaLnBrk="1" fontAlgn="auto" latinLnBrk="0" hangingPunct="1">
          <a:lnSpc>
            <a:spcPct val="100000"/>
          </a:lnSpc>
          <a:spcBef>
            <a:spcPts val="0"/>
          </a:spcBef>
          <a:spcAft>
            <a:spcPts val="0"/>
          </a:spcAft>
          <a:buClrTx/>
          <a:buSzTx/>
          <a:buFontTx/>
          <a:buNone/>
          <a:tabLst/>
          <a:defRPr kumimoji="0" sz="1600" b="0" u="none" strike="noStrike" kern="1200" cap="none" spc="0" normalizeH="0" baseline="0" noProof="0">
            <a:ln>
              <a:noFill/>
            </a:ln>
            <a:solidFill>
              <a:schemeClr val="bg1"/>
            </a:solidFill>
            <a:effectLst/>
            <a:uLnTx/>
            <a:uFillTx/>
            <a:ea typeface="+mn-ea"/>
            <a:cs typeface="+mn-cs"/>
          </a:defRPr>
        </a:defPPr>
      </a:lstStyle>
      <a:style>
        <a:lnRef idx="2">
          <a:schemeClr val="dk1"/>
        </a:lnRef>
        <a:fillRef idx="1">
          <a:schemeClr val="lt1"/>
        </a:fillRef>
        <a:effectRef idx="0">
          <a:schemeClr val="dk1"/>
        </a:effectRef>
        <a:fontRef idx="minor">
          <a:schemeClr val="dk1"/>
        </a:fontRef>
      </a:style>
    </a:spDef>
    <a:lnDef>
      <a:spPr>
        <a:ln w="34925">
          <a:solidFill>
            <a:schemeClr val="accent2"/>
          </a:solidFill>
          <a:headEnd type="none" w="med" len="med"/>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Hall Nollan PPT mall 2021" id="{D9CC3A82-5794-4217-8888-E0FF38CEEF9B}" vid="{91BD3C2C-992B-4120-A7A1-E88999BC0208}"/>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EE0F7AB1B83EF7458CA14240A739CF9B" ma:contentTypeVersion="14" ma:contentTypeDescription="Skapa ett nytt dokument." ma:contentTypeScope="" ma:versionID="18f8ac5a05bc14f2e9d3f18bae9eb378">
  <xsd:schema xmlns:xsd="http://www.w3.org/2001/XMLSchema" xmlns:xs="http://www.w3.org/2001/XMLSchema" xmlns:p="http://schemas.microsoft.com/office/2006/metadata/properties" xmlns:ns2="3ff0c0a1-1da5-454c-bde6-1eb9921eb313" xmlns:ns3="430d8474-45c2-4f23-bf46-3e25fc32e737" targetNamespace="http://schemas.microsoft.com/office/2006/metadata/properties" ma:root="true" ma:fieldsID="8ee17e197117a5f8f90b88e090fa9bed" ns2:_="" ns3:_="">
    <xsd:import namespace="3ff0c0a1-1da5-454c-bde6-1eb9921eb313"/>
    <xsd:import namespace="430d8474-45c2-4f23-bf46-3e25fc32e73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MediaServiceOCR"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f0c0a1-1da5-454c-bde6-1eb9921eb31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Bildmarkeringar" ma:readOnly="false" ma:fieldId="{5cf76f15-5ced-4ddc-b409-7134ff3c332f}" ma:taxonomyMulti="true" ma:sspId="c1a0697f-eeca-465e-81c1-fe6332cbecb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430d8474-45c2-4f23-bf46-3e25fc32e737"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7dca1f4f-91fe-4586-b570-1f97637e4645}" ma:internalName="TaxCatchAll" ma:showField="CatchAllData" ma:web="430d8474-45c2-4f23-bf46-3e25fc32e73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430d8474-45c2-4f23-bf46-3e25fc32e737" xsi:nil="true"/>
    <lcf76f155ced4ddcb4097134ff3c332f xmlns="3ff0c0a1-1da5-454c-bde6-1eb9921eb31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85DF18D-E69B-4138-9D54-E6083A965D21}">
  <ds:schemaRefs>
    <ds:schemaRef ds:uri="http://schemas.microsoft.com/sharepoint/v3/contenttype/forms"/>
  </ds:schemaRefs>
</ds:datastoreItem>
</file>

<file path=customXml/itemProps2.xml><?xml version="1.0" encoding="utf-8"?>
<ds:datastoreItem xmlns:ds="http://schemas.openxmlformats.org/officeDocument/2006/customXml" ds:itemID="{93B73924-7424-414A-A820-206CD6CB41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ff0c0a1-1da5-454c-bde6-1eb9921eb313"/>
    <ds:schemaRef ds:uri="430d8474-45c2-4f23-bf46-3e25fc32e73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6DAE813-9173-4702-B745-23811AC1ECD0}">
  <ds:schemaRefs>
    <ds:schemaRef ds:uri="c26f42ab-0b14-4063-91d4-bd44cf744be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430d8474-45c2-4f23-bf46-3e25fc32e737"/>
    <ds:schemaRef ds:uri="3ff0c0a1-1da5-454c-bde6-1eb9921eb313"/>
  </ds:schemaRefs>
</ds:datastoreItem>
</file>

<file path=docProps/app.xml><?xml version="1.0" encoding="utf-8"?>
<Properties xmlns="http://schemas.openxmlformats.org/officeDocument/2006/extended-properties" xmlns:vt="http://schemas.openxmlformats.org/officeDocument/2006/docPropsVTypes">
  <TotalTime>1177</TotalTime>
  <Words>934</Words>
  <Application>Microsoft Office PowerPoint</Application>
  <PresentationFormat>Bredbild</PresentationFormat>
  <Paragraphs>161</Paragraphs>
  <Slides>13</Slides>
  <Notes>7</Notes>
  <HiddenSlides>12</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13</vt:i4>
      </vt:variant>
    </vt:vector>
  </HeadingPairs>
  <TitlesOfParts>
    <vt:vector size="18" baseType="lpstr">
      <vt:lpstr>Arial</vt:lpstr>
      <vt:lpstr>Calibri</vt:lpstr>
      <vt:lpstr>Dosis</vt:lpstr>
      <vt:lpstr>Dosis SemiBold</vt:lpstr>
      <vt:lpstr>Håll Nollan</vt:lpstr>
      <vt:lpstr>Riskhantering i ett bygg-och anläggningsprojekt</vt:lpstr>
      <vt:lpstr>Förkortningar</vt:lpstr>
      <vt:lpstr>Riskhantering – Utförandeentrepenad</vt:lpstr>
      <vt:lpstr>Byggherren är aktiv i hela processen</vt:lpstr>
      <vt:lpstr>Projektering</vt:lpstr>
      <vt:lpstr>Riskhantering under anbud och produktion</vt:lpstr>
      <vt:lpstr>Underentreprenörens riskhantering</vt:lpstr>
      <vt:lpstr>Bas-U uppdaterar arbetsmiljöplanen löpande</vt:lpstr>
      <vt:lpstr>Byggherren tillser att en arbetsmiljöplan upprättas </vt:lpstr>
      <vt:lpstr>Bas-P upprättar arbetsmiljöplanen</vt:lpstr>
      <vt:lpstr>UE:s risklista</vt:lpstr>
      <vt:lpstr>Byggherren bidrar till riskidentifiering genom: </vt:lpstr>
      <vt:lpstr>Hantera avvikelser inom arbetsmiljö (olyckor, tillbud och observationer)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Riskhantering INNAN PRODUKTION– utförandeentreprenad</dc:title>
  <dc:creator>Tiina Janson</dc:creator>
  <cp:lastModifiedBy>Ulrika Dolietis</cp:lastModifiedBy>
  <cp:revision>65</cp:revision>
  <cp:lastPrinted>2022-02-15T08:44:11Z</cp:lastPrinted>
  <dcterms:created xsi:type="dcterms:W3CDTF">2022-01-20T13:49:14Z</dcterms:created>
  <dcterms:modified xsi:type="dcterms:W3CDTF">2022-08-30T07:18:58Z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0x0101000A8920B94C06A540AD7AFEE1EAE03C74</vt:lpwstr>
  </property>
  <property fmtid="{D5CDD505-2E9C-101B-9397-08002B2CF9AE}" pid="3" name="MSIP_Label_7d98662a-3f16-4a21-b6eb-8cabc97472f3_Enabled">
    <vt:lpwstr>true</vt:lpwstr>
  </property>
  <property fmtid="{D5CDD505-2E9C-101B-9397-08002B2CF9AE}" pid="4" name="MSIP_Label_7d98662a-3f16-4a21-b6eb-8cabc97472f3_SetDate">
    <vt:lpwstr>2022-03-24T06:55:11Z</vt:lpwstr>
  </property>
  <property fmtid="{D5CDD505-2E9C-101B-9397-08002B2CF9AE}" pid="5" name="MSIP_Label_7d98662a-3f16-4a21-b6eb-8cabc97472f3_Method">
    <vt:lpwstr>Privileged</vt:lpwstr>
  </property>
  <property fmtid="{D5CDD505-2E9C-101B-9397-08002B2CF9AE}" pid="6" name="MSIP_Label_7d98662a-3f16-4a21-b6eb-8cabc97472f3_Name">
    <vt:lpwstr>ALT - Intern</vt:lpwstr>
  </property>
  <property fmtid="{D5CDD505-2E9C-101B-9397-08002B2CF9AE}" pid="7" name="MSIP_Label_7d98662a-3f16-4a21-b6eb-8cabc97472f3_SiteId">
    <vt:lpwstr>a0cec58b-57a0-42ee-9828-0c8a343fac83</vt:lpwstr>
  </property>
  <property fmtid="{D5CDD505-2E9C-101B-9397-08002B2CF9AE}" pid="8" name="MSIP_Label_7d98662a-3f16-4a21-b6eb-8cabc97472f3_ActionId">
    <vt:lpwstr>1dff6612-368b-4132-b147-1e016188845d</vt:lpwstr>
  </property>
  <property fmtid="{D5CDD505-2E9C-101B-9397-08002B2CF9AE}" pid="9" name="MSIP_Label_7d98662a-3f16-4a21-b6eb-8cabc97472f3_ContentBits">
    <vt:lpwstr>0</vt:lpwstr>
  </property>
  <property fmtid="{D5CDD505-2E9C-101B-9397-08002B2CF9AE}" pid="10" name="MediaServiceImageTags">
    <vt:lpwstr/>
  </property>
</Properties>
</file>