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4" r:id="rId5"/>
    <p:sldMasterId id="2147483690" r:id="rId6"/>
    <p:sldMasterId id="2147483708" r:id="rId7"/>
  </p:sldMasterIdLst>
  <p:notesMasterIdLst>
    <p:notesMasterId r:id="rId20"/>
  </p:notesMasterIdLst>
  <p:sldIdLst>
    <p:sldId id="256" r:id="rId8"/>
    <p:sldId id="2209" r:id="rId9"/>
    <p:sldId id="2215" r:id="rId10"/>
    <p:sldId id="2214" r:id="rId11"/>
    <p:sldId id="2154" r:id="rId12"/>
    <p:sldId id="2219" r:id="rId13"/>
    <p:sldId id="2216" r:id="rId14"/>
    <p:sldId id="2153" r:id="rId15"/>
    <p:sldId id="2213" r:id="rId16"/>
    <p:sldId id="1751" r:id="rId17"/>
    <p:sldId id="2217" r:id="rId18"/>
    <p:sldId id="307" r:id="rId19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6C8310-C977-3C2B-F884-A115E80C959A}" name="Hanna Ågermo" initials="HÅ" userId="S::hanna.agermo@hallnollan.se::1856dab2-11a1-45fa-b56b-087140129647" providerId="AD"/>
  <p188:author id="{891274A4-E736-A126-9D6C-E7BF9389597E}" name="Ulrika Dolietis" initials="UD" userId="S::ulrika.dolietis@hallnollan.se::c38728b4-06e5-45eb-9f2e-15c9430af28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541963-D569-B947-9933-0FBEE6583A15}" v="85" dt="2023-02-07T12:55:32.979"/>
    <p1510:client id="{505691FA-FF06-414E-8127-B74D5641C66C}" v="2357" dt="2023-02-07T12:58:43.039"/>
    <p1510:client id="{CE46D37A-B210-44C0-8E48-2ADE69C5DBE2}" v="9" vWet="11" dt="2023-02-07T09:42:49.2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9508"/>
    <p:restoredTop sz="94859"/>
  </p:normalViewPr>
  <p:slideViewPr>
    <p:cSldViewPr snapToGrid="0">
      <p:cViewPr>
        <p:scale>
          <a:sx n="75" d="100"/>
          <a:sy n="75" d="100"/>
        </p:scale>
        <p:origin x="152" y="10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B5C2EE-6964-4A49-80C9-1ACBA65B8332}" type="datetimeFigureOut">
              <a:rPr lang="sv-SE" smtClean="0"/>
              <a:t>2023-02-07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D0D4D6-7189-4E71-9B4C-6E55019166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3394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D0D4D6-7189-4E71-9B4C-6E5501916698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12051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b="1" dirty="0"/>
              <a:t>Våra gemensamma arbetssätt och standarder är en kortfattad beskrivning av ett </a:t>
            </a:r>
            <a:r>
              <a:rPr lang="sv-SE" b="1" u="sng" dirty="0"/>
              <a:t>gemensamt ”hur” </a:t>
            </a:r>
          </a:p>
          <a:p>
            <a:r>
              <a:rPr lang="sv-SE" dirty="0"/>
              <a:t>Syftet är att  successivt höja den lägsta nivån vad gäller hur vi arbetar med arbetsmiljö i branschen. I våra arbetsmiljöstandarder och –guider delar vi medlemmars erfarenheter. </a:t>
            </a:r>
          </a:p>
          <a:p>
            <a:r>
              <a:rPr lang="sv-SE" dirty="0"/>
              <a:t>Gemensamma arbetssätt underlättar även i en bransch där aktörer rör sig mellan olika beställare och arbetsplatser</a:t>
            </a:r>
          </a:p>
          <a:p>
            <a:r>
              <a:rPr lang="sv-SE" dirty="0"/>
              <a:t>Vi har arbetssätt för de såväl som är längst upp i hierarkin (byggherrarna), de som arbetar i projekteringsskedet samt de som arbetar under produktionsfasen. Riskområdena som är valda är där branschen har flest allvarliga olyckor eller tom dödsfall.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D0D4D6-7189-4E71-9B4C-6E5501916698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668582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200" dirty="0">
                <a:solidFill>
                  <a:schemeClr val="bg2">
                    <a:lumMod val="10000"/>
                  </a:schemeClr>
                </a:solidFill>
              </a:rPr>
              <a:t>Under åren har Håll Nollan löpande arrangerat olika seminarier och </a:t>
            </a:r>
            <a:r>
              <a:rPr lang="sv-SE" sz="1200" dirty="0" err="1">
                <a:solidFill>
                  <a:schemeClr val="bg2">
                    <a:lumMod val="10000"/>
                  </a:schemeClr>
                </a:solidFill>
              </a:rPr>
              <a:t>webbinarier</a:t>
            </a:r>
            <a:r>
              <a:rPr lang="sv-SE" sz="1200" dirty="0">
                <a:solidFill>
                  <a:schemeClr val="bg2">
                    <a:lumMod val="10000"/>
                  </a:schemeClr>
                </a:solidFill>
              </a:rPr>
              <a:t> varav vissa är återkommande, det första seminariet hölls 2018. 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AF2B93-918F-3844-B404-08A32364B10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00092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BCAD7D-A74F-4EC9-B1B1-56891F9CE6CE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sv-S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87171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BCAD7D-A74F-4EC9-B1B1-56891F9CE6CE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sv-S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32609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v-SE" dirty="0">
              <a:cs typeface="Calibri"/>
            </a:endParaRP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ED6F0-9E5E-4D6A-B868-DEC0E2E2E7B5}" type="slidenum">
              <a:rPr kumimoji="0" lang="sv-SE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sv-SE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83542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AF2B93-918F-3844-B404-08A32364B10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4720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B2F062-198B-E64C-B408-AB1E481246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38200" y="1206878"/>
            <a:ext cx="10515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364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BF7B1-A0A2-784E-99A7-64A0C6FE52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647370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2"/>
          </p:nvPr>
        </p:nvSpPr>
        <p:spPr>
          <a:xfrm>
            <a:off x="3498552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6350663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9200915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</p:spTree>
    <p:extLst>
      <p:ext uri="{BB962C8B-B14F-4D97-AF65-F5344CB8AC3E}">
        <p14:creationId xmlns:p14="http://schemas.microsoft.com/office/powerpoint/2010/main" val="1631340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tfallande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err="1"/>
              <a:t>Utfallande</a:t>
            </a:r>
            <a:r>
              <a:rPr lang="en-US"/>
              <a:t> </a:t>
            </a:r>
            <a:r>
              <a:rPr lang="en-US" err="1"/>
              <a:t>bild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300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vsl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4676" y="1828549"/>
            <a:ext cx="3622650" cy="320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5988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1A09022F-A0E9-7D3E-53FC-2C638D75A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6541B-5515-4398-B1B4-A15E7A496733}" type="datetimeFigureOut">
              <a:rPr lang="sv-SE" smtClean="0"/>
              <a:t>2023-02-07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AF691F6F-D349-7C49-9531-51EF4C69D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07E1E5FF-BC59-5362-C139-BA38F46D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CA12B-02AB-44D2-A6F2-8CE590CC735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108652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</p:spTree>
    <p:extLst>
      <p:ext uri="{BB962C8B-B14F-4D97-AF65-F5344CB8AC3E}">
        <p14:creationId xmlns:p14="http://schemas.microsoft.com/office/powerpoint/2010/main" val="4362759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B2F062-198B-E64C-B408-AB1E481246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38200" y="1206878"/>
            <a:ext cx="10515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117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ämförande med under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135717"/>
            <a:ext cx="5157787" cy="823912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959629"/>
            <a:ext cx="5157787" cy="3684588"/>
          </a:xfrm>
        </p:spPr>
        <p:txBody>
          <a:bodyPr/>
          <a:lstStyle>
            <a:lvl1pPr>
              <a:defRPr sz="2700"/>
            </a:lvl1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135717"/>
            <a:ext cx="5183188" cy="82391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959629"/>
            <a:ext cx="5183188" cy="3684588"/>
          </a:xfrm>
        </p:spPr>
        <p:txBody>
          <a:bodyPr/>
          <a:lstStyle>
            <a:lvl1pPr>
              <a:defRPr sz="2700"/>
            </a:lvl1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7811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ämförande utan under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135717"/>
            <a:ext cx="5157787" cy="4508500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135717"/>
            <a:ext cx="5183188" cy="4508500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225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0124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243323"/>
            <a:ext cx="6172200" cy="436183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399690"/>
            <a:ext cx="3932237" cy="3811588"/>
          </a:xfrm>
        </p:spPr>
        <p:txBody>
          <a:bodyPr anchor="ctr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656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ämförande med under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135717"/>
            <a:ext cx="5157787" cy="823912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959629"/>
            <a:ext cx="5157787" cy="3684588"/>
          </a:xfrm>
        </p:spPr>
        <p:txBody>
          <a:bodyPr/>
          <a:lstStyle>
            <a:lvl1pPr>
              <a:defRPr sz="2700"/>
            </a:lvl1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135717"/>
            <a:ext cx="5183188" cy="82391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959629"/>
            <a:ext cx="5183188" cy="3684588"/>
          </a:xfrm>
        </p:spPr>
        <p:txBody>
          <a:bodyPr/>
          <a:lstStyle>
            <a:lvl1pPr>
              <a:defRPr sz="2700"/>
            </a:lvl1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6022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höger med 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86867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399690"/>
            <a:ext cx="3932237" cy="3811588"/>
          </a:xfrm>
        </p:spPr>
        <p:txBody>
          <a:bodyPr anchor="ctr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3068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vänster med 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9788" y="1128157"/>
            <a:ext cx="6172200" cy="435465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23151" y="1399690"/>
            <a:ext cx="3932237" cy="3811588"/>
          </a:xfrm>
        </p:spPr>
        <p:txBody>
          <a:bodyPr anchor="ctr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0600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 siffra med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BF7B1-A0A2-784E-99A7-64A0C6FE52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018121"/>
            <a:ext cx="12192000" cy="2770188"/>
          </a:xfrm>
        </p:spPr>
        <p:txBody>
          <a:bodyPr>
            <a:noAutofit/>
          </a:bodyPr>
          <a:lstStyle>
            <a:lvl1pPr marL="0" indent="0" algn="ctr">
              <a:buNone/>
              <a:defRPr sz="200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####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2715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 siffra utan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018121"/>
            <a:ext cx="12192000" cy="2770188"/>
          </a:xfrm>
        </p:spPr>
        <p:txBody>
          <a:bodyPr>
            <a:noAutofit/>
          </a:bodyPr>
          <a:lstStyle>
            <a:lvl1pPr marL="0" indent="0" algn="ctr">
              <a:buNone/>
              <a:defRPr sz="200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####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6602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BF7B1-A0A2-784E-99A7-64A0C6FE52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647370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2"/>
          </p:nvPr>
        </p:nvSpPr>
        <p:spPr>
          <a:xfrm>
            <a:off x="3498552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6350663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9200915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</p:spTree>
    <p:extLst>
      <p:ext uri="{BB962C8B-B14F-4D97-AF65-F5344CB8AC3E}">
        <p14:creationId xmlns:p14="http://schemas.microsoft.com/office/powerpoint/2010/main" val="27642324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tfallande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err="1"/>
              <a:t>Utfallande</a:t>
            </a:r>
            <a:r>
              <a:rPr lang="en-US"/>
              <a:t> </a:t>
            </a:r>
            <a:r>
              <a:rPr lang="en-US" err="1"/>
              <a:t>bild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481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vsl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4676" y="1828549"/>
            <a:ext cx="3622650" cy="320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9702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6E9EF97-148A-4D8B-A7A8-CD8BB3BA2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8738E0AC-BDDB-4414-A8E6-EDFAF69BB6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6C46FC7-B81D-4384-9607-1ECAB4493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44F1-1FD6-4000-863E-53B78F6EB0A3}" type="datetimeFigureOut">
              <a:rPr lang="sv-SE" smtClean="0"/>
              <a:t>2023-02-07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6FB9316-F049-4AAC-A06C-3E81A1483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F9DB54A-38C5-47D3-832C-D68CE2FD9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5B8D-3640-4D3E-9EB8-6ACBB1897AB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819141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8966C56-7C6A-4E62-BAB1-CBC32498F3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7D5768E2-4114-422E-BA58-0066F585CE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88977B9-38C2-44CF-8BF8-9A0050EEB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44F1-1FD6-4000-863E-53B78F6EB0A3}" type="datetimeFigureOut">
              <a:rPr lang="sv-SE" smtClean="0"/>
              <a:t>2023-02-07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4AF95572-467A-4B6A-B2B5-EAE2BE73C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DE8A4EBC-4B23-4471-B023-11A4DBAE1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5B8D-3640-4D3E-9EB8-6ACBB1897AB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128712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4054B-F576-4669-B6E8-B2104B44E1EB}" type="datetimeFigureOut">
              <a:rPr lang="sv-SE" smtClean="0"/>
              <a:t>2023-02-07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45E40-4A4C-4488-AED9-8ABDDF8B0B0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6138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ämförande utan under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135717"/>
            <a:ext cx="5157787" cy="4508500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135717"/>
            <a:ext cx="5183188" cy="4508500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8911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B2F062-198B-E64C-B408-AB1E481246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38200" y="1206878"/>
            <a:ext cx="10515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798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ämförande med under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135717"/>
            <a:ext cx="5157787" cy="823912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959629"/>
            <a:ext cx="5157787" cy="3684588"/>
          </a:xfrm>
        </p:spPr>
        <p:txBody>
          <a:bodyPr/>
          <a:lstStyle>
            <a:lvl1pPr>
              <a:defRPr sz="2700"/>
            </a:lvl1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135717"/>
            <a:ext cx="5183188" cy="82391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959629"/>
            <a:ext cx="5183188" cy="3684588"/>
          </a:xfrm>
        </p:spPr>
        <p:txBody>
          <a:bodyPr/>
          <a:lstStyle>
            <a:lvl1pPr>
              <a:defRPr sz="2700"/>
            </a:lvl1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2162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ämförande utan under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135717"/>
            <a:ext cx="5157787" cy="4508500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135717"/>
            <a:ext cx="5183188" cy="4508500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1410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6417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243323"/>
            <a:ext cx="6172200" cy="436183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399690"/>
            <a:ext cx="3932237" cy="3811588"/>
          </a:xfrm>
        </p:spPr>
        <p:txBody>
          <a:bodyPr anchor="ctr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737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höger med 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86867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399690"/>
            <a:ext cx="3932237" cy="3811588"/>
          </a:xfrm>
        </p:spPr>
        <p:txBody>
          <a:bodyPr anchor="ctr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0899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vänster med 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9788" y="1128157"/>
            <a:ext cx="6172200" cy="435465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23151" y="1399690"/>
            <a:ext cx="3932237" cy="3811588"/>
          </a:xfrm>
        </p:spPr>
        <p:txBody>
          <a:bodyPr anchor="ctr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8251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 siffra med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BF7B1-A0A2-784E-99A7-64A0C6FE52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018121"/>
            <a:ext cx="12192000" cy="2770188"/>
          </a:xfrm>
        </p:spPr>
        <p:txBody>
          <a:bodyPr>
            <a:noAutofit/>
          </a:bodyPr>
          <a:lstStyle>
            <a:lvl1pPr marL="0" indent="0" algn="ctr">
              <a:buNone/>
              <a:defRPr sz="200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####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49511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 siffra utan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018121"/>
            <a:ext cx="12192000" cy="2770188"/>
          </a:xfrm>
        </p:spPr>
        <p:txBody>
          <a:bodyPr>
            <a:noAutofit/>
          </a:bodyPr>
          <a:lstStyle>
            <a:lvl1pPr marL="0" indent="0" algn="ctr">
              <a:buNone/>
              <a:defRPr sz="200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####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0364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BF7B1-A0A2-784E-99A7-64A0C6FE52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647370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2"/>
          </p:nvPr>
        </p:nvSpPr>
        <p:spPr>
          <a:xfrm>
            <a:off x="3498552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6350663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9200915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</p:spTree>
    <p:extLst>
      <p:ext uri="{BB962C8B-B14F-4D97-AF65-F5344CB8AC3E}">
        <p14:creationId xmlns:p14="http://schemas.microsoft.com/office/powerpoint/2010/main" val="3034460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00958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tfallande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err="1"/>
              <a:t>Utfallande</a:t>
            </a:r>
            <a:r>
              <a:rPr lang="en-US"/>
              <a:t> </a:t>
            </a:r>
            <a:r>
              <a:rPr lang="en-US" err="1"/>
              <a:t>bild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0786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vsl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4676" y="1828549"/>
            <a:ext cx="3622650" cy="320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5582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8966C56-7C6A-4E62-BAB1-CBC32498F3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7D5768E2-4114-422E-BA58-0066F585CE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88977B9-38C2-44CF-8BF8-9A0050EEB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44F1-1FD6-4000-863E-53B78F6EB0A3}" type="datetimeFigureOut">
              <a:rPr lang="sv-SE" smtClean="0"/>
              <a:t>2023-02-07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4AF95572-467A-4B6A-B2B5-EAE2BE73C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DE8A4EBC-4B23-4471-B023-11A4DBAE1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5B8D-3640-4D3E-9EB8-6ACBB1897AB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58731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4054B-F576-4669-B6E8-B2104B44E1EB}" type="datetimeFigureOut">
              <a:rPr lang="sv-SE" smtClean="0"/>
              <a:t>2023-02-07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45E40-4A4C-4488-AED9-8ABDDF8B0B0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387366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6E9EF97-148A-4D8B-A7A8-CD8BB3BA2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8738E0AC-BDDB-4414-A8E6-EDFAF69BB6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6C46FC7-B81D-4384-9607-1ECAB4493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44F1-1FD6-4000-863E-53B78F6EB0A3}" type="datetimeFigureOut">
              <a:rPr lang="sv-SE" smtClean="0"/>
              <a:t>2023-02-07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6FB9316-F049-4AAC-A06C-3E81A1483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F9DB54A-38C5-47D3-832C-D68CE2FD9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5B8D-3640-4D3E-9EB8-6ACBB1897AB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2092505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B2F062-198B-E64C-B408-AB1E481246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38200" y="1206878"/>
            <a:ext cx="10515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34675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ämförande med under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135717"/>
            <a:ext cx="5157787" cy="823912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959629"/>
            <a:ext cx="5157787" cy="3684588"/>
          </a:xfrm>
        </p:spPr>
        <p:txBody>
          <a:bodyPr/>
          <a:lstStyle>
            <a:lvl1pPr>
              <a:defRPr sz="2700"/>
            </a:lvl1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135717"/>
            <a:ext cx="5183188" cy="82391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959629"/>
            <a:ext cx="5183188" cy="3684588"/>
          </a:xfrm>
        </p:spPr>
        <p:txBody>
          <a:bodyPr/>
          <a:lstStyle>
            <a:lvl1pPr>
              <a:defRPr sz="2700"/>
            </a:lvl1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3315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ämförande utan under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135717"/>
            <a:ext cx="5157787" cy="4508500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135717"/>
            <a:ext cx="5183188" cy="4508500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6073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25724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243323"/>
            <a:ext cx="6172200" cy="436183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399690"/>
            <a:ext cx="3932237" cy="3811588"/>
          </a:xfrm>
        </p:spPr>
        <p:txBody>
          <a:bodyPr anchor="ctr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205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243323"/>
            <a:ext cx="6172200" cy="436183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399690"/>
            <a:ext cx="3932237" cy="3811588"/>
          </a:xfrm>
        </p:spPr>
        <p:txBody>
          <a:bodyPr anchor="ctr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51310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höger med 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86867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399690"/>
            <a:ext cx="3932237" cy="3811588"/>
          </a:xfrm>
        </p:spPr>
        <p:txBody>
          <a:bodyPr anchor="ctr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7724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vänster med 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9788" y="1128157"/>
            <a:ext cx="6172200" cy="435465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23151" y="1399690"/>
            <a:ext cx="3932237" cy="3811588"/>
          </a:xfrm>
        </p:spPr>
        <p:txBody>
          <a:bodyPr anchor="ctr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09982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 siffra med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BF7B1-A0A2-784E-99A7-64A0C6FE52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018121"/>
            <a:ext cx="12192000" cy="2770188"/>
          </a:xfrm>
        </p:spPr>
        <p:txBody>
          <a:bodyPr>
            <a:noAutofit/>
          </a:bodyPr>
          <a:lstStyle>
            <a:lvl1pPr marL="0" indent="0" algn="ctr">
              <a:buNone/>
              <a:defRPr sz="200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####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66004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or siffra utan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018121"/>
            <a:ext cx="12192000" cy="2770188"/>
          </a:xfrm>
        </p:spPr>
        <p:txBody>
          <a:bodyPr>
            <a:noAutofit/>
          </a:bodyPr>
          <a:lstStyle>
            <a:lvl1pPr marL="0" indent="0" algn="ctr">
              <a:buNone/>
              <a:defRPr sz="200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####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64418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BF7B1-A0A2-784E-99A7-64A0C6FE52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647370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2"/>
          </p:nvPr>
        </p:nvSpPr>
        <p:spPr>
          <a:xfrm>
            <a:off x="3498552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6350663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9200915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</p:spTree>
    <p:extLst>
      <p:ext uri="{BB962C8B-B14F-4D97-AF65-F5344CB8AC3E}">
        <p14:creationId xmlns:p14="http://schemas.microsoft.com/office/powerpoint/2010/main" val="323828318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Utfallande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err="1"/>
              <a:t>Utfallande</a:t>
            </a:r>
            <a:r>
              <a:rPr lang="en-US"/>
              <a:t> </a:t>
            </a:r>
            <a:r>
              <a:rPr lang="en-US" err="1"/>
              <a:t>bild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44562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vsl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4676" y="1828549"/>
            <a:ext cx="3622650" cy="320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68456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6E9EF97-148A-4D8B-A7A8-CD8BB3BA2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8738E0AC-BDDB-4414-A8E6-EDFAF69BB6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6C46FC7-B81D-4384-9607-1ECAB4493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44F1-1FD6-4000-863E-53B78F6EB0A3}" type="datetimeFigureOut">
              <a:rPr lang="sv-SE" smtClean="0"/>
              <a:t>2023-02-07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6FB9316-F049-4AAC-A06C-3E81A1483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F9DB54A-38C5-47D3-832C-D68CE2FD9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5B8D-3640-4D3E-9EB8-6ACBB1897AB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25430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8966C56-7C6A-4E62-BAB1-CBC32498F3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7D5768E2-4114-422E-BA58-0066F585CE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88977B9-38C2-44CF-8BF8-9A0050EEB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44F1-1FD6-4000-863E-53B78F6EB0A3}" type="datetimeFigureOut">
              <a:rPr lang="sv-SE" smtClean="0"/>
              <a:t>2023-02-07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4AF95572-467A-4B6A-B2B5-EAE2BE73C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DE8A4EBC-4B23-4471-B023-11A4DBAE1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5B8D-3640-4D3E-9EB8-6ACBB1897AB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7364284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4054B-F576-4669-B6E8-B2104B44E1EB}" type="datetimeFigureOut">
              <a:rPr lang="sv-SE" smtClean="0"/>
              <a:t>2023-02-07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45E40-4A4C-4488-AED9-8ABDDF8B0B0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5275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höger med 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86867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399690"/>
            <a:ext cx="3932237" cy="3811588"/>
          </a:xfrm>
        </p:spPr>
        <p:txBody>
          <a:bodyPr anchor="ctr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171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vänster med 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9788" y="1128157"/>
            <a:ext cx="6172200" cy="435465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23151" y="1399690"/>
            <a:ext cx="3932237" cy="3811588"/>
          </a:xfrm>
        </p:spPr>
        <p:txBody>
          <a:bodyPr anchor="ctr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0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 siffra med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BF7B1-A0A2-784E-99A7-64A0C6FE52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018121"/>
            <a:ext cx="12192000" cy="2770188"/>
          </a:xfrm>
        </p:spPr>
        <p:txBody>
          <a:bodyPr>
            <a:noAutofit/>
          </a:bodyPr>
          <a:lstStyle>
            <a:lvl1pPr marL="0" indent="0" algn="ctr">
              <a:buNone/>
              <a:defRPr sz="200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####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712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 siffra utan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018121"/>
            <a:ext cx="12192000" cy="2770188"/>
          </a:xfrm>
        </p:spPr>
        <p:txBody>
          <a:bodyPr>
            <a:noAutofit/>
          </a:bodyPr>
          <a:lstStyle>
            <a:lvl1pPr marL="0" indent="0" algn="ctr">
              <a:buNone/>
              <a:defRPr sz="200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####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381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6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31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46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0687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61862" y="605672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1">
                <a:solidFill>
                  <a:srgbClr val="01B0F0"/>
                </a:solidFill>
              </a:defRPr>
            </a:lvl1pPr>
          </a:lstStyle>
          <a:p>
            <a:fld id="{B0EBF7B1-A0A2-784E-99A7-64A0C6FE52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86938" y="5818992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372755" y="176014"/>
            <a:ext cx="625371" cy="547200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386938" y="5818992"/>
            <a:ext cx="54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ruta 2">
            <a:extLst>
              <a:ext uri="{FF2B5EF4-FFF2-40B4-BE49-F238E27FC236}">
                <a16:creationId xmlns:a16="http://schemas.microsoft.com/office/drawing/2014/main" id="{8C5EAAB9-C1CF-25EA-2C27-037D4B4BD43E}"/>
              </a:ext>
            </a:extLst>
          </p:cNvPr>
          <p:cNvSpPr txBox="1"/>
          <p:nvPr userDrawn="1"/>
        </p:nvSpPr>
        <p:spPr>
          <a:xfrm>
            <a:off x="2359864" y="6056720"/>
            <a:ext cx="3220867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sv-SE" sz="1500" b="1" i="0">
                <a:solidFill>
                  <a:schemeClr val="tx1"/>
                </a:solidFill>
                <a:latin typeface="Dosis SemiBold" panose="02010503020202060003" pitchFamily="2" charset="77"/>
                <a:ea typeface="Arial" charset="0"/>
                <a:cs typeface="Arial" charset="0"/>
              </a:rPr>
              <a:t>Samverkan för noll</a:t>
            </a:r>
          </a:p>
          <a:p>
            <a:pPr>
              <a:lnSpc>
                <a:spcPts val="1900"/>
              </a:lnSpc>
            </a:pPr>
            <a:r>
              <a:rPr lang="sv-SE" sz="1500" b="1" i="0">
                <a:solidFill>
                  <a:schemeClr val="tx1"/>
                </a:solidFill>
                <a:latin typeface="Dosis SemiBold" panose="02010503020202060003" pitchFamily="2" charset="77"/>
                <a:ea typeface="Arial" charset="0"/>
                <a:cs typeface="Arial" charset="0"/>
              </a:rPr>
              <a:t>olyckor i byggbranschen</a:t>
            </a:r>
          </a:p>
        </p:txBody>
      </p:sp>
      <p:sp>
        <p:nvSpPr>
          <p:cNvPr id="5" name="textruta 2">
            <a:extLst>
              <a:ext uri="{FF2B5EF4-FFF2-40B4-BE49-F238E27FC236}">
                <a16:creationId xmlns:a16="http://schemas.microsoft.com/office/drawing/2014/main" id="{5379F50E-4122-435F-A92B-E8E56ACF4631}"/>
              </a:ext>
            </a:extLst>
          </p:cNvPr>
          <p:cNvSpPr txBox="1"/>
          <p:nvPr userDrawn="1"/>
        </p:nvSpPr>
        <p:spPr>
          <a:xfrm>
            <a:off x="291402" y="6056720"/>
            <a:ext cx="322086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sv-SE" sz="1500" b="1" i="0" dirty="0" err="1">
                <a:solidFill>
                  <a:schemeClr val="tx1"/>
                </a:solidFill>
                <a:latin typeface="Dosis SemiBold" panose="02010503020202060003" pitchFamily="2" charset="77"/>
                <a:ea typeface="Arial" charset="0"/>
                <a:cs typeface="Arial" charset="0"/>
              </a:rPr>
              <a:t>hallnollan.se</a:t>
            </a:r>
            <a:endParaRPr lang="sv-SE" sz="1500" b="1" i="0" dirty="0">
              <a:solidFill>
                <a:schemeClr val="tx1"/>
              </a:solidFill>
              <a:latin typeface="Dosis SemiBold" panose="02010503020202060003" pitchFamily="2" charset="77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130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706" r:id="rId13"/>
    <p:sldLayoutId id="2147483707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b="1" kern="1200">
          <a:solidFill>
            <a:srgbClr val="01B0F0"/>
          </a:solidFill>
          <a:latin typeface="Dosis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sv-SE" dirty="0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0687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61862" y="605672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1">
                <a:solidFill>
                  <a:srgbClr val="01B0F0"/>
                </a:solidFill>
                <a:latin typeface="+mj-lt"/>
              </a:defRPr>
            </a:lvl1pPr>
          </a:lstStyle>
          <a:p>
            <a:fld id="{B0EBF7B1-A0A2-784E-99A7-64A0C6FE52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ruta 2"/>
          <p:cNvSpPr txBox="1"/>
          <p:nvPr/>
        </p:nvSpPr>
        <p:spPr>
          <a:xfrm>
            <a:off x="2359864" y="6056720"/>
            <a:ext cx="3220867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sv-SE" sz="1500" b="1">
                <a:solidFill>
                  <a:srgbClr val="01B0F0"/>
                </a:solidFill>
                <a:latin typeface="Dosis SemiBold" pitchFamily="2" charset="0"/>
                <a:ea typeface="Arial" charset="0"/>
                <a:cs typeface="Arial" charset="0"/>
              </a:rPr>
              <a:t>Samverkan för noll</a:t>
            </a:r>
          </a:p>
          <a:p>
            <a:pPr>
              <a:lnSpc>
                <a:spcPts val="1900"/>
              </a:lnSpc>
            </a:pPr>
            <a:r>
              <a:rPr lang="sv-SE" sz="1500" b="1">
                <a:solidFill>
                  <a:srgbClr val="01B0F0"/>
                </a:solidFill>
                <a:latin typeface="Dosis SemiBold" pitchFamily="2" charset="0"/>
                <a:ea typeface="Arial" charset="0"/>
                <a:cs typeface="Arial" charset="0"/>
              </a:rPr>
              <a:t>olyckor i byggbranschen</a:t>
            </a:r>
          </a:p>
        </p:txBody>
      </p:sp>
      <p:sp>
        <p:nvSpPr>
          <p:cNvPr id="9" name="textruta 2"/>
          <p:cNvSpPr txBox="1"/>
          <p:nvPr/>
        </p:nvSpPr>
        <p:spPr>
          <a:xfrm>
            <a:off x="291402" y="6056720"/>
            <a:ext cx="322086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sv-SE" sz="1500" b="1" dirty="0" err="1">
                <a:solidFill>
                  <a:srgbClr val="01B0F0"/>
                </a:solidFill>
                <a:latin typeface="+mj-lt"/>
                <a:ea typeface="Arial" charset="0"/>
                <a:cs typeface="Arial" charset="0"/>
              </a:rPr>
              <a:t>hallnollan.se</a:t>
            </a:r>
            <a:endParaRPr lang="sv-SE" sz="1500" b="1" dirty="0">
              <a:solidFill>
                <a:srgbClr val="01B0F0"/>
              </a:solidFill>
              <a:latin typeface="+mj-lt"/>
              <a:ea typeface="Arial" charset="0"/>
              <a:cs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6938" y="5818992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86938" y="5818992"/>
            <a:ext cx="54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Bildobjekt 6" descr="En bild som visar text, tecken&#10;&#10;Automatiskt genererad beskrivning">
            <a:extLst>
              <a:ext uri="{FF2B5EF4-FFF2-40B4-BE49-F238E27FC236}">
                <a16:creationId xmlns:a16="http://schemas.microsoft.com/office/drawing/2014/main" id="{32B8A9BA-B8BA-1C05-F69B-2FC261337661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112" y="-355844"/>
            <a:ext cx="955695" cy="143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820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b="1" kern="1200">
          <a:solidFill>
            <a:srgbClr val="01B0F0"/>
          </a:solidFill>
          <a:latin typeface="Dosis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0687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61862" y="605672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1">
                <a:solidFill>
                  <a:srgbClr val="01B0F0"/>
                </a:solidFill>
              </a:defRPr>
            </a:lvl1pPr>
          </a:lstStyle>
          <a:p>
            <a:fld id="{B0EBF7B1-A0A2-784E-99A7-64A0C6FE52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ruta 2"/>
          <p:cNvSpPr txBox="1"/>
          <p:nvPr/>
        </p:nvSpPr>
        <p:spPr>
          <a:xfrm>
            <a:off x="2359864" y="6056720"/>
            <a:ext cx="3220867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sv-SE" sz="1500" b="1">
                <a:solidFill>
                  <a:srgbClr val="01B0F0"/>
                </a:solidFill>
                <a:latin typeface="+mj-lt"/>
                <a:ea typeface="Arial" charset="0"/>
                <a:cs typeface="Arial" charset="0"/>
              </a:rPr>
              <a:t>Samverkan för noll</a:t>
            </a:r>
          </a:p>
          <a:p>
            <a:pPr>
              <a:lnSpc>
                <a:spcPts val="1900"/>
              </a:lnSpc>
            </a:pPr>
            <a:r>
              <a:rPr lang="sv-SE" sz="1500" b="1">
                <a:solidFill>
                  <a:srgbClr val="01B0F0"/>
                </a:solidFill>
                <a:latin typeface="+mj-lt"/>
                <a:ea typeface="Arial" charset="0"/>
                <a:cs typeface="Arial" charset="0"/>
              </a:rPr>
              <a:t>olyckor i byggbranschen</a:t>
            </a:r>
          </a:p>
        </p:txBody>
      </p:sp>
      <p:sp>
        <p:nvSpPr>
          <p:cNvPr id="10" name="Rectangle 9"/>
          <p:cNvSpPr/>
          <p:nvPr/>
        </p:nvSpPr>
        <p:spPr>
          <a:xfrm>
            <a:off x="386938" y="5818992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ruta 2">
            <a:extLst>
              <a:ext uri="{FF2B5EF4-FFF2-40B4-BE49-F238E27FC236}">
                <a16:creationId xmlns:a16="http://schemas.microsoft.com/office/drawing/2014/main" id="{3B385762-4DA6-3F90-87CF-1188D96784AB}"/>
              </a:ext>
            </a:extLst>
          </p:cNvPr>
          <p:cNvSpPr txBox="1"/>
          <p:nvPr userDrawn="1"/>
        </p:nvSpPr>
        <p:spPr>
          <a:xfrm>
            <a:off x="291402" y="6056720"/>
            <a:ext cx="322086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sv-SE" sz="1500" b="1">
                <a:solidFill>
                  <a:schemeClr val="tx1"/>
                </a:solidFill>
                <a:latin typeface="+mj-lt"/>
                <a:ea typeface="Arial" charset="0"/>
                <a:cs typeface="Arial" charset="0"/>
              </a:rPr>
              <a:t>hallnollan</a:t>
            </a:r>
            <a:r>
              <a:rPr lang="sv-SE" sz="1500" b="1" err="1">
                <a:solidFill>
                  <a:schemeClr val="tx1"/>
                </a:solidFill>
                <a:latin typeface="+mj-lt"/>
                <a:ea typeface="Arial" charset="0"/>
                <a:cs typeface="Arial" charset="0"/>
              </a:rPr>
              <a:t>.se</a:t>
            </a:r>
            <a:endParaRPr lang="sv-SE" sz="1500" b="1">
              <a:solidFill>
                <a:schemeClr val="tx1"/>
              </a:solidFill>
              <a:latin typeface="+mj-lt"/>
              <a:ea typeface="Arial" charset="0"/>
              <a:cs typeface="Arial" charset="0"/>
            </a:endParaRPr>
          </a:p>
        </p:txBody>
      </p:sp>
      <p:pic>
        <p:nvPicPr>
          <p:cNvPr id="5" name="Bildobjekt 4" descr="En bild som visar text, tecken&#10;&#10;Automatiskt genererad beskrivning">
            <a:extLst>
              <a:ext uri="{FF2B5EF4-FFF2-40B4-BE49-F238E27FC236}">
                <a16:creationId xmlns:a16="http://schemas.microsoft.com/office/drawing/2014/main" id="{3FBE4DFB-05A7-C3CE-18C1-91AE0BA9E24C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112" y="-355844"/>
            <a:ext cx="955695" cy="143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026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b="1" kern="1200">
          <a:solidFill>
            <a:srgbClr val="01B0F0"/>
          </a:solidFill>
          <a:latin typeface="Dosis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0687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61862" y="605672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1">
                <a:solidFill>
                  <a:srgbClr val="01B0F0"/>
                </a:solidFill>
                <a:latin typeface="+mj-lt"/>
              </a:defRPr>
            </a:lvl1pPr>
          </a:lstStyle>
          <a:p>
            <a:fld id="{B0EBF7B1-A0A2-784E-99A7-64A0C6FE52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ruta 2"/>
          <p:cNvSpPr txBox="1"/>
          <p:nvPr/>
        </p:nvSpPr>
        <p:spPr>
          <a:xfrm>
            <a:off x="2359864" y="6056720"/>
            <a:ext cx="3220867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sv-SE" sz="1500" b="1">
                <a:solidFill>
                  <a:srgbClr val="01B0F0"/>
                </a:solidFill>
                <a:latin typeface="Dosis SemiBold" pitchFamily="2" charset="0"/>
                <a:ea typeface="Arial" charset="0"/>
                <a:cs typeface="Arial" charset="0"/>
              </a:rPr>
              <a:t>Samverkan för noll</a:t>
            </a:r>
          </a:p>
          <a:p>
            <a:pPr>
              <a:lnSpc>
                <a:spcPts val="1900"/>
              </a:lnSpc>
            </a:pPr>
            <a:r>
              <a:rPr lang="sv-SE" sz="1500" b="1">
                <a:solidFill>
                  <a:srgbClr val="01B0F0"/>
                </a:solidFill>
                <a:latin typeface="Dosis SemiBold" pitchFamily="2" charset="0"/>
                <a:ea typeface="Arial" charset="0"/>
                <a:cs typeface="Arial" charset="0"/>
              </a:rPr>
              <a:t>olyckor i byggbranschen</a:t>
            </a:r>
          </a:p>
        </p:txBody>
      </p:sp>
      <p:sp>
        <p:nvSpPr>
          <p:cNvPr id="9" name="textruta 2"/>
          <p:cNvSpPr txBox="1"/>
          <p:nvPr/>
        </p:nvSpPr>
        <p:spPr>
          <a:xfrm>
            <a:off x="291402" y="6056720"/>
            <a:ext cx="322086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sv-SE" sz="1500" b="1">
                <a:solidFill>
                  <a:srgbClr val="01B0F0"/>
                </a:solidFill>
                <a:latin typeface="+mj-lt"/>
                <a:ea typeface="Arial" charset="0"/>
                <a:cs typeface="Arial" charset="0"/>
              </a:rPr>
              <a:t>Hallnollan.se</a:t>
            </a:r>
          </a:p>
        </p:txBody>
      </p:sp>
      <p:sp>
        <p:nvSpPr>
          <p:cNvPr id="10" name="Rectangle 9"/>
          <p:cNvSpPr/>
          <p:nvPr/>
        </p:nvSpPr>
        <p:spPr>
          <a:xfrm>
            <a:off x="386938" y="5818992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86938" y="5818992"/>
            <a:ext cx="54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Bildobjekt 6" descr="En bild som visar text, tecken&#10;&#10;Automatiskt genererad beskrivning">
            <a:extLst>
              <a:ext uri="{FF2B5EF4-FFF2-40B4-BE49-F238E27FC236}">
                <a16:creationId xmlns:a16="http://schemas.microsoft.com/office/drawing/2014/main" id="{32B8A9BA-B8BA-1C05-F69B-2FC261337661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112" y="-355844"/>
            <a:ext cx="955695" cy="143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955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b="1" kern="1200">
          <a:solidFill>
            <a:srgbClr val="01B0F0"/>
          </a:solidFill>
          <a:latin typeface="Dosis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m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.png"/><Relationship Id="rId5" Type="http://schemas.openxmlformats.org/officeDocument/2006/relationships/image" Target="../media/image28.tmp"/><Relationship Id="rId4" Type="http://schemas.openxmlformats.org/officeDocument/2006/relationships/image" Target="../media/image27.tm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1.png"/><Relationship Id="rId7" Type="http://schemas.openxmlformats.org/officeDocument/2006/relationships/image" Target="../media/image10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slide" Target="slide2.xml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Relationship Id="rId9" Type="http://schemas.openxmlformats.org/officeDocument/2006/relationships/image" Target="../media/image1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7DFDA15D-61D2-93ED-EDA5-2F468E03C74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Platshållare för innehåll 4">
            <a:extLst>
              <a:ext uri="{FF2B5EF4-FFF2-40B4-BE49-F238E27FC236}">
                <a16:creationId xmlns:a16="http://schemas.microsoft.com/office/drawing/2014/main" id="{5805FC51-0A31-2682-BD19-08A821D065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2" t="35607" r="3" b="1546"/>
          <a:stretch/>
        </p:blipFill>
        <p:spPr>
          <a:xfrm>
            <a:off x="1910816" y="798749"/>
            <a:ext cx="8370367" cy="52605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25352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ruta 2">
            <a:extLst>
              <a:ext uri="{FF2B5EF4-FFF2-40B4-BE49-F238E27FC236}">
                <a16:creationId xmlns:a16="http://schemas.microsoft.com/office/drawing/2014/main" id="{FAB58CDF-4D77-40C9-AC2C-EEDD23EFC837}"/>
              </a:ext>
            </a:extLst>
          </p:cNvPr>
          <p:cNvSpPr txBox="1"/>
          <p:nvPr/>
        </p:nvSpPr>
        <p:spPr>
          <a:xfrm>
            <a:off x="6551549" y="228924"/>
            <a:ext cx="4802249" cy="6198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Dosis" pitchFamily="2" charset="0"/>
                <a:ea typeface="+mn-ea"/>
                <a:cs typeface="+mn-cs"/>
              </a:rPr>
              <a:t>Håll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Dosis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Dosis" pitchFamily="2" charset="0"/>
                <a:ea typeface="+mn-ea"/>
                <a:cs typeface="+mn-cs"/>
              </a:rPr>
              <a:t>Nollans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Dosis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Dosis" pitchFamily="2" charset="0"/>
                <a:ea typeface="+mn-ea"/>
                <a:cs typeface="+mn-cs"/>
              </a:rPr>
              <a:t>säkerhetspush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Dosis" pitchFamily="2" charset="0"/>
                <a:ea typeface="+mn-ea"/>
                <a:cs typeface="+mn-cs"/>
              </a:rPr>
              <a:t> </a:t>
            </a:r>
          </a:p>
        </p:txBody>
      </p:sp>
      <p:pic>
        <p:nvPicPr>
          <p:cNvPr id="12" name="Bildobjekt 11" descr="En bild som visar konstruktion, sitter, leksak, orange&#10;&#10;Automatiskt genererad beskrivning">
            <a:extLst>
              <a:ext uri="{FF2B5EF4-FFF2-40B4-BE49-F238E27FC236}">
                <a16:creationId xmlns:a16="http://schemas.microsoft.com/office/drawing/2014/main" id="{681ADEF0-63E0-42B0-AFDC-3BA8617E1C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4" r="22951" b="-2"/>
          <a:stretch/>
        </p:blipFill>
        <p:spPr>
          <a:xfrm>
            <a:off x="-1" y="10"/>
            <a:ext cx="3003123" cy="3892380"/>
          </a:xfrm>
          <a:prstGeom prst="rect">
            <a:avLst/>
          </a:prstGeom>
        </p:spPr>
      </p:pic>
      <p:pic>
        <p:nvPicPr>
          <p:cNvPr id="10" name="Bildobjekt 9" descr="En bild som visar byggnad, person, inomhus, tak&#10;&#10;Automatiskt genererad beskrivning">
            <a:extLst>
              <a:ext uri="{FF2B5EF4-FFF2-40B4-BE49-F238E27FC236}">
                <a16:creationId xmlns:a16="http://schemas.microsoft.com/office/drawing/2014/main" id="{88F0A435-168F-48C0-A6B2-51EFFCDB24E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2" t="14285" r="47447"/>
          <a:stretch/>
        </p:blipFill>
        <p:spPr>
          <a:xfrm>
            <a:off x="3079673" y="0"/>
            <a:ext cx="3106895" cy="6857990"/>
          </a:xfrm>
          <a:prstGeom prst="rect">
            <a:avLst/>
          </a:prstGeom>
        </p:spPr>
      </p:pic>
      <p:pic>
        <p:nvPicPr>
          <p:cNvPr id="14" name="Bildobjekt 13" descr="En bild som visar utomhus, byggnad, väg, gata&#10;&#10;Automatiskt genererad beskrivning">
            <a:extLst>
              <a:ext uri="{FF2B5EF4-FFF2-40B4-BE49-F238E27FC236}">
                <a16:creationId xmlns:a16="http://schemas.microsoft.com/office/drawing/2014/main" id="{3EEB35ED-7783-4C19-9EC8-43BC2FF16F4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45" t="335" r="5888" b="-1974"/>
          <a:stretch/>
        </p:blipFill>
        <p:spPr>
          <a:xfrm>
            <a:off x="-1" y="3968496"/>
            <a:ext cx="3003123" cy="2970897"/>
          </a:xfrm>
          <a:prstGeom prst="rect">
            <a:avLst/>
          </a:prstGeom>
        </p:spPr>
      </p:pic>
      <p:sp>
        <p:nvSpPr>
          <p:cNvPr id="9" name="textruta 8">
            <a:extLst>
              <a:ext uri="{FF2B5EF4-FFF2-40B4-BE49-F238E27FC236}">
                <a16:creationId xmlns:a16="http://schemas.microsoft.com/office/drawing/2014/main" id="{75835509-EB9A-48F9-B1A0-559B5B71FCA0}"/>
              </a:ext>
            </a:extLst>
          </p:cNvPr>
          <p:cNvSpPr txBox="1"/>
          <p:nvPr/>
        </p:nvSpPr>
        <p:spPr>
          <a:xfrm>
            <a:off x="6422344" y="1250308"/>
            <a:ext cx="5006044" cy="49718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osis" pitchFamily="2" charset="0"/>
                <a:ea typeface="+mn-ea"/>
                <a:cs typeface="+mn-cs"/>
              </a:rPr>
              <a:t>SYFTE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Visa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och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lyfta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goda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 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exempel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samarbete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och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på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så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sätt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fortsätta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arbeta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för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en bra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säkerhetskultur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 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osis" pitchFamily="2" charset="0"/>
                <a:ea typeface="+mn-ea"/>
                <a:cs typeface="+mn-cs"/>
              </a:rPr>
              <a:t>TEMA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Tillsammans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krokar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vi arm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och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samarbetar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över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gränserna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för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nå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säkrare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arbetsplatser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osis" pitchFamily="2" charset="0"/>
                <a:ea typeface="+mn-ea"/>
                <a:cs typeface="+mn-cs"/>
              </a:rPr>
              <a:t>BUDSKAP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Tillsammans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skapar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vi en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säkrare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bygg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och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anläggningsbransch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Lyssna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på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varandra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och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hitta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bra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lösningar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tillsammans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Mål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Alla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deltagare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ska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känna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att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fyllts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 med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energi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under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säkerhetspushen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  <a:endParaRPr kumimoji="0" lang="en-US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ruta 2">
            <a:extLst>
              <a:ext uri="{FF2B5EF4-FFF2-40B4-BE49-F238E27FC236}">
                <a16:creationId xmlns:a16="http://schemas.microsoft.com/office/drawing/2014/main" id="{A15A95AF-4DA6-4666-B4B2-17982D779353}"/>
              </a:ext>
            </a:extLst>
          </p:cNvPr>
          <p:cNvSpPr txBox="1"/>
          <p:nvPr/>
        </p:nvSpPr>
        <p:spPr>
          <a:xfrm>
            <a:off x="438912" y="1524659"/>
            <a:ext cx="5019074" cy="27740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20" name="Rectangle 13">
            <a:extLst>
              <a:ext uri="{FF2B5EF4-FFF2-40B4-BE49-F238E27FC236}">
                <a16:creationId xmlns:a16="http://schemas.microsoft.com/office/drawing/2014/main" id="{B870560C-715C-47B9-9168-20F364BDF362}"/>
              </a:ext>
            </a:extLst>
          </p:cNvPr>
          <p:cNvSpPr/>
          <p:nvPr/>
        </p:nvSpPr>
        <p:spPr>
          <a:xfrm>
            <a:off x="10596562" y="946296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Bildobjekt 2" descr="En bild som visar text, tecken&#10;&#10;Automatiskt genererad beskrivning">
            <a:extLst>
              <a:ext uri="{FF2B5EF4-FFF2-40B4-BE49-F238E27FC236}">
                <a16:creationId xmlns:a16="http://schemas.microsoft.com/office/drawing/2014/main" id="{602D6ECD-D0CD-8399-BF19-D71DE4249C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6305" y="5507104"/>
            <a:ext cx="955695" cy="1430201"/>
          </a:xfrm>
          <a:prstGeom prst="rect">
            <a:avLst/>
          </a:prstGeom>
        </p:spPr>
      </p:pic>
      <p:sp>
        <p:nvSpPr>
          <p:cNvPr id="5" name="Rektangel med rundade hörn 4">
            <a:extLst>
              <a:ext uri="{FF2B5EF4-FFF2-40B4-BE49-F238E27FC236}">
                <a16:creationId xmlns:a16="http://schemas.microsoft.com/office/drawing/2014/main" id="{CF8F2B75-1B62-4F22-43F1-C10EA1DDCC9E}"/>
              </a:ext>
            </a:extLst>
          </p:cNvPr>
          <p:cNvSpPr/>
          <p:nvPr/>
        </p:nvSpPr>
        <p:spPr>
          <a:xfrm>
            <a:off x="11353798" y="0"/>
            <a:ext cx="838202" cy="94629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3148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B6B4178-04C6-004E-17D5-B0FA49CC0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Håll Nollans färdplan</a:t>
            </a:r>
          </a:p>
        </p:txBody>
      </p:sp>
      <p:sp>
        <p:nvSpPr>
          <p:cNvPr id="3" name="Platshållare för bildnummer 2">
            <a:extLst>
              <a:ext uri="{FF2B5EF4-FFF2-40B4-BE49-F238E27FC236}">
                <a16:creationId xmlns:a16="http://schemas.microsoft.com/office/drawing/2014/main" id="{511BA9AB-ABBD-093B-2C40-3B682E0AF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11</a:t>
            </a:fld>
            <a:endParaRPr lang="en-US"/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77677985-1AC1-BA53-6DA9-F5B43D5D70F1}"/>
              </a:ext>
            </a:extLst>
          </p:cNvPr>
          <p:cNvSpPr txBox="1"/>
          <p:nvPr/>
        </p:nvSpPr>
        <p:spPr>
          <a:xfrm>
            <a:off x="284625" y="1477416"/>
            <a:ext cx="4799962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>
                <a:solidFill>
                  <a:schemeClr val="bg2">
                    <a:lumMod val="10000"/>
                  </a:schemeClr>
                </a:solidFill>
              </a:rPr>
              <a:t>Färdplanen är det dokument som beskriver Håll Nollans arbete under de kommande åren och vad föreningen ska fokusera på. Här finns vision, mål och delmål beskrivna. Färdplanen publicerades och presenterades i samband med årsstämman 2021.</a:t>
            </a:r>
          </a:p>
          <a:p>
            <a:endParaRPr lang="sv-SE" sz="14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sv-SE" sz="1400" dirty="0">
                <a:solidFill>
                  <a:schemeClr val="bg2">
                    <a:lumMod val="10000"/>
                  </a:schemeClr>
                </a:solidFill>
              </a:rPr>
              <a:t>Håll Nollans arbete mot målet och visionen pågår under de fyra fokusområdena som beskrivs i färdplanen. Arbetet handlar om att utföra identifierade åtgärder för att nå de effektmål som finns uppsatta inom varje fokusområde. </a:t>
            </a:r>
          </a:p>
          <a:p>
            <a:endParaRPr lang="sv-SE" sz="14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sv-SE" sz="1400" dirty="0">
                <a:solidFill>
                  <a:schemeClr val="bg2">
                    <a:lumMod val="10000"/>
                  </a:schemeClr>
                </a:solidFill>
              </a:rPr>
              <a:t>Färdplanen sträcker sig till 2030 och innehåller delmål för 2025 och 2030.</a:t>
            </a:r>
          </a:p>
        </p:txBody>
      </p:sp>
      <p:grpSp>
        <p:nvGrpSpPr>
          <p:cNvPr id="12" name="Grupp 11">
            <a:extLst>
              <a:ext uri="{FF2B5EF4-FFF2-40B4-BE49-F238E27FC236}">
                <a16:creationId xmlns:a16="http://schemas.microsoft.com/office/drawing/2014/main" id="{79B52958-D37A-B06D-4536-BF262D3097C5}"/>
              </a:ext>
            </a:extLst>
          </p:cNvPr>
          <p:cNvGrpSpPr/>
          <p:nvPr/>
        </p:nvGrpSpPr>
        <p:grpSpPr>
          <a:xfrm>
            <a:off x="5669690" y="1146885"/>
            <a:ext cx="6375105" cy="4486164"/>
            <a:chOff x="6288668" y="607016"/>
            <a:chExt cx="6375105" cy="4486164"/>
          </a:xfrm>
        </p:grpSpPr>
        <p:pic>
          <p:nvPicPr>
            <p:cNvPr id="5" name="Bildobjekt 4" descr="En bild som visar text&#10;&#10;Automatiskt genererad beskrivning">
              <a:extLst>
                <a:ext uri="{FF2B5EF4-FFF2-40B4-BE49-F238E27FC236}">
                  <a16:creationId xmlns:a16="http://schemas.microsoft.com/office/drawing/2014/main" id="{6DD90903-8AED-4963-55BC-8B56507D0C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39667">
              <a:off x="6288668" y="607016"/>
              <a:ext cx="2863843" cy="404788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" name="Bildobjekt 10">
              <a:extLst>
                <a:ext uri="{FF2B5EF4-FFF2-40B4-BE49-F238E27FC236}">
                  <a16:creationId xmlns:a16="http://schemas.microsoft.com/office/drawing/2014/main" id="{112852B3-AE71-E4B1-488B-5BFB063D41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37118" y="2751971"/>
              <a:ext cx="4426655" cy="23412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28356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objekt 12" descr="En bild som visar gräs, träd, utomhus, person&#10;&#10;Automatiskt genererad beskrivning">
            <a:extLst>
              <a:ext uri="{FF2B5EF4-FFF2-40B4-BE49-F238E27FC236}">
                <a16:creationId xmlns:a16="http://schemas.microsoft.com/office/drawing/2014/main" id="{AAACAD15-9818-0246-800D-1080C7B2A39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Platshållare för bildnummer 2">
            <a:extLst>
              <a:ext uri="{FF2B5EF4-FFF2-40B4-BE49-F238E27FC236}">
                <a16:creationId xmlns:a16="http://schemas.microsoft.com/office/drawing/2014/main" id="{A9D7AFB2-13DF-F642-8B7F-85DC841A9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64F786-6D21-7E46-AB12-1886CCC34198}" type="slidenum">
              <a:rPr kumimoji="0" lang="en-US" sz="15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osis SemiBold" panose="02010503020202060003" pitchFamily="2" charset="77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osis SemiBold" panose="02010503020202060003" pitchFamily="2" charset="77"/>
              <a:ea typeface="+mn-ea"/>
              <a:cs typeface="+mn-cs"/>
            </a:endParaRPr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DD38CE4A-46EB-B44B-8AD9-E20FD2626A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02379" y="162555"/>
            <a:ext cx="620536" cy="547200"/>
          </a:xfrm>
          <a:prstGeom prst="rect">
            <a:avLst/>
          </a:prstGeom>
        </p:spPr>
      </p:pic>
      <p:cxnSp>
        <p:nvCxnSpPr>
          <p:cNvPr id="10" name="Rak 9">
            <a:extLst>
              <a:ext uri="{FF2B5EF4-FFF2-40B4-BE49-F238E27FC236}">
                <a16:creationId xmlns:a16="http://schemas.microsoft.com/office/drawing/2014/main" id="{ABEB3B06-3A09-434A-AE70-0E0C8E2AA6C5}"/>
              </a:ext>
            </a:extLst>
          </p:cNvPr>
          <p:cNvCxnSpPr>
            <a:cxnSpLocks/>
          </p:cNvCxnSpPr>
          <p:nvPr/>
        </p:nvCxnSpPr>
        <p:spPr>
          <a:xfrm>
            <a:off x="379992" y="5844048"/>
            <a:ext cx="546341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ruta 10">
            <a:extLst>
              <a:ext uri="{FF2B5EF4-FFF2-40B4-BE49-F238E27FC236}">
                <a16:creationId xmlns:a16="http://schemas.microsoft.com/office/drawing/2014/main" id="{283D6D80-AECB-A546-BC5C-37AF34FB176A}"/>
              </a:ext>
            </a:extLst>
          </p:cNvPr>
          <p:cNvSpPr txBox="1"/>
          <p:nvPr/>
        </p:nvSpPr>
        <p:spPr>
          <a:xfrm>
            <a:off x="293283" y="6066390"/>
            <a:ext cx="149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osis SemiBold" panose="02010503020202060003" pitchFamily="2" charset="77"/>
                <a:ea typeface="+mn-ea"/>
                <a:cs typeface="Arial" panose="020B0604020202020204" pitchFamily="34" charset="0"/>
              </a:rPr>
              <a:t>hallnollan.se</a:t>
            </a:r>
            <a:endParaRPr kumimoji="0" lang="sv-SE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osis SemiBold" panose="02010503020202060003" pitchFamily="2" charset="77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E302C765-FD0F-D74D-91C9-239B4514474F}"/>
              </a:ext>
            </a:extLst>
          </p:cNvPr>
          <p:cNvSpPr txBox="1"/>
          <p:nvPr/>
        </p:nvSpPr>
        <p:spPr>
          <a:xfrm>
            <a:off x="2382086" y="6052857"/>
            <a:ext cx="2339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osis SemiBold" panose="02010503020202060003" pitchFamily="2" charset="77"/>
                <a:ea typeface="+mn-ea"/>
                <a:cs typeface="Arial" panose="020B0604020202020204" pitchFamily="34" charset="0"/>
              </a:rPr>
              <a:t>Samverkan för noll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osis SemiBold" panose="02010503020202060003" pitchFamily="2" charset="77"/>
                <a:ea typeface="+mn-ea"/>
                <a:cs typeface="Arial" panose="020B0604020202020204" pitchFamily="34" charset="0"/>
              </a:rPr>
              <a:t>olyckor i byggbranschen</a:t>
            </a:r>
          </a:p>
        </p:txBody>
      </p:sp>
    </p:spTree>
    <p:extLst>
      <p:ext uri="{BB962C8B-B14F-4D97-AF65-F5344CB8AC3E}">
        <p14:creationId xmlns:p14="http://schemas.microsoft.com/office/powerpoint/2010/main" val="234024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>
            <a:extLst>
              <a:ext uri="{FF2B5EF4-FFF2-40B4-BE49-F238E27FC236}">
                <a16:creationId xmlns:a16="http://schemas.microsoft.com/office/drawing/2014/main" id="{9AF5DD4F-9B74-BDD8-8453-F5253FA8D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Håll Nollan har funnits i fem år!</a:t>
            </a:r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1D02CBF2-3CC3-4E5D-BEF6-3F5B15F05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4464F786-6D21-7E46-AB12-1886CCC34198}" type="slidenum">
              <a:rPr kumimoji="0" lang="en-US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</a:rPr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b="1" i="0" u="none" strike="noStrike" kern="120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481EA2BC-E3EF-DDCF-C1ED-4C9FDE9F0F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435" y="1261563"/>
            <a:ext cx="8969298" cy="4139316"/>
          </a:xfrm>
          <a:prstGeom prst="rect">
            <a:avLst/>
          </a:prstGeom>
        </p:spPr>
      </p:pic>
      <p:sp>
        <p:nvSpPr>
          <p:cNvPr id="3" name="textruta 2">
            <a:extLst>
              <a:ext uri="{FF2B5EF4-FFF2-40B4-BE49-F238E27FC236}">
                <a16:creationId xmlns:a16="http://schemas.microsoft.com/office/drawing/2014/main" id="{38E17AD9-7F50-E040-CAE3-56E30128701E}"/>
              </a:ext>
            </a:extLst>
          </p:cNvPr>
          <p:cNvSpPr txBox="1"/>
          <p:nvPr/>
        </p:nvSpPr>
        <p:spPr>
          <a:xfrm>
            <a:off x="269634" y="1457121"/>
            <a:ext cx="29530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>
                <a:solidFill>
                  <a:schemeClr val="bg2">
                    <a:lumMod val="10000"/>
                  </a:schemeClr>
                </a:solidFill>
              </a:rPr>
              <a:t>Håll Nollan grundades 2017 och firar därmed fem år under räkenskapsåret 2022/23. </a:t>
            </a:r>
          </a:p>
          <a:p>
            <a:endParaRPr lang="sv-SE" sz="14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sv-SE" sz="1400" dirty="0">
                <a:solidFill>
                  <a:schemeClr val="bg2">
                    <a:lumMod val="10000"/>
                  </a:schemeClr>
                </a:solidFill>
              </a:rPr>
              <a:t>Föreningen presenterades för första gången redan i mars 2017 under Årets Bygge, men dess första räkenskapsår var 2017/18.</a:t>
            </a:r>
          </a:p>
        </p:txBody>
      </p:sp>
    </p:spTree>
    <p:extLst>
      <p:ext uri="{BB962C8B-B14F-4D97-AF65-F5344CB8AC3E}">
        <p14:creationId xmlns:p14="http://schemas.microsoft.com/office/powerpoint/2010/main" val="1697895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7AA5343E-D93F-BC1C-4A80-855C208B4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3</a:t>
            </a:fld>
            <a:endParaRPr lang="en-US"/>
          </a:p>
        </p:txBody>
      </p:sp>
      <p:sp>
        <p:nvSpPr>
          <p:cNvPr id="7" name="Rubrik 6">
            <a:extLst>
              <a:ext uri="{FF2B5EF4-FFF2-40B4-BE49-F238E27FC236}">
                <a16:creationId xmlns:a16="http://schemas.microsoft.com/office/drawing/2014/main" id="{45528431-A81C-9383-79A0-3EEFB7404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Håll Nollans arbete</a:t>
            </a:r>
          </a:p>
        </p:txBody>
      </p:sp>
      <p:pic>
        <p:nvPicPr>
          <p:cNvPr id="13" name="Bildobjekt 12">
            <a:extLst>
              <a:ext uri="{FF2B5EF4-FFF2-40B4-BE49-F238E27FC236}">
                <a16:creationId xmlns:a16="http://schemas.microsoft.com/office/drawing/2014/main" id="{F2EA5249-6DB8-FA92-6349-53DD359966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295" y="1033534"/>
            <a:ext cx="7224532" cy="48706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9CDB2D06-EE2A-D2CA-5507-2673F89FB4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08084" y="255712"/>
            <a:ext cx="4666698" cy="6426273"/>
          </a:xfrm>
          <a:prstGeom prst="rect">
            <a:avLst/>
          </a:prstGeom>
        </p:spPr>
      </p:pic>
      <p:sp>
        <p:nvSpPr>
          <p:cNvPr id="8" name="textruta 7">
            <a:extLst>
              <a:ext uri="{FF2B5EF4-FFF2-40B4-BE49-F238E27FC236}">
                <a16:creationId xmlns:a16="http://schemas.microsoft.com/office/drawing/2014/main" id="{4607D638-8854-A8A2-F8FC-BE5C3506201C}"/>
              </a:ext>
            </a:extLst>
          </p:cNvPr>
          <p:cNvSpPr txBox="1"/>
          <p:nvPr/>
        </p:nvSpPr>
        <p:spPr>
          <a:xfrm>
            <a:off x="269634" y="1741093"/>
            <a:ext cx="3734807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1400" dirty="0">
                <a:solidFill>
                  <a:schemeClr val="bg2">
                    <a:lumMod val="10000"/>
                  </a:schemeClr>
                </a:solidFill>
              </a:rPr>
              <a:t>Håll Nollans arbete drivs utifrån de fyra fokusområdena som definierats i Håll Nollans färdplan. Fokusområdena har fått namnen Ledarskap och kultur, Kunskap och kompetens, Gemensamma arbetssätt och Engagerad beställare. </a:t>
            </a:r>
          </a:p>
          <a:p>
            <a:endParaRPr lang="sv-SE" sz="14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sv-SE" sz="1400" dirty="0">
                <a:solidFill>
                  <a:schemeClr val="bg2">
                    <a:lumMod val="10000"/>
                  </a:schemeClr>
                </a:solidFill>
              </a:rPr>
              <a:t>Inom varje område drivs projekt i syfte att nå uppsatta effektmål och. Många av dessa projekt mynnar ut i Håll Nollans arbetsmiljöstandarder och –guider.</a:t>
            </a:r>
          </a:p>
        </p:txBody>
      </p:sp>
    </p:spTree>
    <p:extLst>
      <p:ext uri="{BB962C8B-B14F-4D97-AF65-F5344CB8AC3E}">
        <p14:creationId xmlns:p14="http://schemas.microsoft.com/office/powerpoint/2010/main" val="199636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2DFDDC9-8918-70B1-2F44-7959BC122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Håll Nollans arbetsmiljöstandarder och -guider</a:t>
            </a:r>
          </a:p>
        </p:txBody>
      </p:sp>
      <p:sp>
        <p:nvSpPr>
          <p:cNvPr id="3" name="Platshållare för bildnummer 2">
            <a:extLst>
              <a:ext uri="{FF2B5EF4-FFF2-40B4-BE49-F238E27FC236}">
                <a16:creationId xmlns:a16="http://schemas.microsoft.com/office/drawing/2014/main" id="{2136F957-C99D-1C88-9511-D52197131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4</a:t>
            </a:fld>
            <a:endParaRPr lang="en-US"/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A857A4DF-D5A9-3C45-5F5B-16F67F96B5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997" y="1736725"/>
            <a:ext cx="4505897" cy="2922744"/>
          </a:xfrm>
          <a:prstGeom prst="rect">
            <a:avLst/>
          </a:prstGeom>
        </p:spPr>
      </p:pic>
      <p:sp>
        <p:nvSpPr>
          <p:cNvPr id="7" name="textruta 6">
            <a:extLst>
              <a:ext uri="{FF2B5EF4-FFF2-40B4-BE49-F238E27FC236}">
                <a16:creationId xmlns:a16="http://schemas.microsoft.com/office/drawing/2014/main" id="{14FA9F5C-2A68-491C-AB54-41A228BACA98}"/>
              </a:ext>
            </a:extLst>
          </p:cNvPr>
          <p:cNvSpPr txBox="1"/>
          <p:nvPr/>
        </p:nvSpPr>
        <p:spPr>
          <a:xfrm>
            <a:off x="269633" y="1262688"/>
            <a:ext cx="662353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1400" b="0" i="0" dirty="0">
                <a:solidFill>
                  <a:srgbClr val="000000"/>
                </a:solidFill>
                <a:effectLst/>
              </a:rPr>
              <a:t>En grundsten i Håll Nollans filosofi är </a:t>
            </a:r>
            <a:r>
              <a:rPr lang="sv-SE" sz="1400" dirty="0">
                <a:solidFill>
                  <a:srgbClr val="000000"/>
                </a:solidFill>
              </a:rPr>
              <a:t>att alla medlemsorganisationer som arbetar i projektprocessen ska arbeta utifrån gemensamma arbetssätt. </a:t>
            </a:r>
          </a:p>
          <a:p>
            <a:endParaRPr lang="sv-SE" sz="1400" b="0" i="0" dirty="0">
              <a:solidFill>
                <a:srgbClr val="000000"/>
              </a:solidFill>
              <a:effectLst/>
            </a:endParaRPr>
          </a:p>
          <a:p>
            <a:r>
              <a:rPr lang="sv-SE" sz="1400" b="0" i="0" dirty="0">
                <a:solidFill>
                  <a:srgbClr val="000000"/>
                </a:solidFill>
                <a:effectLst/>
              </a:rPr>
              <a:t>Håll Nollans arbetsmiljöstandarder och -guider syftar till att </a:t>
            </a:r>
            <a:r>
              <a:rPr lang="sv-SE" sz="1400" dirty="0">
                <a:solidFill>
                  <a:srgbClr val="000000"/>
                </a:solidFill>
              </a:rPr>
              <a:t>höja nivån på arbetsmiljöarbetet i branschen men även att påskynda utvecklingen genom att fler gör lika. Våra arbetsmiljöstandarder </a:t>
            </a:r>
            <a:r>
              <a:rPr lang="sv-SE" sz="1400" b="0" i="0" dirty="0">
                <a:solidFill>
                  <a:srgbClr val="000000"/>
                </a:solidFill>
                <a:effectLst/>
              </a:rPr>
              <a:t>och -guider baserar sig på erfarenheter från våra medlemsorganisationer och det är dessa som lägger grunden för att </a:t>
            </a:r>
            <a:r>
              <a:rPr lang="sv-SE" sz="1400" dirty="0">
                <a:solidFill>
                  <a:srgbClr val="000000"/>
                </a:solidFill>
              </a:rPr>
              <a:t>våra </a:t>
            </a:r>
            <a:r>
              <a:rPr lang="sv-SE" sz="1400" b="0" i="0" dirty="0">
                <a:solidFill>
                  <a:srgbClr val="000000"/>
                </a:solidFill>
                <a:effectLst/>
              </a:rPr>
              <a:t>gemensamma arbetssätt. </a:t>
            </a:r>
          </a:p>
          <a:p>
            <a:endParaRPr lang="sv-SE" sz="1400" dirty="0">
              <a:solidFill>
                <a:srgbClr val="000000"/>
              </a:solidFill>
            </a:endParaRPr>
          </a:p>
          <a:p>
            <a:r>
              <a:rPr lang="sv-SE" sz="1400" dirty="0">
                <a:solidFill>
                  <a:srgbClr val="000000"/>
                </a:solidFill>
              </a:rPr>
              <a:t>Håll Nollans första arbetsmiljöstandarder och -guider publicerades i april 2019.</a:t>
            </a:r>
          </a:p>
        </p:txBody>
      </p:sp>
      <p:grpSp>
        <p:nvGrpSpPr>
          <p:cNvPr id="11" name="Grupp 10">
            <a:extLst>
              <a:ext uri="{FF2B5EF4-FFF2-40B4-BE49-F238E27FC236}">
                <a16:creationId xmlns:a16="http://schemas.microsoft.com/office/drawing/2014/main" id="{CFDE7884-41E8-106A-90EF-99C1287D8BF5}"/>
              </a:ext>
            </a:extLst>
          </p:cNvPr>
          <p:cNvGrpSpPr/>
          <p:nvPr/>
        </p:nvGrpSpPr>
        <p:grpSpPr>
          <a:xfrm>
            <a:off x="1261867" y="3703321"/>
            <a:ext cx="4136610" cy="2162523"/>
            <a:chOff x="2552579" y="3429000"/>
            <a:chExt cx="3012508" cy="1574869"/>
          </a:xfrm>
        </p:grpSpPr>
        <p:pic>
          <p:nvPicPr>
            <p:cNvPr id="9" name="Bildobjekt 8">
              <a:extLst>
                <a:ext uri="{FF2B5EF4-FFF2-40B4-BE49-F238E27FC236}">
                  <a16:creationId xmlns:a16="http://schemas.microsoft.com/office/drawing/2014/main" id="{91514119-90EC-AC8E-DCEB-79D68E0C59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52579" y="3429000"/>
              <a:ext cx="888695" cy="1260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8" name="Bildobjekt 7">
              <a:extLst>
                <a:ext uri="{FF2B5EF4-FFF2-40B4-BE49-F238E27FC236}">
                  <a16:creationId xmlns:a16="http://schemas.microsoft.com/office/drawing/2014/main" id="{326AC543-73FE-42DE-30CF-DE77D2C412A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63066" y="3533956"/>
              <a:ext cx="905009" cy="1260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0" name="Bildobjekt 9">
              <a:extLst>
                <a:ext uri="{FF2B5EF4-FFF2-40B4-BE49-F238E27FC236}">
                  <a16:creationId xmlns:a16="http://schemas.microsoft.com/office/drawing/2014/main" id="{44C32BA4-7290-C2C8-CD37-A6226A21FEB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89867" y="3638912"/>
              <a:ext cx="879428" cy="1260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B00F3EC5-9C5B-5721-141F-8581F1A6F54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91088" y="3743869"/>
              <a:ext cx="873999" cy="1260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605243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l: höger 13">
            <a:extLst>
              <a:ext uri="{FF2B5EF4-FFF2-40B4-BE49-F238E27FC236}">
                <a16:creationId xmlns:a16="http://schemas.microsoft.com/office/drawing/2014/main" id="{2FD70ED5-693B-CEF5-7FDB-F27CF1A26EFF}"/>
              </a:ext>
            </a:extLst>
          </p:cNvPr>
          <p:cNvSpPr/>
          <p:nvPr/>
        </p:nvSpPr>
        <p:spPr>
          <a:xfrm>
            <a:off x="3239540" y="4081083"/>
            <a:ext cx="2215333" cy="540000"/>
          </a:xfrm>
          <a:prstGeom prst="rightArrow">
            <a:avLst>
              <a:gd name="adj1" fmla="val 66935"/>
              <a:gd name="adj2" fmla="val 50000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  <a:t>                      </a:t>
            </a:r>
            <a:r>
              <a:rPr kumimoji="0" lang="sv-SE" sz="16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  <a:t>Lossning</a:t>
            </a:r>
            <a:endParaRPr kumimoji="0" lang="sv-SE" sz="180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Dosis SemiBold"/>
              <a:ea typeface="+mn-ea"/>
              <a:cs typeface="+mn-cs"/>
            </a:endParaRP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9D18B1E5-F167-2381-106B-56CF094EEF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839" y="4239600"/>
            <a:ext cx="873999" cy="12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Pil: höger 8">
            <a:extLst>
              <a:ext uri="{FF2B5EF4-FFF2-40B4-BE49-F238E27FC236}">
                <a16:creationId xmlns:a16="http://schemas.microsoft.com/office/drawing/2014/main" id="{32DDD697-B581-B5F7-314F-B6D9079122DE}"/>
              </a:ext>
            </a:extLst>
          </p:cNvPr>
          <p:cNvSpPr/>
          <p:nvPr/>
        </p:nvSpPr>
        <p:spPr>
          <a:xfrm>
            <a:off x="1445458" y="5215427"/>
            <a:ext cx="4009416" cy="540000"/>
          </a:xfrm>
          <a:prstGeom prst="rightArrow">
            <a:avLst>
              <a:gd name="adj1" fmla="val 61290"/>
              <a:gd name="adj2" fmla="val 50000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6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  <a:t>     Bas P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DC9EDD7C-7501-6D4F-6AA3-81F9CA63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Håll Nollans arbetsmiljöstandarder och -guider</a:t>
            </a:r>
          </a:p>
        </p:txBody>
      </p:sp>
      <p:sp>
        <p:nvSpPr>
          <p:cNvPr id="3" name="Platshållare för bildnummer 2">
            <a:extLst>
              <a:ext uri="{FF2B5EF4-FFF2-40B4-BE49-F238E27FC236}">
                <a16:creationId xmlns:a16="http://schemas.microsoft.com/office/drawing/2014/main" id="{28CEC2A0-DFB4-D43B-9896-E6143CB9E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64F786-6D21-7E46-AB12-1886CCC34198}" type="slidenum">
              <a:rPr kumimoji="0" lang="en-US" sz="1500" b="1" i="0" u="none" strike="noStrike" kern="1200" cap="none" spc="0" normalizeH="0" baseline="0" noProof="0" smtClean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rgbClr val="01B0F0"/>
              </a:solidFill>
              <a:effectLst/>
              <a:uLnTx/>
              <a:uFillTx/>
              <a:latin typeface="Dosis SemiBold"/>
              <a:ea typeface="+mn-ea"/>
              <a:cs typeface="+mn-cs"/>
            </a:endParaRPr>
          </a:p>
        </p:txBody>
      </p:sp>
      <p:sp>
        <p:nvSpPr>
          <p:cNvPr id="19" name="Pil: femhörning 18">
            <a:extLst>
              <a:ext uri="{FF2B5EF4-FFF2-40B4-BE49-F238E27FC236}">
                <a16:creationId xmlns:a16="http://schemas.microsoft.com/office/drawing/2014/main" id="{4CD1DA8C-94F8-6163-8127-EC7B62D00038}"/>
              </a:ext>
            </a:extLst>
          </p:cNvPr>
          <p:cNvSpPr/>
          <p:nvPr/>
        </p:nvSpPr>
        <p:spPr>
          <a:xfrm>
            <a:off x="0" y="1133873"/>
            <a:ext cx="12192000" cy="1740721"/>
          </a:xfrm>
          <a:prstGeom prst="homePlate">
            <a:avLst>
              <a:gd name="adj" fmla="val 22840"/>
            </a:avLst>
          </a:prstGeom>
          <a:solidFill>
            <a:srgbClr val="0E718E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6000" tIns="36000" rIns="36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osis"/>
              <a:ea typeface="+mn-ea"/>
              <a:cs typeface="+mn-cs"/>
            </a:endParaRP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6055A736-8A03-ED66-4457-FD461A4A5547}"/>
              </a:ext>
            </a:extLst>
          </p:cNvPr>
          <p:cNvGrpSpPr/>
          <p:nvPr/>
        </p:nvGrpSpPr>
        <p:grpSpPr>
          <a:xfrm>
            <a:off x="56562" y="1577872"/>
            <a:ext cx="10895997" cy="937555"/>
            <a:chOff x="56562" y="1704758"/>
            <a:chExt cx="10895997" cy="756000"/>
          </a:xfrm>
        </p:grpSpPr>
        <p:sp>
          <p:nvSpPr>
            <p:cNvPr id="21" name="Frihandsfigur: Form 20">
              <a:extLst>
                <a:ext uri="{FF2B5EF4-FFF2-40B4-BE49-F238E27FC236}">
                  <a16:creationId xmlns:a16="http://schemas.microsoft.com/office/drawing/2014/main" id="{2DB616B8-BDDB-7112-A52D-9CE70159D2BE}"/>
                </a:ext>
              </a:extLst>
            </p:cNvPr>
            <p:cNvSpPr/>
            <p:nvPr/>
          </p:nvSpPr>
          <p:spPr>
            <a:xfrm>
              <a:off x="56562" y="1704758"/>
              <a:ext cx="1551094" cy="756000"/>
            </a:xfrm>
            <a:custGeom>
              <a:avLst/>
              <a:gdLst>
                <a:gd name="connsiteX0" fmla="*/ 0 w 1551094"/>
                <a:gd name="connsiteY0" fmla="*/ 0 h 753632"/>
                <a:gd name="connsiteX1" fmla="*/ 1174278 w 1551094"/>
                <a:gd name="connsiteY1" fmla="*/ 0 h 753632"/>
                <a:gd name="connsiteX2" fmla="*/ 1551094 w 1551094"/>
                <a:gd name="connsiteY2" fmla="*/ 376816 h 753632"/>
                <a:gd name="connsiteX3" fmla="*/ 1174278 w 1551094"/>
                <a:gd name="connsiteY3" fmla="*/ 753632 h 753632"/>
                <a:gd name="connsiteX4" fmla="*/ 0 w 1551094"/>
                <a:gd name="connsiteY4" fmla="*/ 753632 h 753632"/>
                <a:gd name="connsiteX5" fmla="*/ 376816 w 1551094"/>
                <a:gd name="connsiteY5" fmla="*/ 376816 h 753632"/>
                <a:gd name="connsiteX6" fmla="*/ 0 w 1551094"/>
                <a:gd name="connsiteY6" fmla="*/ 0 h 753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1094" h="753632">
                  <a:moveTo>
                    <a:pt x="0" y="0"/>
                  </a:moveTo>
                  <a:lnTo>
                    <a:pt x="1174278" y="0"/>
                  </a:lnTo>
                  <a:lnTo>
                    <a:pt x="1551094" y="376816"/>
                  </a:lnTo>
                  <a:lnTo>
                    <a:pt x="1174278" y="753632"/>
                  </a:lnTo>
                  <a:lnTo>
                    <a:pt x="0" y="753632"/>
                  </a:lnTo>
                  <a:lnTo>
                    <a:pt x="376816" y="3768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EDC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324000" tIns="20003" rIns="324000" bIns="20003" numCol="1" spcCol="1270" anchor="ctr" anchorCtr="0">
              <a:noAutofit/>
            </a:bodyPr>
            <a:lstStyle/>
            <a:p>
              <a:pPr marL="0" marR="0" lvl="0" indent="0" algn="ctr" defTabSz="6667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Dosis SemiBold"/>
                  <a:ea typeface="+mn-ea"/>
                  <a:cs typeface="+mn-cs"/>
                </a:rPr>
                <a:t>För-studie</a:t>
              </a:r>
            </a:p>
          </p:txBody>
        </p:sp>
        <p:sp>
          <p:nvSpPr>
            <p:cNvPr id="22" name="Frihandsfigur: Form 21">
              <a:extLst>
                <a:ext uri="{FF2B5EF4-FFF2-40B4-BE49-F238E27FC236}">
                  <a16:creationId xmlns:a16="http://schemas.microsoft.com/office/drawing/2014/main" id="{DEEAE6F7-A1C9-DE32-D77B-6F8594702CCE}"/>
                </a:ext>
              </a:extLst>
            </p:cNvPr>
            <p:cNvSpPr/>
            <p:nvPr/>
          </p:nvSpPr>
          <p:spPr>
            <a:xfrm>
              <a:off x="1329008" y="1704758"/>
              <a:ext cx="2261266" cy="756000"/>
            </a:xfrm>
            <a:custGeom>
              <a:avLst/>
              <a:gdLst>
                <a:gd name="connsiteX0" fmla="*/ 0 w 3071485"/>
                <a:gd name="connsiteY0" fmla="*/ 0 h 753632"/>
                <a:gd name="connsiteX1" fmla="*/ 2694669 w 3071485"/>
                <a:gd name="connsiteY1" fmla="*/ 0 h 753632"/>
                <a:gd name="connsiteX2" fmla="*/ 3071485 w 3071485"/>
                <a:gd name="connsiteY2" fmla="*/ 376816 h 753632"/>
                <a:gd name="connsiteX3" fmla="*/ 2694669 w 3071485"/>
                <a:gd name="connsiteY3" fmla="*/ 753632 h 753632"/>
                <a:gd name="connsiteX4" fmla="*/ 0 w 3071485"/>
                <a:gd name="connsiteY4" fmla="*/ 753632 h 753632"/>
                <a:gd name="connsiteX5" fmla="*/ 376816 w 3071485"/>
                <a:gd name="connsiteY5" fmla="*/ 376816 h 753632"/>
                <a:gd name="connsiteX6" fmla="*/ 0 w 3071485"/>
                <a:gd name="connsiteY6" fmla="*/ 0 h 753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1485" h="753632">
                  <a:moveTo>
                    <a:pt x="0" y="0"/>
                  </a:moveTo>
                  <a:lnTo>
                    <a:pt x="2694669" y="0"/>
                  </a:lnTo>
                  <a:lnTo>
                    <a:pt x="3071485" y="376816"/>
                  </a:lnTo>
                  <a:lnTo>
                    <a:pt x="2694669" y="753632"/>
                  </a:lnTo>
                  <a:lnTo>
                    <a:pt x="0" y="753632"/>
                  </a:lnTo>
                  <a:lnTo>
                    <a:pt x="376816" y="3768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EDC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324000" tIns="20003" rIns="324000" bIns="20003" numCol="1" spcCol="1270" anchor="ctr" anchorCtr="0">
              <a:noAutofit/>
            </a:bodyPr>
            <a:lstStyle/>
            <a:p>
              <a:pPr marL="0" marR="0" lvl="0" indent="0" algn="ctr" defTabSz="6667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Dosis SemiBold"/>
                  <a:ea typeface="+mn-ea"/>
                  <a:cs typeface="+mn-cs"/>
                </a:rPr>
                <a:t>Program- och system-handlingsskede</a:t>
              </a:r>
            </a:p>
          </p:txBody>
        </p:sp>
        <p:sp>
          <p:nvSpPr>
            <p:cNvPr id="23" name="Frihandsfigur: Form 22">
              <a:extLst>
                <a:ext uri="{FF2B5EF4-FFF2-40B4-BE49-F238E27FC236}">
                  <a16:creationId xmlns:a16="http://schemas.microsoft.com/office/drawing/2014/main" id="{14D738F8-CF99-1CC9-C5C6-5B1A960A86CD}"/>
                </a:ext>
              </a:extLst>
            </p:cNvPr>
            <p:cNvSpPr/>
            <p:nvPr/>
          </p:nvSpPr>
          <p:spPr>
            <a:xfrm>
              <a:off x="3352724" y="1704758"/>
              <a:ext cx="2261265" cy="756000"/>
            </a:xfrm>
            <a:custGeom>
              <a:avLst/>
              <a:gdLst>
                <a:gd name="connsiteX0" fmla="*/ 0 w 2604211"/>
                <a:gd name="connsiteY0" fmla="*/ 0 h 753632"/>
                <a:gd name="connsiteX1" fmla="*/ 2227395 w 2604211"/>
                <a:gd name="connsiteY1" fmla="*/ 0 h 753632"/>
                <a:gd name="connsiteX2" fmla="*/ 2604211 w 2604211"/>
                <a:gd name="connsiteY2" fmla="*/ 376816 h 753632"/>
                <a:gd name="connsiteX3" fmla="*/ 2227395 w 2604211"/>
                <a:gd name="connsiteY3" fmla="*/ 753632 h 753632"/>
                <a:gd name="connsiteX4" fmla="*/ 0 w 2604211"/>
                <a:gd name="connsiteY4" fmla="*/ 753632 h 753632"/>
                <a:gd name="connsiteX5" fmla="*/ 376816 w 2604211"/>
                <a:gd name="connsiteY5" fmla="*/ 376816 h 753632"/>
                <a:gd name="connsiteX6" fmla="*/ 0 w 2604211"/>
                <a:gd name="connsiteY6" fmla="*/ 0 h 753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4211" h="753632">
                  <a:moveTo>
                    <a:pt x="0" y="0"/>
                  </a:moveTo>
                  <a:lnTo>
                    <a:pt x="2227395" y="0"/>
                  </a:lnTo>
                  <a:lnTo>
                    <a:pt x="2604211" y="376816"/>
                  </a:lnTo>
                  <a:lnTo>
                    <a:pt x="2227395" y="753632"/>
                  </a:lnTo>
                  <a:lnTo>
                    <a:pt x="0" y="753632"/>
                  </a:lnTo>
                  <a:lnTo>
                    <a:pt x="376816" y="3768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EDC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324000" tIns="20003" rIns="324000" bIns="20003" numCol="1" spcCol="1270" anchor="ctr" anchorCtr="0">
              <a:noAutofit/>
            </a:bodyPr>
            <a:lstStyle/>
            <a:p>
              <a:pPr marL="0" marR="0" lvl="0" indent="0" algn="ctr" defTabSz="6667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Dosis SemiBold"/>
                  <a:ea typeface="+mn-ea"/>
                  <a:cs typeface="+mn-cs"/>
                </a:rPr>
                <a:t>Bygghandlings-skede</a:t>
              </a:r>
            </a:p>
          </p:txBody>
        </p:sp>
        <p:sp>
          <p:nvSpPr>
            <p:cNvPr id="24" name="Frihandsfigur: Form 23">
              <a:extLst>
                <a:ext uri="{FF2B5EF4-FFF2-40B4-BE49-F238E27FC236}">
                  <a16:creationId xmlns:a16="http://schemas.microsoft.com/office/drawing/2014/main" id="{7B07CB5B-75E8-A16D-1848-44EC3D463C36}"/>
                </a:ext>
              </a:extLst>
            </p:cNvPr>
            <p:cNvSpPr/>
            <p:nvPr/>
          </p:nvSpPr>
          <p:spPr>
            <a:xfrm>
              <a:off x="5321602" y="1704758"/>
              <a:ext cx="5630957" cy="756000"/>
            </a:xfrm>
            <a:custGeom>
              <a:avLst/>
              <a:gdLst>
                <a:gd name="connsiteX0" fmla="*/ 0 w 5630957"/>
                <a:gd name="connsiteY0" fmla="*/ 0 h 702957"/>
                <a:gd name="connsiteX1" fmla="*/ 5279479 w 5630957"/>
                <a:gd name="connsiteY1" fmla="*/ 0 h 702957"/>
                <a:gd name="connsiteX2" fmla="*/ 5630957 w 5630957"/>
                <a:gd name="connsiteY2" fmla="*/ 351479 h 702957"/>
                <a:gd name="connsiteX3" fmla="*/ 5279479 w 5630957"/>
                <a:gd name="connsiteY3" fmla="*/ 702957 h 702957"/>
                <a:gd name="connsiteX4" fmla="*/ 0 w 5630957"/>
                <a:gd name="connsiteY4" fmla="*/ 702957 h 702957"/>
                <a:gd name="connsiteX5" fmla="*/ 351479 w 5630957"/>
                <a:gd name="connsiteY5" fmla="*/ 351479 h 702957"/>
                <a:gd name="connsiteX6" fmla="*/ 0 w 5630957"/>
                <a:gd name="connsiteY6" fmla="*/ 0 h 702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30957" h="702957">
                  <a:moveTo>
                    <a:pt x="0" y="0"/>
                  </a:moveTo>
                  <a:lnTo>
                    <a:pt x="5279479" y="0"/>
                  </a:lnTo>
                  <a:lnTo>
                    <a:pt x="5630957" y="351479"/>
                  </a:lnTo>
                  <a:lnTo>
                    <a:pt x="5279479" y="702957"/>
                  </a:lnTo>
                  <a:lnTo>
                    <a:pt x="0" y="702957"/>
                  </a:lnTo>
                  <a:lnTo>
                    <a:pt x="351479" y="3514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E718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324000" tIns="20003" rIns="324000" bIns="20003" numCol="1" spcCol="1270" anchor="ctr" anchorCtr="0">
              <a:noAutofit/>
            </a:bodyPr>
            <a:lstStyle/>
            <a:p>
              <a:pPr marL="0" marR="0" lvl="0" indent="0" algn="ctr" defTabSz="6667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Dosis SemiBold"/>
                  <a:ea typeface="+mn-ea"/>
                  <a:cs typeface="+mn-cs"/>
                </a:rPr>
                <a:t>Produktion</a:t>
              </a:r>
              <a:endParaRPr kumimoji="0" lang="sv-SE" sz="1600" b="0" i="0" u="none" strike="noStrike" kern="0" cap="none" spc="0" normalizeH="0" baseline="0" noProof="0">
                <a:ln>
                  <a:noFill/>
                </a:ln>
                <a:solidFill>
                  <a:srgbClr val="10EDCB"/>
                </a:solidFill>
                <a:effectLst/>
                <a:uLnTx/>
                <a:uFillTx/>
                <a:latin typeface="Dosis SemiBold"/>
                <a:ea typeface="+mn-ea"/>
                <a:cs typeface="+mn-cs"/>
              </a:endParaRPr>
            </a:p>
          </p:txBody>
        </p:sp>
      </p:grpSp>
      <p:sp>
        <p:nvSpPr>
          <p:cNvPr id="25" name="textruta 24">
            <a:hlinkClick r:id="rId4" action="ppaction://hlinksldjump"/>
            <a:extLst>
              <a:ext uri="{FF2B5EF4-FFF2-40B4-BE49-F238E27FC236}">
                <a16:creationId xmlns:a16="http://schemas.microsoft.com/office/drawing/2014/main" id="{581F699F-0204-80B3-D832-10A5C9CB1245}"/>
              </a:ext>
            </a:extLst>
          </p:cNvPr>
          <p:cNvSpPr txBox="1"/>
          <p:nvPr/>
        </p:nvSpPr>
        <p:spPr>
          <a:xfrm>
            <a:off x="3865839" y="1056193"/>
            <a:ext cx="3683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  <a:t>Byggherren</a:t>
            </a:r>
          </a:p>
        </p:txBody>
      </p:sp>
      <p:sp>
        <p:nvSpPr>
          <p:cNvPr id="26" name="Tom 25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67C753EE-F7DF-910E-D546-611D73102230}"/>
              </a:ext>
            </a:extLst>
          </p:cNvPr>
          <p:cNvSpPr/>
          <p:nvPr/>
        </p:nvSpPr>
        <p:spPr>
          <a:xfrm>
            <a:off x="10565263" y="1577873"/>
            <a:ext cx="595460" cy="756000"/>
          </a:xfrm>
          <a:prstGeom prst="actionButtonBlank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800" b="0" i="0" u="none" strike="noStrike" kern="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Dosis"/>
              <a:ea typeface="+mn-ea"/>
              <a:cs typeface="+mn-cs"/>
            </a:endParaRPr>
          </a:p>
        </p:txBody>
      </p:sp>
      <p:sp>
        <p:nvSpPr>
          <p:cNvPr id="27" name="Frihandsfigur: Form 26">
            <a:extLst>
              <a:ext uri="{FF2B5EF4-FFF2-40B4-BE49-F238E27FC236}">
                <a16:creationId xmlns:a16="http://schemas.microsoft.com/office/drawing/2014/main" id="{6A4466F5-C6E3-BF99-6B49-23E225C50DB0}"/>
              </a:ext>
            </a:extLst>
          </p:cNvPr>
          <p:cNvSpPr/>
          <p:nvPr/>
        </p:nvSpPr>
        <p:spPr>
          <a:xfrm>
            <a:off x="10652920" y="1577874"/>
            <a:ext cx="1551094" cy="937554"/>
          </a:xfrm>
          <a:custGeom>
            <a:avLst/>
            <a:gdLst>
              <a:gd name="connsiteX0" fmla="*/ 0 w 1551094"/>
              <a:gd name="connsiteY0" fmla="*/ 0 h 753632"/>
              <a:gd name="connsiteX1" fmla="*/ 1174278 w 1551094"/>
              <a:gd name="connsiteY1" fmla="*/ 0 h 753632"/>
              <a:gd name="connsiteX2" fmla="*/ 1551094 w 1551094"/>
              <a:gd name="connsiteY2" fmla="*/ 376816 h 753632"/>
              <a:gd name="connsiteX3" fmla="*/ 1174278 w 1551094"/>
              <a:gd name="connsiteY3" fmla="*/ 753632 h 753632"/>
              <a:gd name="connsiteX4" fmla="*/ 0 w 1551094"/>
              <a:gd name="connsiteY4" fmla="*/ 753632 h 753632"/>
              <a:gd name="connsiteX5" fmla="*/ 376816 w 1551094"/>
              <a:gd name="connsiteY5" fmla="*/ 376816 h 753632"/>
              <a:gd name="connsiteX6" fmla="*/ 0 w 1551094"/>
              <a:gd name="connsiteY6" fmla="*/ 0 h 753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1094" h="753632">
                <a:moveTo>
                  <a:pt x="0" y="0"/>
                </a:moveTo>
                <a:lnTo>
                  <a:pt x="1174278" y="0"/>
                </a:lnTo>
                <a:lnTo>
                  <a:pt x="1551094" y="376816"/>
                </a:lnTo>
                <a:lnTo>
                  <a:pt x="1174278" y="753632"/>
                </a:lnTo>
                <a:lnTo>
                  <a:pt x="0" y="753632"/>
                </a:lnTo>
                <a:lnTo>
                  <a:pt x="376816" y="376816"/>
                </a:lnTo>
                <a:lnTo>
                  <a:pt x="0" y="0"/>
                </a:lnTo>
                <a:close/>
              </a:path>
            </a:pathLst>
          </a:custGeom>
          <a:solidFill>
            <a:srgbClr val="0E718E"/>
          </a:solidFill>
          <a:ln>
            <a:noFill/>
          </a:ln>
          <a:effectLst/>
        </p:spPr>
        <p:txBody>
          <a:bodyPr spcFirstLastPara="0" vert="horz" wrap="square" lIns="324000" tIns="20003" rIns="324000" bIns="20003" numCol="1" spcCol="1270" anchor="ctr" anchorCtr="0">
            <a:noAutofit/>
          </a:bodyPr>
          <a:lstStyle/>
          <a:p>
            <a:pPr marL="0" marR="0" lvl="0" indent="0" algn="ctr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6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  <a:t>Över-lämning</a:t>
            </a:r>
            <a:endParaRPr kumimoji="0" lang="sv-SE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osis SemiBold"/>
              <a:ea typeface="+mn-ea"/>
              <a:cs typeface="+mn-cs"/>
            </a:endParaRPr>
          </a:p>
        </p:txBody>
      </p:sp>
      <p:sp>
        <p:nvSpPr>
          <p:cNvPr id="6" name="Pil: höger 5">
            <a:extLst>
              <a:ext uri="{FF2B5EF4-FFF2-40B4-BE49-F238E27FC236}">
                <a16:creationId xmlns:a16="http://schemas.microsoft.com/office/drawing/2014/main" id="{83A1B006-80F7-9515-F10E-55992E2DCA2C}"/>
              </a:ext>
            </a:extLst>
          </p:cNvPr>
          <p:cNvSpPr/>
          <p:nvPr/>
        </p:nvSpPr>
        <p:spPr>
          <a:xfrm>
            <a:off x="147782" y="2924648"/>
            <a:ext cx="11636587" cy="654478"/>
          </a:xfrm>
          <a:prstGeom prst="rightArrow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</a:t>
            </a:r>
            <a:r>
              <a:rPr kumimoji="0" lang="sv-SE" sz="16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  <a:t>Byggherrens gemensamma arbetssätt</a:t>
            </a:r>
            <a:endParaRPr kumimoji="0" lang="sv-SE" sz="180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Dosis SemiBold"/>
              <a:ea typeface="+mn-ea"/>
              <a:cs typeface="+mn-cs"/>
            </a:endParaRPr>
          </a:p>
        </p:txBody>
      </p:sp>
      <p:sp>
        <p:nvSpPr>
          <p:cNvPr id="4" name="Pil: höger 3">
            <a:extLst>
              <a:ext uri="{FF2B5EF4-FFF2-40B4-BE49-F238E27FC236}">
                <a16:creationId xmlns:a16="http://schemas.microsoft.com/office/drawing/2014/main" id="{6458A80D-9400-9653-6BF7-B29E1E1A6B06}"/>
              </a:ext>
            </a:extLst>
          </p:cNvPr>
          <p:cNvSpPr/>
          <p:nvPr/>
        </p:nvSpPr>
        <p:spPr>
          <a:xfrm>
            <a:off x="1329009" y="3463178"/>
            <a:ext cx="4125864" cy="540000"/>
          </a:xfrm>
          <a:prstGeom prst="rightArrow">
            <a:avLst>
              <a:gd name="adj1" fmla="val 66935"/>
              <a:gd name="adj2" fmla="val 50000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</a:t>
            </a:r>
            <a:r>
              <a:rPr kumimoji="0" lang="sv-SE" sz="16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  <a:t>Säker</a:t>
            </a:r>
            <a:r>
              <a:rPr kumimoji="0" lang="sv-SE" sz="16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sv-SE" sz="16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  <a:t>projektering</a:t>
            </a:r>
            <a:endParaRPr kumimoji="0" lang="sv-SE" sz="180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Dosis SemiBold"/>
              <a:ea typeface="+mn-ea"/>
              <a:cs typeface="+mn-cs"/>
            </a:endParaRPr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6E3FD089-7284-6689-3C33-1C53041C24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7856" y="3721751"/>
            <a:ext cx="905009" cy="12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92A615EC-770C-E0B0-5D4F-ABD3F34806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8107" y="3192546"/>
            <a:ext cx="888695" cy="12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202773B7-9F53-E0AD-ADDB-526D36524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66333" y="4328276"/>
            <a:ext cx="879428" cy="12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Pil: höger 11">
            <a:extLst>
              <a:ext uri="{FF2B5EF4-FFF2-40B4-BE49-F238E27FC236}">
                <a16:creationId xmlns:a16="http://schemas.microsoft.com/office/drawing/2014/main" id="{23006A0F-4E7F-11EB-DB5E-784994792F1E}"/>
              </a:ext>
            </a:extLst>
          </p:cNvPr>
          <p:cNvSpPr/>
          <p:nvPr/>
        </p:nvSpPr>
        <p:spPr>
          <a:xfrm>
            <a:off x="5537951" y="3192546"/>
            <a:ext cx="6220649" cy="3323664"/>
          </a:xfrm>
          <a:prstGeom prst="rightArrow">
            <a:avLst>
              <a:gd name="adj1" fmla="val 77856"/>
              <a:gd name="adj2" fmla="val 27285"/>
            </a:avLst>
          </a:prstGeom>
          <a:ln w="28575"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</a:t>
            </a:r>
          </a:p>
        </p:txBody>
      </p:sp>
      <p:sp>
        <p:nvSpPr>
          <p:cNvPr id="13" name="textruta 12">
            <a:extLst>
              <a:ext uri="{FF2B5EF4-FFF2-40B4-BE49-F238E27FC236}">
                <a16:creationId xmlns:a16="http://schemas.microsoft.com/office/drawing/2014/main" id="{C8535AD9-1006-6B09-33AE-818DDB4F8F58}"/>
              </a:ext>
            </a:extLst>
          </p:cNvPr>
          <p:cNvSpPr txBox="1"/>
          <p:nvPr/>
        </p:nvSpPr>
        <p:spPr>
          <a:xfrm>
            <a:off x="5570089" y="3598216"/>
            <a:ext cx="28459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sv-SE" sz="16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  <a:t>Riskbedömning av arbetsmoment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60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Dosis SemiBold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sv-SE" sz="16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  <a:t>Personlig skyddsutrustning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60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Dosis SemiBold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sv-SE" sz="16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  <a:t>Säkerhetsintroduktion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3FAC98D6-B9A0-776D-C1D0-B2E277A4878D}"/>
              </a:ext>
            </a:extLst>
          </p:cNvPr>
          <p:cNvSpPr txBox="1"/>
          <p:nvPr/>
        </p:nvSpPr>
        <p:spPr>
          <a:xfrm>
            <a:off x="8588748" y="3626642"/>
            <a:ext cx="2743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6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  <a:t>Risker</a:t>
            </a:r>
            <a:endParaRPr kumimoji="0" lang="sv-SE" sz="120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Dosis SemiBold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sv-SE" sz="16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  <a:t>Schaktning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sv-SE" sz="16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  <a:t>Arbete på höjd</a:t>
            </a:r>
            <a:br>
              <a:rPr kumimoji="0" lang="sv-SE" sz="16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</a:br>
            <a:r>
              <a:rPr kumimoji="0" lang="sv-SE" sz="12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  <a:t>(stegar &amp; Bockar, </a:t>
            </a:r>
            <a:r>
              <a:rPr kumimoji="0" lang="sv-SE" sz="1200" b="0" i="0" u="none" strike="noStrike" kern="1200" cap="none" spc="0" normalizeH="0" baseline="0" noProof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  <a:t>Skyddstäckning</a:t>
            </a:r>
            <a:r>
              <a:rPr kumimoji="0" lang="sv-SE" sz="12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  <a:t> av öppningar</a:t>
            </a:r>
            <a:br>
              <a:rPr kumimoji="0" lang="sv-SE" sz="12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</a:br>
            <a:r>
              <a:rPr kumimoji="0" lang="sv-SE" sz="12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  <a:t>Användning av personligt fallskydd)</a:t>
            </a:r>
            <a:endParaRPr kumimoji="0" lang="sv-SE" sz="160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Dosis SemiBold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sv-SE" sz="16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  <a:t>Lyftoperationer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sv-SE" sz="16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  <a:t>Lossning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sv-SE" sz="16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  <a:t>Formkonstruktioner </a:t>
            </a:r>
          </a:p>
        </p:txBody>
      </p:sp>
      <p:pic>
        <p:nvPicPr>
          <p:cNvPr id="10" name="Bildobjekt 9" descr="En bild som visar text&#10;&#10;Automatiskt genererad beskrivning">
            <a:extLst>
              <a:ext uri="{FF2B5EF4-FFF2-40B4-BE49-F238E27FC236}">
                <a16:creationId xmlns:a16="http://schemas.microsoft.com/office/drawing/2014/main" id="{649B147E-1105-4104-495D-E4F3DE3B454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49597" y="5103722"/>
            <a:ext cx="785956" cy="1183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Bildobjekt 14" descr="En bild som visar text&#10;&#10;Automatiskt genererad beskrivning">
            <a:extLst>
              <a:ext uri="{FF2B5EF4-FFF2-40B4-BE49-F238E27FC236}">
                <a16:creationId xmlns:a16="http://schemas.microsoft.com/office/drawing/2014/main" id="{FD87A932-CC7C-190A-6DE6-0BE87737EEE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28858" y="5452943"/>
            <a:ext cx="815139" cy="1197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Bildobjekt 16" descr="En bild som visar text&#10;&#10;Automatiskt genererad beskrivning">
            <a:extLst>
              <a:ext uri="{FF2B5EF4-FFF2-40B4-BE49-F238E27FC236}">
                <a16:creationId xmlns:a16="http://schemas.microsoft.com/office/drawing/2014/main" id="{D034D001-FC14-EFBF-C5C0-239EB11F035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15673" y="5274540"/>
            <a:ext cx="799829" cy="11762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270D22A1-696D-5942-0356-CDCF33B4423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99107" y="5029138"/>
            <a:ext cx="778088" cy="1173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Bildobjekt 27" descr="En bild som visar text&#10;&#10;Automatiskt genererad beskrivning">
            <a:extLst>
              <a:ext uri="{FF2B5EF4-FFF2-40B4-BE49-F238E27FC236}">
                <a16:creationId xmlns:a16="http://schemas.microsoft.com/office/drawing/2014/main" id="{9ED43FAC-3735-CB54-40CB-7D383D30877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06752" y="5349409"/>
            <a:ext cx="792805" cy="11711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9556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Håll </a:t>
            </a:r>
            <a:r>
              <a:rPr lang="en-GB" dirty="0" err="1"/>
              <a:t>Nollans</a:t>
            </a:r>
            <a:r>
              <a:rPr lang="en-GB" dirty="0"/>
              <a:t> </a:t>
            </a:r>
            <a:r>
              <a:rPr lang="en-GB" dirty="0" err="1"/>
              <a:t>seminarier</a:t>
            </a:r>
            <a:r>
              <a:rPr lang="en-GB" dirty="0"/>
              <a:t> </a:t>
            </a:r>
            <a:r>
              <a:rPr lang="en-GB" dirty="0" err="1"/>
              <a:t>och</a:t>
            </a:r>
            <a:r>
              <a:rPr lang="en-GB" dirty="0"/>
              <a:t> </a:t>
            </a:r>
            <a:r>
              <a:rPr lang="en-GB" dirty="0" err="1"/>
              <a:t>webbinarier</a:t>
            </a:r>
            <a:r>
              <a:rPr lang="en-GB" dirty="0"/>
              <a:t> – </a:t>
            </a:r>
            <a:r>
              <a:rPr lang="en-GB" dirty="0" err="1"/>
              <a:t>cirka</a:t>
            </a:r>
            <a:r>
              <a:rPr lang="en-GB" dirty="0"/>
              <a:t> 10 om </a:t>
            </a:r>
            <a:r>
              <a:rPr lang="en-GB" dirty="0" err="1"/>
              <a:t>året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64F786-6D21-7E46-AB12-1886CCC34198}" type="slidenum">
              <a:rPr kumimoji="0" lang="en-US" sz="1500" b="1" i="0" u="none" strike="noStrike" kern="1200" cap="none" spc="0" normalizeH="0" baseline="0" noProof="0" smtClean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rgbClr val="01B0F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6" name="Bildobjekt 25">
            <a:extLst>
              <a:ext uri="{FF2B5EF4-FFF2-40B4-BE49-F238E27FC236}">
                <a16:creationId xmlns:a16="http://schemas.microsoft.com/office/drawing/2014/main" id="{726F0B8E-0B57-6437-07F4-DF4DC058DE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81" y="3924603"/>
            <a:ext cx="11812438" cy="429268"/>
          </a:xfrm>
          <a:prstGeom prst="rect">
            <a:avLst/>
          </a:prstGeom>
        </p:spPr>
      </p:pic>
      <p:sp>
        <p:nvSpPr>
          <p:cNvPr id="8" name="textruta 7">
            <a:extLst>
              <a:ext uri="{FF2B5EF4-FFF2-40B4-BE49-F238E27FC236}">
                <a16:creationId xmlns:a16="http://schemas.microsoft.com/office/drawing/2014/main" id="{5C7712F7-B85C-0040-1E9B-CACFAB4010DD}"/>
              </a:ext>
            </a:extLst>
          </p:cNvPr>
          <p:cNvSpPr txBox="1"/>
          <p:nvPr/>
        </p:nvSpPr>
        <p:spPr>
          <a:xfrm rot="18710460">
            <a:off x="1721234" y="2856880"/>
            <a:ext cx="2658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sv-SE" sz="700" b="0" i="0" u="none" strike="noStrike" kern="1200" cap="none" spc="0" normalizeH="0" baseline="0" noProof="0" dirty="0">
                <a:ln>
                  <a:noFill/>
                </a:ln>
                <a:solidFill>
                  <a:srgbClr val="01AFE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Första seminarium</a:t>
            </a:r>
            <a:br>
              <a:rPr kumimoji="0" lang="sv-SE" sz="700" b="0" i="0" u="none" strike="noStrike" kern="1200" cap="none" spc="0" normalizeH="0" baseline="0" noProof="0" dirty="0">
                <a:ln>
                  <a:noFill/>
                </a:ln>
                <a:solidFill>
                  <a:srgbClr val="01AFE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sv-SE" sz="700" b="0" i="0" u="none" strike="noStrike" kern="1200" cap="none" spc="0" normalizeH="0" baseline="0" noProof="0" dirty="0">
                <a:ln>
                  <a:noFill/>
                </a:ln>
                <a:solidFill>
                  <a:srgbClr val="01AFE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Hur kan vi minska </a:t>
            </a:r>
            <a:r>
              <a:rPr kumimoji="0" lang="sv-SE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1AFE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olyckornai</a:t>
            </a:r>
            <a:r>
              <a:rPr kumimoji="0" lang="sv-SE" sz="700" b="0" i="0" u="none" strike="noStrike" kern="1200" cap="none" spc="0" normalizeH="0" baseline="0" noProof="0" dirty="0">
                <a:ln>
                  <a:noFill/>
                </a:ln>
                <a:solidFill>
                  <a:srgbClr val="01AFE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lang="sv-SE" sz="700" dirty="0">
                <a:solidFill>
                  <a:srgbClr val="01AFEF"/>
                </a:solidFill>
                <a:latin typeface="Arial"/>
              </a:rPr>
              <a:t>byggbranschen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3" name="textruta 42">
            <a:extLst>
              <a:ext uri="{FF2B5EF4-FFF2-40B4-BE49-F238E27FC236}">
                <a16:creationId xmlns:a16="http://schemas.microsoft.com/office/drawing/2014/main" id="{19783982-7AFC-2C4D-B6F7-31E5085ED9A8}"/>
              </a:ext>
            </a:extLst>
          </p:cNvPr>
          <p:cNvSpPr txBox="1"/>
          <p:nvPr/>
        </p:nvSpPr>
        <p:spPr>
          <a:xfrm>
            <a:off x="313173" y="1084159"/>
            <a:ext cx="546284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1400" b="1" dirty="0">
                <a:solidFill>
                  <a:schemeClr val="bg2">
                    <a:lumMod val="25000"/>
                  </a:schemeClr>
                </a:solidFill>
              </a:rPr>
              <a:t>Årliga återkommande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chemeClr val="bg2">
                    <a:lumMod val="25000"/>
                  </a:schemeClr>
                </a:solidFill>
              </a:rPr>
              <a:t>Inspireras av finalisterna till Håll Nollans arbetsmiljöpris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chemeClr val="bg2">
                    <a:lumMod val="25000"/>
                  </a:schemeClr>
                </a:solidFill>
              </a:rPr>
              <a:t>Säkerhetskultur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chemeClr val="bg2">
                    <a:lumMod val="25000"/>
                  </a:schemeClr>
                </a:solidFill>
              </a:rPr>
              <a:t>Engagerad beställare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>
                <a:solidFill>
                  <a:schemeClr val="bg2">
                    <a:lumMod val="25000"/>
                  </a:schemeClr>
                </a:solidFill>
              </a:rPr>
              <a:t>Inspirationsföreläsningar i samband med föreningsstämman</a:t>
            </a: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076CC3EA-F349-D76C-67FB-2F0A38B3F337}"/>
              </a:ext>
            </a:extLst>
          </p:cNvPr>
          <p:cNvSpPr txBox="1"/>
          <p:nvPr/>
        </p:nvSpPr>
        <p:spPr>
          <a:xfrm rot="18710460">
            <a:off x="1402575" y="4634482"/>
            <a:ext cx="1575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sv-SE" sz="700" b="0" i="0" u="none" strike="noStrike" kern="1200" cap="none" spc="0" normalizeH="0" baseline="0" noProof="0" dirty="0">
                <a:ln>
                  <a:noFill/>
                </a:ln>
                <a:solidFill>
                  <a:srgbClr val="01AFE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Hur skapar vi bra riskanalyser som </a:t>
            </a:r>
            <a:br>
              <a:rPr kumimoji="0" lang="sv-SE" sz="700" b="0" i="0" u="none" strike="noStrike" kern="1200" cap="none" spc="0" normalizeH="0" baseline="0" noProof="0" dirty="0">
                <a:ln>
                  <a:noFill/>
                </a:ln>
                <a:solidFill>
                  <a:srgbClr val="01AFE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sv-SE" sz="700" b="0" i="0" u="none" strike="noStrike" kern="1200" cap="none" spc="0" normalizeH="0" baseline="0" noProof="0" dirty="0">
                <a:ln>
                  <a:noFill/>
                </a:ln>
                <a:solidFill>
                  <a:srgbClr val="01AFE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minskar olyckor?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D515F836-F14B-CE5A-BA4C-20BFF4C74002}"/>
              </a:ext>
            </a:extLst>
          </p:cNvPr>
          <p:cNvSpPr txBox="1"/>
          <p:nvPr/>
        </p:nvSpPr>
        <p:spPr>
          <a:xfrm rot="18710460">
            <a:off x="1972843" y="4580621"/>
            <a:ext cx="15757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sv-SE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1AFE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Olycks</a:t>
            </a:r>
            <a:r>
              <a:rPr lang="sv-SE" sz="700" dirty="0">
                <a:solidFill>
                  <a:srgbClr val="01AFEF"/>
                </a:solidFill>
                <a:latin typeface="Arial"/>
              </a:rPr>
              <a:t>- och händelseutredning –</a:t>
            </a:r>
            <a:br>
              <a:rPr lang="sv-SE" sz="700" dirty="0">
                <a:solidFill>
                  <a:srgbClr val="01AFEF"/>
                </a:solidFill>
                <a:latin typeface="Arial"/>
              </a:rPr>
            </a:br>
            <a:r>
              <a:rPr lang="sv-SE" sz="700" dirty="0">
                <a:solidFill>
                  <a:srgbClr val="01AFEF"/>
                </a:solidFill>
                <a:latin typeface="Arial"/>
              </a:rPr>
              <a:t>att lära sig av händelser och olyckor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E6DDF0E6-1122-83C0-9C0F-F66F8CBCABB0}"/>
              </a:ext>
            </a:extLst>
          </p:cNvPr>
          <p:cNvSpPr txBox="1"/>
          <p:nvPr/>
        </p:nvSpPr>
        <p:spPr>
          <a:xfrm rot="18710460">
            <a:off x="2672130" y="4688343"/>
            <a:ext cx="139985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sv-SE" sz="700" b="0" i="0" u="none" strike="noStrike" kern="1200" cap="none" spc="0" normalizeH="0" baseline="0" noProof="0" dirty="0">
                <a:ln>
                  <a:noFill/>
                </a:ln>
                <a:solidFill>
                  <a:srgbClr val="01AFE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Att bygga en säkerhetskultur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D136C1ED-30D4-8A8B-6D96-F0B6612E3AEB}"/>
              </a:ext>
            </a:extLst>
          </p:cNvPr>
          <p:cNvSpPr txBox="1"/>
          <p:nvPr/>
        </p:nvSpPr>
        <p:spPr>
          <a:xfrm rot="18710460">
            <a:off x="2655700" y="3276707"/>
            <a:ext cx="15316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sv-SE" sz="700" b="0" i="0" u="none" strike="noStrike" kern="1200" cap="none" spc="0" normalizeH="0" baseline="0" noProof="0" dirty="0">
                <a:ln>
                  <a:noFill/>
                </a:ln>
                <a:solidFill>
                  <a:srgbClr val="01AFE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Hur kan vi ta lärdom av olyckor kopplade till konstruktioner</a:t>
            </a: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6EFACF1F-E4D2-A54B-E46F-3F0B42900707}"/>
              </a:ext>
            </a:extLst>
          </p:cNvPr>
          <p:cNvSpPr txBox="1"/>
          <p:nvPr/>
        </p:nvSpPr>
        <p:spPr>
          <a:xfrm rot="18710460">
            <a:off x="3328644" y="3325802"/>
            <a:ext cx="13998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sv-SE" sz="700" b="0" i="0" u="none" strike="noStrike" kern="1200" cap="none" spc="0" normalizeH="0" baseline="0" noProof="0" dirty="0">
                <a:ln>
                  <a:noFill/>
                </a:ln>
                <a:solidFill>
                  <a:srgbClr val="01AFE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Byggen med bättre upphandlingar</a:t>
            </a:r>
          </a:p>
        </p:txBody>
      </p:sp>
      <p:sp>
        <p:nvSpPr>
          <p:cNvPr id="13" name="textruta 12">
            <a:extLst>
              <a:ext uri="{FF2B5EF4-FFF2-40B4-BE49-F238E27FC236}">
                <a16:creationId xmlns:a16="http://schemas.microsoft.com/office/drawing/2014/main" id="{54A9ADE8-6617-E5DB-1528-E5031C575600}"/>
              </a:ext>
            </a:extLst>
          </p:cNvPr>
          <p:cNvSpPr txBox="1"/>
          <p:nvPr/>
        </p:nvSpPr>
        <p:spPr>
          <a:xfrm rot="18710460">
            <a:off x="4044751" y="3210617"/>
            <a:ext cx="17090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>
                <a:solidFill>
                  <a:srgbClr val="01AFEF"/>
                </a:solidFill>
                <a:latin typeface="Arial"/>
              </a:rPr>
              <a:t>Seminarium: Utveckling av ny arbetsmiljöguide - Formkonstruktioner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textruta 13">
            <a:extLst>
              <a:ext uri="{FF2B5EF4-FFF2-40B4-BE49-F238E27FC236}">
                <a16:creationId xmlns:a16="http://schemas.microsoft.com/office/drawing/2014/main" id="{35EF09CB-A883-DFFE-01B4-12EB3331A227}"/>
              </a:ext>
            </a:extLst>
          </p:cNvPr>
          <p:cNvSpPr txBox="1"/>
          <p:nvPr/>
        </p:nvSpPr>
        <p:spPr>
          <a:xfrm rot="18710460">
            <a:off x="3651949" y="4688343"/>
            <a:ext cx="139985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sv-SE" sz="700" b="0" i="0" u="none" strike="noStrike" kern="1200" cap="none" spc="0" normalizeH="0" baseline="0" noProof="0" dirty="0">
                <a:ln>
                  <a:noFill/>
                </a:ln>
                <a:solidFill>
                  <a:srgbClr val="01AFE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Personlig fallskyddsutrustning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5A50C56B-57DE-F40A-417A-ABBAC07D363A}"/>
              </a:ext>
            </a:extLst>
          </p:cNvPr>
          <p:cNvSpPr txBox="1"/>
          <p:nvPr/>
        </p:nvSpPr>
        <p:spPr>
          <a:xfrm rot="18710460">
            <a:off x="6553293" y="3142649"/>
            <a:ext cx="18915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>
                <a:solidFill>
                  <a:srgbClr val="01AFEF"/>
                </a:solidFill>
                <a:latin typeface="Arial"/>
              </a:rPr>
              <a:t>Inspirationsföreläsning av finalisterna till Håll Nollans arbetsmiljöpris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textruta 15">
            <a:extLst>
              <a:ext uri="{FF2B5EF4-FFF2-40B4-BE49-F238E27FC236}">
                <a16:creationId xmlns:a16="http://schemas.microsoft.com/office/drawing/2014/main" id="{A5B535A0-4BA6-6C5C-537C-3CA6352ED25F}"/>
              </a:ext>
            </a:extLst>
          </p:cNvPr>
          <p:cNvSpPr txBox="1"/>
          <p:nvPr/>
        </p:nvSpPr>
        <p:spPr>
          <a:xfrm rot="18710460">
            <a:off x="3688686" y="4921964"/>
            <a:ext cx="215329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>
                <a:solidFill>
                  <a:srgbClr val="01AFEF"/>
                </a:solidFill>
                <a:latin typeface="Arial"/>
              </a:rPr>
              <a:t>Olycksutredningar av allvarliga olyckor och tillbud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33F3C671-8355-4EC6-A117-CFD5030965F3}"/>
              </a:ext>
            </a:extLst>
          </p:cNvPr>
          <p:cNvSpPr txBox="1"/>
          <p:nvPr/>
        </p:nvSpPr>
        <p:spPr>
          <a:xfrm rot="18710460">
            <a:off x="5396130" y="3248979"/>
            <a:ext cx="16060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>
                <a:solidFill>
                  <a:srgbClr val="01AFEF"/>
                </a:solidFill>
                <a:latin typeface="Arial"/>
              </a:rPr>
              <a:t>Hur förhindrar vi olyckor vid lastning och lossning?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982802F0-5FD4-DFCD-024B-C4FB24A343E7}"/>
              </a:ext>
            </a:extLst>
          </p:cNvPr>
          <p:cNvSpPr txBox="1"/>
          <p:nvPr/>
        </p:nvSpPr>
        <p:spPr>
          <a:xfrm rot="18710460">
            <a:off x="6005490" y="3338768"/>
            <a:ext cx="160609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>
                <a:solidFill>
                  <a:srgbClr val="01AFEF"/>
                </a:solidFill>
                <a:latin typeface="Arial"/>
              </a:rPr>
              <a:t>Hur får vi en säker projektering?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id="{F528FB0D-77B6-5576-0E2A-75BBC547F057}"/>
              </a:ext>
            </a:extLst>
          </p:cNvPr>
          <p:cNvSpPr txBox="1"/>
          <p:nvPr/>
        </p:nvSpPr>
        <p:spPr>
          <a:xfrm rot="18710460">
            <a:off x="5475175" y="4688343"/>
            <a:ext cx="160609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>
                <a:solidFill>
                  <a:srgbClr val="01AFEF"/>
                </a:solidFill>
                <a:latin typeface="Arial"/>
              </a:rPr>
              <a:t>Hur skapar vi säkra byggprojekt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id="{35FE976D-5FE2-881E-ABB2-63FC15733051}"/>
              </a:ext>
            </a:extLst>
          </p:cNvPr>
          <p:cNvSpPr txBox="1"/>
          <p:nvPr/>
        </p:nvSpPr>
        <p:spPr>
          <a:xfrm rot="18710460">
            <a:off x="6246428" y="4684791"/>
            <a:ext cx="1562223" cy="207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 err="1">
                <a:solidFill>
                  <a:srgbClr val="01AFEF"/>
                </a:solidFill>
                <a:latin typeface="Arial"/>
              </a:rPr>
              <a:t>Webbinarium</a:t>
            </a:r>
            <a:r>
              <a:rPr lang="sv-SE" sz="700" dirty="0">
                <a:solidFill>
                  <a:srgbClr val="01AFEF"/>
                </a:solidFill>
                <a:latin typeface="Arial"/>
              </a:rPr>
              <a:t> med Strängbetong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4A3BCF1A-2675-7DA2-D91A-4BD24DBED69D}"/>
              </a:ext>
            </a:extLst>
          </p:cNvPr>
          <p:cNvSpPr txBox="1"/>
          <p:nvPr/>
        </p:nvSpPr>
        <p:spPr>
          <a:xfrm rot="18710460">
            <a:off x="7375733" y="3349188"/>
            <a:ext cx="1562223" cy="207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>
                <a:solidFill>
                  <a:srgbClr val="01AFEF"/>
                </a:solidFill>
                <a:latin typeface="Arial"/>
              </a:rPr>
              <a:t>Räddning av kranförare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" name="textruta 29">
            <a:extLst>
              <a:ext uri="{FF2B5EF4-FFF2-40B4-BE49-F238E27FC236}">
                <a16:creationId xmlns:a16="http://schemas.microsoft.com/office/drawing/2014/main" id="{9F1B1473-2DF0-F856-BB5A-0182F348F10B}"/>
              </a:ext>
            </a:extLst>
          </p:cNvPr>
          <p:cNvSpPr txBox="1"/>
          <p:nvPr/>
        </p:nvSpPr>
        <p:spPr>
          <a:xfrm rot="18710460">
            <a:off x="7954028" y="3349188"/>
            <a:ext cx="1562223" cy="207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 err="1">
                <a:solidFill>
                  <a:srgbClr val="01AFEF"/>
                </a:solidFill>
                <a:latin typeface="Arial"/>
              </a:rPr>
              <a:t>Webbiarium</a:t>
            </a:r>
            <a:r>
              <a:rPr lang="sv-SE" sz="700" dirty="0">
                <a:solidFill>
                  <a:srgbClr val="01AFEF"/>
                </a:solidFill>
                <a:latin typeface="Arial"/>
              </a:rPr>
              <a:t> med </a:t>
            </a:r>
            <a:r>
              <a:rPr lang="sv-SE" sz="700" dirty="0" err="1">
                <a:solidFill>
                  <a:srgbClr val="01AFEF"/>
                </a:solidFill>
                <a:latin typeface="Arial"/>
              </a:rPr>
              <a:t>Infobric</a:t>
            </a:r>
            <a:r>
              <a:rPr lang="sv-SE" sz="700" dirty="0">
                <a:solidFill>
                  <a:srgbClr val="01AFEF"/>
                </a:solidFill>
                <a:latin typeface="Arial"/>
              </a:rPr>
              <a:t> </a:t>
            </a:r>
            <a:r>
              <a:rPr lang="sv-SE" sz="700" dirty="0" err="1">
                <a:solidFill>
                  <a:srgbClr val="01AFEF"/>
                </a:solidFill>
                <a:latin typeface="Arial"/>
              </a:rPr>
              <a:t>group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4" name="textruta 33">
            <a:extLst>
              <a:ext uri="{FF2B5EF4-FFF2-40B4-BE49-F238E27FC236}">
                <a16:creationId xmlns:a16="http://schemas.microsoft.com/office/drawing/2014/main" id="{6300A9E4-9FCB-B7E0-E503-496C8BE36389}"/>
              </a:ext>
            </a:extLst>
          </p:cNvPr>
          <p:cNvSpPr txBox="1"/>
          <p:nvPr/>
        </p:nvSpPr>
        <p:spPr>
          <a:xfrm rot="18710460">
            <a:off x="7081339" y="4634482"/>
            <a:ext cx="18915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>
                <a:solidFill>
                  <a:srgbClr val="01AFEF"/>
                </a:solidFill>
                <a:latin typeface="Arial"/>
              </a:rPr>
              <a:t>Inspirationsföreläsning av finalisterna till Håll Nollans arbetsmiljöpris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textruta 34">
            <a:extLst>
              <a:ext uri="{FF2B5EF4-FFF2-40B4-BE49-F238E27FC236}">
                <a16:creationId xmlns:a16="http://schemas.microsoft.com/office/drawing/2014/main" id="{F6569CE8-53E9-AEFF-31E5-137431C3F217}"/>
              </a:ext>
            </a:extLst>
          </p:cNvPr>
          <p:cNvSpPr txBox="1"/>
          <p:nvPr/>
        </p:nvSpPr>
        <p:spPr>
          <a:xfrm rot="18710460">
            <a:off x="8182825" y="3349188"/>
            <a:ext cx="1562223" cy="207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 err="1">
                <a:solidFill>
                  <a:srgbClr val="01AFEF"/>
                </a:solidFill>
                <a:latin typeface="Arial"/>
              </a:rPr>
              <a:t>Webbiarium</a:t>
            </a:r>
            <a:r>
              <a:rPr lang="sv-SE" sz="700" dirty="0">
                <a:solidFill>
                  <a:srgbClr val="01AFEF"/>
                </a:solidFill>
                <a:latin typeface="Arial"/>
              </a:rPr>
              <a:t> med </a:t>
            </a:r>
            <a:r>
              <a:rPr lang="sv-SE" sz="700" dirty="0" err="1">
                <a:solidFill>
                  <a:srgbClr val="01AFEF"/>
                </a:solidFill>
                <a:latin typeface="Arial"/>
              </a:rPr>
              <a:t>Guardio</a:t>
            </a:r>
            <a:r>
              <a:rPr lang="sv-SE" sz="700" dirty="0">
                <a:solidFill>
                  <a:srgbClr val="01AFEF"/>
                </a:solidFill>
                <a:latin typeface="Arial"/>
              </a:rPr>
              <a:t> </a:t>
            </a:r>
            <a:r>
              <a:rPr lang="sv-SE" sz="700" dirty="0" err="1">
                <a:solidFill>
                  <a:srgbClr val="01AFEF"/>
                </a:solidFill>
                <a:latin typeface="Arial"/>
              </a:rPr>
              <a:t>Safety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2" name="textruta 41">
            <a:extLst>
              <a:ext uri="{FF2B5EF4-FFF2-40B4-BE49-F238E27FC236}">
                <a16:creationId xmlns:a16="http://schemas.microsoft.com/office/drawing/2014/main" id="{851D24E0-A897-A32B-CB85-8C082CA4F61D}"/>
              </a:ext>
            </a:extLst>
          </p:cNvPr>
          <p:cNvSpPr txBox="1"/>
          <p:nvPr/>
        </p:nvSpPr>
        <p:spPr>
          <a:xfrm rot="18710460">
            <a:off x="7705984" y="4684791"/>
            <a:ext cx="1562223" cy="207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>
                <a:solidFill>
                  <a:srgbClr val="01AFEF"/>
                </a:solidFill>
                <a:latin typeface="Arial"/>
              </a:rPr>
              <a:t>Att stärka säkerhetskulturen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4" name="textruta 43">
            <a:extLst>
              <a:ext uri="{FF2B5EF4-FFF2-40B4-BE49-F238E27FC236}">
                <a16:creationId xmlns:a16="http://schemas.microsoft.com/office/drawing/2014/main" id="{73B85A59-6C84-1162-8308-F834FDF7BADA}"/>
              </a:ext>
            </a:extLst>
          </p:cNvPr>
          <p:cNvSpPr txBox="1"/>
          <p:nvPr/>
        </p:nvSpPr>
        <p:spPr>
          <a:xfrm rot="18710460">
            <a:off x="8502855" y="3349188"/>
            <a:ext cx="1562223" cy="207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 err="1">
                <a:solidFill>
                  <a:srgbClr val="01AFEF"/>
                </a:solidFill>
                <a:latin typeface="Arial"/>
              </a:rPr>
              <a:t>Webbiarium</a:t>
            </a:r>
            <a:r>
              <a:rPr lang="sv-SE" sz="700" dirty="0">
                <a:solidFill>
                  <a:srgbClr val="01AFEF"/>
                </a:solidFill>
                <a:latin typeface="Arial"/>
              </a:rPr>
              <a:t> med Ramirent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5" name="textruta 44">
            <a:extLst>
              <a:ext uri="{FF2B5EF4-FFF2-40B4-BE49-F238E27FC236}">
                <a16:creationId xmlns:a16="http://schemas.microsoft.com/office/drawing/2014/main" id="{1BD2C58D-D2FD-495C-86FB-46C78404FFA3}"/>
              </a:ext>
            </a:extLst>
          </p:cNvPr>
          <p:cNvSpPr txBox="1"/>
          <p:nvPr/>
        </p:nvSpPr>
        <p:spPr>
          <a:xfrm rot="18710460">
            <a:off x="7929400" y="4684791"/>
            <a:ext cx="1562223" cy="207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>
                <a:solidFill>
                  <a:srgbClr val="01AFEF"/>
                </a:solidFill>
                <a:latin typeface="Arial"/>
              </a:rPr>
              <a:t>Så är vi engagerade beställare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6" name="textruta 45">
            <a:extLst>
              <a:ext uri="{FF2B5EF4-FFF2-40B4-BE49-F238E27FC236}">
                <a16:creationId xmlns:a16="http://schemas.microsoft.com/office/drawing/2014/main" id="{25879187-DF8F-4FDF-20EF-C3C4A6D1547C}"/>
              </a:ext>
            </a:extLst>
          </p:cNvPr>
          <p:cNvSpPr txBox="1"/>
          <p:nvPr/>
        </p:nvSpPr>
        <p:spPr>
          <a:xfrm rot="18710460">
            <a:off x="8767454" y="3349188"/>
            <a:ext cx="1562223" cy="207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 err="1">
                <a:solidFill>
                  <a:srgbClr val="01AFEF"/>
                </a:solidFill>
                <a:latin typeface="Arial"/>
              </a:rPr>
              <a:t>Webbiarium</a:t>
            </a:r>
            <a:r>
              <a:rPr lang="sv-SE" sz="700" dirty="0">
                <a:solidFill>
                  <a:srgbClr val="01AFEF"/>
                </a:solidFill>
                <a:latin typeface="Arial"/>
              </a:rPr>
              <a:t> med </a:t>
            </a:r>
            <a:r>
              <a:rPr lang="sv-SE" sz="700" dirty="0" err="1">
                <a:solidFill>
                  <a:srgbClr val="01AFEF"/>
                </a:solidFill>
                <a:latin typeface="Arial"/>
              </a:rPr>
              <a:t>Layher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7" name="textruta 46">
            <a:extLst>
              <a:ext uri="{FF2B5EF4-FFF2-40B4-BE49-F238E27FC236}">
                <a16:creationId xmlns:a16="http://schemas.microsoft.com/office/drawing/2014/main" id="{27718F8B-24A2-14D5-172D-67D3E2E1A27C}"/>
              </a:ext>
            </a:extLst>
          </p:cNvPr>
          <p:cNvSpPr txBox="1"/>
          <p:nvPr/>
        </p:nvSpPr>
        <p:spPr>
          <a:xfrm rot="18710460">
            <a:off x="8369490" y="4684791"/>
            <a:ext cx="1562223" cy="207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 err="1">
                <a:solidFill>
                  <a:srgbClr val="01AFEF"/>
                </a:solidFill>
                <a:latin typeface="Arial"/>
              </a:rPr>
              <a:t>Webbiarium</a:t>
            </a:r>
            <a:r>
              <a:rPr lang="sv-SE" sz="700" dirty="0">
                <a:solidFill>
                  <a:srgbClr val="01AFEF"/>
                </a:solidFill>
                <a:latin typeface="Arial"/>
              </a:rPr>
              <a:t> med Peri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8" name="textruta 47">
            <a:extLst>
              <a:ext uri="{FF2B5EF4-FFF2-40B4-BE49-F238E27FC236}">
                <a16:creationId xmlns:a16="http://schemas.microsoft.com/office/drawing/2014/main" id="{FD826F11-D05D-7735-2B3C-308E32FA3287}"/>
              </a:ext>
            </a:extLst>
          </p:cNvPr>
          <p:cNvSpPr txBox="1"/>
          <p:nvPr/>
        </p:nvSpPr>
        <p:spPr>
          <a:xfrm rot="18710460">
            <a:off x="8996273" y="3349188"/>
            <a:ext cx="1562223" cy="207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 err="1">
                <a:solidFill>
                  <a:srgbClr val="01AFEF"/>
                </a:solidFill>
                <a:latin typeface="Arial"/>
              </a:rPr>
              <a:t>Towards</a:t>
            </a:r>
            <a:r>
              <a:rPr lang="sv-SE" sz="700" dirty="0">
                <a:solidFill>
                  <a:srgbClr val="01AFEF"/>
                </a:solidFill>
                <a:latin typeface="Arial"/>
              </a:rPr>
              <a:t> World-Class </a:t>
            </a:r>
            <a:r>
              <a:rPr lang="sv-SE" sz="700" dirty="0" err="1">
                <a:solidFill>
                  <a:srgbClr val="01AFEF"/>
                </a:solidFill>
                <a:latin typeface="Arial"/>
              </a:rPr>
              <a:t>saftey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9" name="textruta 48">
            <a:extLst>
              <a:ext uri="{FF2B5EF4-FFF2-40B4-BE49-F238E27FC236}">
                <a16:creationId xmlns:a16="http://schemas.microsoft.com/office/drawing/2014/main" id="{6974062E-3472-E723-4266-BCBAFEF8B646}"/>
              </a:ext>
            </a:extLst>
          </p:cNvPr>
          <p:cNvSpPr txBox="1"/>
          <p:nvPr/>
        </p:nvSpPr>
        <p:spPr>
          <a:xfrm rot="18710460">
            <a:off x="8574660" y="4684791"/>
            <a:ext cx="1562223" cy="207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 err="1">
                <a:solidFill>
                  <a:srgbClr val="01AFEF"/>
                </a:solidFill>
                <a:latin typeface="Arial"/>
              </a:rPr>
              <a:t>Webbiarium</a:t>
            </a:r>
            <a:r>
              <a:rPr lang="sv-SE" sz="700" dirty="0">
                <a:solidFill>
                  <a:srgbClr val="01AFEF"/>
                </a:solidFill>
                <a:latin typeface="Arial"/>
              </a:rPr>
              <a:t> med </a:t>
            </a:r>
            <a:r>
              <a:rPr lang="sv-SE" sz="700" dirty="0" err="1">
                <a:solidFill>
                  <a:srgbClr val="01AFEF"/>
                </a:solidFill>
                <a:latin typeface="Arial"/>
              </a:rPr>
              <a:t>Brinja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" name="textruta 49">
            <a:extLst>
              <a:ext uri="{FF2B5EF4-FFF2-40B4-BE49-F238E27FC236}">
                <a16:creationId xmlns:a16="http://schemas.microsoft.com/office/drawing/2014/main" id="{B12E7EAE-C201-26CD-53D9-41AC49064500}"/>
              </a:ext>
            </a:extLst>
          </p:cNvPr>
          <p:cNvSpPr txBox="1"/>
          <p:nvPr/>
        </p:nvSpPr>
        <p:spPr>
          <a:xfrm rot="18710460">
            <a:off x="8834560" y="4634482"/>
            <a:ext cx="15622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>
                <a:solidFill>
                  <a:srgbClr val="01AFEF"/>
                </a:solidFill>
                <a:latin typeface="Arial"/>
              </a:rPr>
              <a:t>Så skapar vi säkra lyft och lossning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1" name="textruta 50">
            <a:extLst>
              <a:ext uri="{FF2B5EF4-FFF2-40B4-BE49-F238E27FC236}">
                <a16:creationId xmlns:a16="http://schemas.microsoft.com/office/drawing/2014/main" id="{5A1E8D8F-52DD-EEBA-9E26-ED2729DE5981}"/>
              </a:ext>
            </a:extLst>
          </p:cNvPr>
          <p:cNvSpPr txBox="1"/>
          <p:nvPr/>
        </p:nvSpPr>
        <p:spPr>
          <a:xfrm rot="18710460">
            <a:off x="9219162" y="3349188"/>
            <a:ext cx="1562223" cy="207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>
                <a:solidFill>
                  <a:srgbClr val="01AFEF"/>
                </a:solidFill>
                <a:latin typeface="Arial"/>
              </a:rPr>
              <a:t>Samordning av flera arbetsplatser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2" name="textruta 51">
            <a:extLst>
              <a:ext uri="{FF2B5EF4-FFF2-40B4-BE49-F238E27FC236}">
                <a16:creationId xmlns:a16="http://schemas.microsoft.com/office/drawing/2014/main" id="{DD3345D3-6F04-8D94-569D-3ABE11AEAEA8}"/>
              </a:ext>
            </a:extLst>
          </p:cNvPr>
          <p:cNvSpPr txBox="1"/>
          <p:nvPr/>
        </p:nvSpPr>
        <p:spPr>
          <a:xfrm rot="18710460">
            <a:off x="9418618" y="3349188"/>
            <a:ext cx="1562223" cy="207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 err="1">
                <a:solidFill>
                  <a:srgbClr val="01AFEF"/>
                </a:solidFill>
                <a:latin typeface="Arial"/>
              </a:rPr>
              <a:t>Webbiarium</a:t>
            </a:r>
            <a:r>
              <a:rPr lang="sv-SE" sz="700" dirty="0">
                <a:solidFill>
                  <a:srgbClr val="01AFEF"/>
                </a:solidFill>
                <a:latin typeface="Arial"/>
              </a:rPr>
              <a:t> med </a:t>
            </a:r>
            <a:r>
              <a:rPr lang="sv-SE" sz="700" dirty="0" err="1">
                <a:solidFill>
                  <a:srgbClr val="01AFEF"/>
                </a:solidFill>
                <a:latin typeface="Arial"/>
              </a:rPr>
              <a:t>Dustcontrol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3" name="textruta 52">
            <a:extLst>
              <a:ext uri="{FF2B5EF4-FFF2-40B4-BE49-F238E27FC236}">
                <a16:creationId xmlns:a16="http://schemas.microsoft.com/office/drawing/2014/main" id="{23ECBD20-0DC2-F44E-946A-2C8333AD6834}"/>
              </a:ext>
            </a:extLst>
          </p:cNvPr>
          <p:cNvSpPr txBox="1"/>
          <p:nvPr/>
        </p:nvSpPr>
        <p:spPr>
          <a:xfrm rot="18710460">
            <a:off x="9917111" y="3349188"/>
            <a:ext cx="1562223" cy="207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 err="1">
                <a:solidFill>
                  <a:srgbClr val="01AFEF"/>
                </a:solidFill>
                <a:latin typeface="Arial"/>
              </a:rPr>
              <a:t>Webbiarium</a:t>
            </a:r>
            <a:r>
              <a:rPr lang="sv-SE" sz="700" dirty="0">
                <a:solidFill>
                  <a:srgbClr val="01AFEF"/>
                </a:solidFill>
                <a:latin typeface="Arial"/>
              </a:rPr>
              <a:t> med Luna </a:t>
            </a:r>
            <a:r>
              <a:rPr lang="sv-SE" sz="700" dirty="0" err="1">
                <a:solidFill>
                  <a:srgbClr val="01AFEF"/>
                </a:solidFill>
                <a:latin typeface="Arial"/>
              </a:rPr>
              <a:t>tools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4" name="textruta 53">
            <a:extLst>
              <a:ext uri="{FF2B5EF4-FFF2-40B4-BE49-F238E27FC236}">
                <a16:creationId xmlns:a16="http://schemas.microsoft.com/office/drawing/2014/main" id="{0C030F1D-E74F-3D46-C5D7-B43CD74C03B3}"/>
              </a:ext>
            </a:extLst>
          </p:cNvPr>
          <p:cNvSpPr txBox="1"/>
          <p:nvPr/>
        </p:nvSpPr>
        <p:spPr>
          <a:xfrm rot="18710460">
            <a:off x="9143862" y="4634482"/>
            <a:ext cx="18915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>
                <a:solidFill>
                  <a:srgbClr val="01AFEF"/>
                </a:solidFill>
                <a:latin typeface="Arial"/>
              </a:rPr>
              <a:t>Inspirationsföreläsning av finalisterna till Håll Nollans arbetsmiljöpris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5" name="textruta 54">
            <a:extLst>
              <a:ext uri="{FF2B5EF4-FFF2-40B4-BE49-F238E27FC236}">
                <a16:creationId xmlns:a16="http://schemas.microsoft.com/office/drawing/2014/main" id="{361CFF87-E976-5084-BE27-7D12FFEDEAFD}"/>
              </a:ext>
            </a:extLst>
          </p:cNvPr>
          <p:cNvSpPr txBox="1"/>
          <p:nvPr/>
        </p:nvSpPr>
        <p:spPr>
          <a:xfrm rot="18710460">
            <a:off x="10249692" y="3349188"/>
            <a:ext cx="1562223" cy="207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 err="1">
                <a:solidFill>
                  <a:srgbClr val="01AFEF"/>
                </a:solidFill>
                <a:latin typeface="Arial"/>
              </a:rPr>
              <a:t>Säkerhetkultur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6" name="textruta 55">
            <a:extLst>
              <a:ext uri="{FF2B5EF4-FFF2-40B4-BE49-F238E27FC236}">
                <a16:creationId xmlns:a16="http://schemas.microsoft.com/office/drawing/2014/main" id="{DE9E6593-E419-710F-526E-EAE4D6BAC42B}"/>
              </a:ext>
            </a:extLst>
          </p:cNvPr>
          <p:cNvSpPr txBox="1"/>
          <p:nvPr/>
        </p:nvSpPr>
        <p:spPr>
          <a:xfrm rot="18710460">
            <a:off x="9858151" y="4634482"/>
            <a:ext cx="15622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>
                <a:solidFill>
                  <a:srgbClr val="01AFEF"/>
                </a:solidFill>
                <a:latin typeface="Arial"/>
              </a:rPr>
              <a:t>Psykologisk trygghet för en god säkerhetskultur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7" name="textruta 56">
            <a:extLst>
              <a:ext uri="{FF2B5EF4-FFF2-40B4-BE49-F238E27FC236}">
                <a16:creationId xmlns:a16="http://schemas.microsoft.com/office/drawing/2014/main" id="{79A833A5-CF3F-2658-F148-27341621E78C}"/>
              </a:ext>
            </a:extLst>
          </p:cNvPr>
          <p:cNvSpPr txBox="1"/>
          <p:nvPr/>
        </p:nvSpPr>
        <p:spPr>
          <a:xfrm rot="18710460">
            <a:off x="10597002" y="3314124"/>
            <a:ext cx="167225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>
                <a:solidFill>
                  <a:srgbClr val="01AFEF"/>
                </a:solidFill>
                <a:latin typeface="Arial"/>
              </a:rPr>
              <a:t>Säker uppställning av tunga maskiner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8" name="textruta 57">
            <a:extLst>
              <a:ext uri="{FF2B5EF4-FFF2-40B4-BE49-F238E27FC236}">
                <a16:creationId xmlns:a16="http://schemas.microsoft.com/office/drawing/2014/main" id="{55AC1744-A807-80F5-235F-4B8ACB91BFB7}"/>
              </a:ext>
            </a:extLst>
          </p:cNvPr>
          <p:cNvSpPr txBox="1"/>
          <p:nvPr/>
        </p:nvSpPr>
        <p:spPr>
          <a:xfrm rot="18710460">
            <a:off x="10295843" y="4634482"/>
            <a:ext cx="16722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v-SE" sz="700" dirty="0">
                <a:solidFill>
                  <a:srgbClr val="01AFEF"/>
                </a:solidFill>
                <a:latin typeface="Arial"/>
              </a:rPr>
              <a:t>TUSC handbok - </a:t>
            </a:r>
            <a:r>
              <a:rPr lang="sv-SE" sz="700" dirty="0" err="1">
                <a:solidFill>
                  <a:srgbClr val="01AFEF"/>
                </a:solidFill>
                <a:latin typeface="Arial"/>
              </a:rPr>
              <a:t>undermarksanläggninar</a:t>
            </a:r>
            <a:endParaRPr kumimoji="0" lang="sv-SE" sz="700" b="0" i="0" u="none" strike="noStrike" kern="1200" cap="none" spc="0" normalizeH="0" baseline="0" noProof="0" dirty="0">
              <a:ln>
                <a:noFill/>
              </a:ln>
              <a:solidFill>
                <a:srgbClr val="01AFE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8546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5DB9863-3D12-1D25-8104-75634C496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Håll Nollans initiativ</a:t>
            </a:r>
          </a:p>
        </p:txBody>
      </p:sp>
      <p:sp>
        <p:nvSpPr>
          <p:cNvPr id="3" name="Platshållare för bildnummer 2">
            <a:extLst>
              <a:ext uri="{FF2B5EF4-FFF2-40B4-BE49-F238E27FC236}">
                <a16:creationId xmlns:a16="http://schemas.microsoft.com/office/drawing/2014/main" id="{C806706C-3E2F-BD4E-C5D6-7C12FB168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7</a:t>
            </a:fld>
            <a:endParaRPr lang="en-US"/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0C3FB62B-A328-9BA9-6C69-808932418415}"/>
              </a:ext>
            </a:extLst>
          </p:cNvPr>
          <p:cNvSpPr txBox="1"/>
          <p:nvPr/>
        </p:nvSpPr>
        <p:spPr>
          <a:xfrm>
            <a:off x="269635" y="2444478"/>
            <a:ext cx="509258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1400" dirty="0">
                <a:solidFill>
                  <a:schemeClr val="bg2">
                    <a:lumMod val="10000"/>
                  </a:schemeClr>
                </a:solidFill>
              </a:rPr>
              <a:t>Sedan 2019 delar Håll Nollan årligen ut ett pris kallat ”Håll Nollans arbetsmiljöpris”, priset delas ut till team som genom sitt arbete gjort eller gör skillnad inom arbetsmiljö. </a:t>
            </a:r>
          </a:p>
          <a:p>
            <a:endParaRPr lang="sv-SE" sz="14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sv-SE" sz="1400" dirty="0">
                <a:solidFill>
                  <a:schemeClr val="bg2">
                    <a:lumMod val="10000"/>
                  </a:schemeClr>
                </a:solidFill>
              </a:rPr>
              <a:t>Håll Nollans medlemsorganisationer genomför även den årliga manifestationen ”Håll Nollans </a:t>
            </a:r>
            <a:r>
              <a:rPr lang="sv-SE" sz="1400" dirty="0" err="1">
                <a:solidFill>
                  <a:schemeClr val="bg2">
                    <a:lumMod val="10000"/>
                  </a:schemeClr>
                </a:solidFill>
              </a:rPr>
              <a:t>säkerhetspush</a:t>
            </a:r>
            <a:r>
              <a:rPr lang="sv-SE" sz="1400" dirty="0">
                <a:solidFill>
                  <a:schemeClr val="bg2">
                    <a:lumMod val="10000"/>
                  </a:schemeClr>
                </a:solidFill>
              </a:rPr>
              <a:t>” som arrangerades för första gången 2020.</a:t>
            </a:r>
          </a:p>
        </p:txBody>
      </p:sp>
      <p:pic>
        <p:nvPicPr>
          <p:cNvPr id="6" name="Bildobjekt 5" descr="En bild som visar whiteboardtavla&#10;&#10;Automatiskt genererad beskrivning">
            <a:extLst>
              <a:ext uri="{FF2B5EF4-FFF2-40B4-BE49-F238E27FC236}">
                <a16:creationId xmlns:a16="http://schemas.microsoft.com/office/drawing/2014/main" id="{9C49D8E0-6936-03B1-9C82-D5FE510852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47"/>
          <a:stretch/>
        </p:blipFill>
        <p:spPr>
          <a:xfrm>
            <a:off x="8462328" y="2309570"/>
            <a:ext cx="2879899" cy="2238860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75F56A8B-34C3-8220-FF87-FA04A26516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668" b="14053"/>
          <a:stretch/>
        </p:blipFill>
        <p:spPr>
          <a:xfrm>
            <a:off x="5726723" y="1966712"/>
            <a:ext cx="2876575" cy="261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472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F56BCB9-569D-4BB0-AC81-60649BBB8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sv-SE"/>
              <a:t>Håll Nollans arbetsmiljöpris</a:t>
            </a:r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87C6B8CD-F04E-40E2-AAFD-1617729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4464F786-6D21-7E46-AB12-1886CCC34198}" type="slidenum">
              <a:rPr kumimoji="0" lang="en-US" sz="1500" b="1" i="0" u="none" strike="noStrike" kern="1200" cap="none" spc="0" normalizeH="0" baseline="0" noProof="0" smtClean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500" b="1" i="0" u="none" strike="noStrike" kern="1200" cap="none" spc="0" normalizeH="0" baseline="0" noProof="0" dirty="0">
              <a:ln>
                <a:noFill/>
              </a:ln>
              <a:solidFill>
                <a:srgbClr val="01B0F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id="{920A5A53-6867-47A0-6A4C-7AEA8F25F956}"/>
              </a:ext>
            </a:extLst>
          </p:cNvPr>
          <p:cNvSpPr txBox="1"/>
          <p:nvPr/>
        </p:nvSpPr>
        <p:spPr>
          <a:xfrm>
            <a:off x="269634" y="1583729"/>
            <a:ext cx="4342123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1400" dirty="0">
                <a:solidFill>
                  <a:srgbClr val="000000"/>
                </a:solidFill>
              </a:rPr>
              <a:t>Håll Nollans arbetsmiljöpris uppmärksammar team som gjort skillnad gällande de absolut viktigaste frågorna för oss som jobbar i bygg- och anläggningsbranschen i Sverige – att alla på våra bygg- och anläggningsarbetsplatser kommer hem oskadda efter varje arbetsdag.</a:t>
            </a:r>
          </a:p>
          <a:p>
            <a:endParaRPr lang="sv-SE" sz="1400" dirty="0">
              <a:solidFill>
                <a:srgbClr val="000000"/>
              </a:solidFill>
            </a:endParaRPr>
          </a:p>
          <a:p>
            <a:r>
              <a:rPr lang="sv-SE" sz="1400" dirty="0">
                <a:solidFill>
                  <a:srgbClr val="000000"/>
                </a:solidFill>
              </a:rPr>
              <a:t>Priset vänder sig till team som genom sitt engagemang, samverkan och driv främjat säkerheten inom byggbranschen. </a:t>
            </a:r>
          </a:p>
          <a:p>
            <a:endParaRPr lang="sv-SE" sz="1400" dirty="0">
              <a:solidFill>
                <a:srgbClr val="000000"/>
              </a:solidFill>
            </a:endParaRPr>
          </a:p>
          <a:p>
            <a:r>
              <a:rPr lang="sv-SE" sz="1400" dirty="0">
                <a:solidFill>
                  <a:srgbClr val="000000"/>
                </a:solidFill>
              </a:rPr>
              <a:t>Teamet kan arbeta i produktionen, i skedena som föregår produktionen eller en kombination av dessa. </a:t>
            </a:r>
          </a:p>
        </p:txBody>
      </p:sp>
      <p:grpSp>
        <p:nvGrpSpPr>
          <p:cNvPr id="21" name="Grupp 20">
            <a:extLst>
              <a:ext uri="{FF2B5EF4-FFF2-40B4-BE49-F238E27FC236}">
                <a16:creationId xmlns:a16="http://schemas.microsoft.com/office/drawing/2014/main" id="{7E7D5C20-ADCD-36FD-246C-1BCCE2E7AC6E}"/>
              </a:ext>
            </a:extLst>
          </p:cNvPr>
          <p:cNvGrpSpPr/>
          <p:nvPr/>
        </p:nvGrpSpPr>
        <p:grpSpPr>
          <a:xfrm>
            <a:off x="5527434" y="1026934"/>
            <a:ext cx="5738016" cy="3924974"/>
            <a:chOff x="5306990" y="1026934"/>
            <a:chExt cx="5738016" cy="3924974"/>
          </a:xfrm>
        </p:grpSpPr>
        <p:grpSp>
          <p:nvGrpSpPr>
            <p:cNvPr id="19" name="Grupp 18">
              <a:extLst>
                <a:ext uri="{FF2B5EF4-FFF2-40B4-BE49-F238E27FC236}">
                  <a16:creationId xmlns:a16="http://schemas.microsoft.com/office/drawing/2014/main" id="{AFB36ACC-1BD0-E740-CBFF-1DB7F427D592}"/>
                </a:ext>
              </a:extLst>
            </p:cNvPr>
            <p:cNvGrpSpPr/>
            <p:nvPr/>
          </p:nvGrpSpPr>
          <p:grpSpPr>
            <a:xfrm>
              <a:off x="5306990" y="1026934"/>
              <a:ext cx="2809124" cy="1898585"/>
              <a:chOff x="5611790" y="821671"/>
              <a:chExt cx="2809124" cy="1898585"/>
            </a:xfrm>
          </p:grpSpPr>
          <p:sp>
            <p:nvSpPr>
              <p:cNvPr id="5" name="Rektangel 4">
                <a:extLst>
                  <a:ext uri="{FF2B5EF4-FFF2-40B4-BE49-F238E27FC236}">
                    <a16:creationId xmlns:a16="http://schemas.microsoft.com/office/drawing/2014/main" id="{367FE449-FAF2-C502-D2C4-1D0D3973E71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11340" y="1136256"/>
                <a:ext cx="2610024" cy="1584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sv-SE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2" name="textruta 11">
                <a:extLst>
                  <a:ext uri="{FF2B5EF4-FFF2-40B4-BE49-F238E27FC236}">
                    <a16:creationId xmlns:a16="http://schemas.microsoft.com/office/drawing/2014/main" id="{2A8ADF73-F6CE-7686-9B53-BE340B4BFF97}"/>
                  </a:ext>
                </a:extLst>
              </p:cNvPr>
              <p:cNvSpPr txBox="1"/>
              <p:nvPr/>
            </p:nvSpPr>
            <p:spPr>
              <a:xfrm>
                <a:off x="5611790" y="821671"/>
                <a:ext cx="2809124" cy="2539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sv-SE" sz="1050" dirty="0">
                    <a:solidFill>
                      <a:schemeClr val="accent1">
                        <a:lumMod val="50000"/>
                      </a:schemeClr>
                    </a:solidFill>
                    <a:latin typeface="+mj-lt"/>
                  </a:rPr>
                  <a:t>2019 - Program för roslagsbanas utbyggnad (SLL)</a:t>
                </a:r>
              </a:p>
            </p:txBody>
          </p:sp>
        </p:grpSp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22ED2390-F1A3-6C55-D360-174F0D2FD5B8}"/>
                </a:ext>
              </a:extLst>
            </p:cNvPr>
            <p:cNvGrpSpPr/>
            <p:nvPr/>
          </p:nvGrpSpPr>
          <p:grpSpPr>
            <a:xfrm>
              <a:off x="8133525" y="1026934"/>
              <a:ext cx="2911481" cy="1898585"/>
              <a:chOff x="8656983" y="821671"/>
              <a:chExt cx="2911481" cy="1898585"/>
            </a:xfrm>
          </p:grpSpPr>
          <p:sp>
            <p:nvSpPr>
              <p:cNvPr id="6" name="Rektangel 5">
                <a:extLst>
                  <a:ext uri="{FF2B5EF4-FFF2-40B4-BE49-F238E27FC236}">
                    <a16:creationId xmlns:a16="http://schemas.microsoft.com/office/drawing/2014/main" id="{230AF713-ACF7-3BE8-CBF4-50CB7FF6645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807711" y="1136256"/>
                <a:ext cx="2610024" cy="15840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sv-SE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4" name="textruta 13">
                <a:extLst>
                  <a:ext uri="{FF2B5EF4-FFF2-40B4-BE49-F238E27FC236}">
                    <a16:creationId xmlns:a16="http://schemas.microsoft.com/office/drawing/2014/main" id="{9CE70AF1-0BB9-5480-C8D3-8097BA7B64AF}"/>
                  </a:ext>
                </a:extLst>
              </p:cNvPr>
              <p:cNvSpPr txBox="1"/>
              <p:nvPr/>
            </p:nvSpPr>
            <p:spPr>
              <a:xfrm>
                <a:off x="8656983" y="821671"/>
                <a:ext cx="2911481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sv-SE" sz="1100" dirty="0">
                    <a:solidFill>
                      <a:schemeClr val="accent1">
                        <a:lumMod val="50000"/>
                      </a:schemeClr>
                    </a:solidFill>
                    <a:latin typeface="+mj-lt"/>
                  </a:rPr>
                  <a:t>2020 - Team Ångström (Akademiska Hus &amp; NCC)</a:t>
                </a:r>
              </a:p>
            </p:txBody>
          </p:sp>
        </p:grpSp>
        <p:grpSp>
          <p:nvGrpSpPr>
            <p:cNvPr id="13" name="Grupp 12">
              <a:extLst>
                <a:ext uri="{FF2B5EF4-FFF2-40B4-BE49-F238E27FC236}">
                  <a16:creationId xmlns:a16="http://schemas.microsoft.com/office/drawing/2014/main" id="{28D6AFFD-ABE9-7616-6ECA-61282BC83E75}"/>
                </a:ext>
              </a:extLst>
            </p:cNvPr>
            <p:cNvGrpSpPr/>
            <p:nvPr/>
          </p:nvGrpSpPr>
          <p:grpSpPr>
            <a:xfrm>
              <a:off x="5314083" y="3053297"/>
              <a:ext cx="2809124" cy="1893876"/>
              <a:chOff x="5618883" y="2768522"/>
              <a:chExt cx="2809124" cy="1893876"/>
            </a:xfrm>
          </p:grpSpPr>
          <p:sp>
            <p:nvSpPr>
              <p:cNvPr id="7" name="Rektangel 6">
                <a:extLst>
                  <a:ext uri="{FF2B5EF4-FFF2-40B4-BE49-F238E27FC236}">
                    <a16:creationId xmlns:a16="http://schemas.microsoft.com/office/drawing/2014/main" id="{D1718437-A1EA-211E-F29B-DE7A37661FB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18433" y="3078398"/>
                <a:ext cx="2610024" cy="15840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sv-SE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5" name="textruta 14">
                <a:extLst>
                  <a:ext uri="{FF2B5EF4-FFF2-40B4-BE49-F238E27FC236}">
                    <a16:creationId xmlns:a16="http://schemas.microsoft.com/office/drawing/2014/main" id="{6B014AB2-C811-C167-6AC8-273B2EB5295D}"/>
                  </a:ext>
                </a:extLst>
              </p:cNvPr>
              <p:cNvSpPr txBox="1"/>
              <p:nvPr/>
            </p:nvSpPr>
            <p:spPr>
              <a:xfrm>
                <a:off x="5618883" y="2768522"/>
                <a:ext cx="2809124" cy="2539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sv-SE" sz="1050" dirty="0">
                    <a:solidFill>
                      <a:schemeClr val="accent1">
                        <a:lumMod val="50000"/>
                      </a:schemeClr>
                    </a:solidFill>
                    <a:latin typeface="+mj-lt"/>
                  </a:rPr>
                  <a:t>2021 - Teamet bakom </a:t>
                </a:r>
                <a:r>
                  <a:rPr lang="sv-SE" sz="1050" dirty="0" err="1">
                    <a:solidFill>
                      <a:schemeClr val="accent1">
                        <a:lumMod val="50000"/>
                      </a:schemeClr>
                    </a:solidFill>
                    <a:latin typeface="+mj-lt"/>
                  </a:rPr>
                  <a:t>Ellevios</a:t>
                </a:r>
                <a:r>
                  <a:rPr lang="sv-SE" sz="1050" dirty="0">
                    <a:solidFill>
                      <a:schemeClr val="accent1">
                        <a:lumMod val="50000"/>
                      </a:schemeClr>
                    </a:solidFill>
                    <a:latin typeface="+mj-lt"/>
                  </a:rPr>
                  <a:t> säkerhetsprogram</a:t>
                </a:r>
              </a:p>
            </p:txBody>
          </p:sp>
        </p:grpSp>
        <p:grpSp>
          <p:nvGrpSpPr>
            <p:cNvPr id="10" name="Grupp 9">
              <a:extLst>
                <a:ext uri="{FF2B5EF4-FFF2-40B4-BE49-F238E27FC236}">
                  <a16:creationId xmlns:a16="http://schemas.microsoft.com/office/drawing/2014/main" id="{AE6C12D2-E625-7E83-7012-70D3BE56915B}"/>
                </a:ext>
              </a:extLst>
            </p:cNvPr>
            <p:cNvGrpSpPr/>
            <p:nvPr/>
          </p:nvGrpSpPr>
          <p:grpSpPr>
            <a:xfrm>
              <a:off x="8315434" y="3053297"/>
              <a:ext cx="2602931" cy="1898611"/>
              <a:chOff x="8749441" y="2768522"/>
              <a:chExt cx="2602931" cy="1898611"/>
            </a:xfrm>
          </p:grpSpPr>
          <p:sp>
            <p:nvSpPr>
              <p:cNvPr id="16" name="textruta 15">
                <a:extLst>
                  <a:ext uri="{FF2B5EF4-FFF2-40B4-BE49-F238E27FC236}">
                    <a16:creationId xmlns:a16="http://schemas.microsoft.com/office/drawing/2014/main" id="{75077014-FA1C-BA2E-5789-091F33F46FD4}"/>
                  </a:ext>
                </a:extLst>
              </p:cNvPr>
              <p:cNvSpPr txBox="1"/>
              <p:nvPr/>
            </p:nvSpPr>
            <p:spPr>
              <a:xfrm>
                <a:off x="8983764" y="2768522"/>
                <a:ext cx="2134284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sv-SE" sz="1100" dirty="0">
                    <a:solidFill>
                      <a:schemeClr val="accent1">
                        <a:lumMod val="50000"/>
                      </a:schemeClr>
                    </a:solidFill>
                    <a:latin typeface="+mj-lt"/>
                  </a:rPr>
                  <a:t>2022 - Team </a:t>
                </a:r>
                <a:r>
                  <a:rPr lang="sv-SE" sz="1100" dirty="0" err="1">
                    <a:solidFill>
                      <a:schemeClr val="accent1">
                        <a:lumMod val="50000"/>
                      </a:schemeClr>
                    </a:solidFill>
                    <a:latin typeface="+mj-lt"/>
                  </a:rPr>
                  <a:t>Långdal</a:t>
                </a:r>
                <a:r>
                  <a:rPr lang="sv-SE" sz="1100" dirty="0">
                    <a:solidFill>
                      <a:schemeClr val="accent1">
                        <a:lumMod val="50000"/>
                      </a:schemeClr>
                    </a:solidFill>
                    <a:latin typeface="+mj-lt"/>
                  </a:rPr>
                  <a:t> </a:t>
                </a:r>
                <a:r>
                  <a:rPr lang="sv-SE" sz="1100" dirty="0" err="1">
                    <a:solidFill>
                      <a:schemeClr val="accent1">
                        <a:lumMod val="50000"/>
                      </a:schemeClr>
                    </a:solidFill>
                    <a:latin typeface="+mj-lt"/>
                  </a:rPr>
                  <a:t>dammrivning</a:t>
                </a:r>
                <a:endParaRPr lang="sv-SE" sz="1100" dirty="0">
                  <a:solidFill>
                    <a:schemeClr val="accent1">
                      <a:lumMod val="50000"/>
                    </a:schemeClr>
                  </a:solidFill>
                  <a:latin typeface="+mj-lt"/>
                </a:endParaRPr>
              </a:p>
            </p:txBody>
          </p:sp>
          <p:grpSp>
            <p:nvGrpSpPr>
              <p:cNvPr id="4" name="Grupp 3">
                <a:extLst>
                  <a:ext uri="{FF2B5EF4-FFF2-40B4-BE49-F238E27FC236}">
                    <a16:creationId xmlns:a16="http://schemas.microsoft.com/office/drawing/2014/main" id="{4B511E7D-0A65-88C7-DCCF-70290C253A3E}"/>
                  </a:ext>
                </a:extLst>
              </p:cNvPr>
              <p:cNvGrpSpPr/>
              <p:nvPr/>
            </p:nvGrpSpPr>
            <p:grpSpPr>
              <a:xfrm>
                <a:off x="8749441" y="3083133"/>
                <a:ext cx="2602931" cy="1584000"/>
                <a:chOff x="8749441" y="3083133"/>
                <a:chExt cx="2602931" cy="1584000"/>
              </a:xfrm>
            </p:grpSpPr>
            <p:pic>
              <p:nvPicPr>
                <p:cNvPr id="1030" name="Picture 6" descr="Marcus Jonsson, Skanska och Lars Andersson, Boliden tillsammans med Ulrika Dolietis efter prisutdelningen 24 mars 2022">
                  <a:extLst>
                    <a:ext uri="{FF2B5EF4-FFF2-40B4-BE49-F238E27FC236}">
                      <a16:creationId xmlns:a16="http://schemas.microsoft.com/office/drawing/2014/main" id="{F91438D5-3AE0-9D56-A5BC-602D29FAF90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3069" r="21202"/>
                <a:stretch/>
              </p:blipFill>
              <p:spPr bwMode="auto">
                <a:xfrm>
                  <a:off x="8749441" y="3083133"/>
                  <a:ext cx="2602931" cy="158400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 w="28575">
                  <a:solidFill>
                    <a:schemeClr val="tx1"/>
                  </a:solidFill>
                </a:ln>
              </p:spPr>
            </p:pic>
            <p:grpSp>
              <p:nvGrpSpPr>
                <p:cNvPr id="3" name="Grupp 2">
                  <a:extLst>
                    <a:ext uri="{FF2B5EF4-FFF2-40B4-BE49-F238E27FC236}">
                      <a16:creationId xmlns:a16="http://schemas.microsoft.com/office/drawing/2014/main" id="{DBD2245B-F00F-1288-6BCA-150BAB32C4B6}"/>
                    </a:ext>
                  </a:extLst>
                </p:cNvPr>
                <p:cNvGrpSpPr/>
                <p:nvPr/>
              </p:nvGrpSpPr>
              <p:grpSpPr>
                <a:xfrm>
                  <a:off x="8817614" y="3215745"/>
                  <a:ext cx="567895" cy="272889"/>
                  <a:chOff x="8817614" y="3060644"/>
                  <a:chExt cx="567895" cy="272889"/>
                </a:xfrm>
              </p:grpSpPr>
              <p:pic>
                <p:nvPicPr>
                  <p:cNvPr id="1026" name="Picture 2">
                    <a:extLst>
                      <a:ext uri="{FF2B5EF4-FFF2-40B4-BE49-F238E27FC236}">
                        <a16:creationId xmlns:a16="http://schemas.microsoft.com/office/drawing/2014/main" id="{6D95C3F6-8FA9-51B4-5043-DE53E8B53EEF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827553" y="3060644"/>
                    <a:ext cx="516786" cy="8640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1028" name="Picture 4" descr="skanska-logo - Nätverket för Hållbart Näringsliv">
                    <a:extLst>
                      <a:ext uri="{FF2B5EF4-FFF2-40B4-BE49-F238E27FC236}">
                        <a16:creationId xmlns:a16="http://schemas.microsoft.com/office/drawing/2014/main" id="{9B10BB1F-C142-53B8-8C8E-F8BF08E3D9D5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817614" y="3145176"/>
                    <a:ext cx="567895" cy="188357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</p:grpSp>
        </p:grpSp>
      </p:grpSp>
      <p:pic>
        <p:nvPicPr>
          <p:cNvPr id="9" name="Bildobjekt 8">
            <a:extLst>
              <a:ext uri="{FF2B5EF4-FFF2-40B4-BE49-F238E27FC236}">
                <a16:creationId xmlns:a16="http://schemas.microsoft.com/office/drawing/2014/main" id="{200D47FD-4309-676D-9422-D28E7018712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16668" b="14053"/>
          <a:stretch/>
        </p:blipFill>
        <p:spPr>
          <a:xfrm rot="468292">
            <a:off x="9586258" y="4175872"/>
            <a:ext cx="2917497" cy="2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05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F56BCB9-569D-4BB0-AC81-60649BBB8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sv-SE"/>
              <a:t>Håll Nollans </a:t>
            </a:r>
            <a:r>
              <a:rPr lang="sv-SE" err="1"/>
              <a:t>Säkerhetspush</a:t>
            </a:r>
            <a:endParaRPr lang="sv-SE"/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87C6B8CD-F04E-40E2-AAFD-1617729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4464F786-6D21-7E46-AB12-1886CCC34198}" type="slidenum">
              <a:rPr kumimoji="0" lang="en-US" sz="1500" b="1" i="0" u="none" strike="noStrike" kern="1200" cap="none" spc="0" normalizeH="0" baseline="0" noProof="0" smtClean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rgbClr val="01B0F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Bildobjekt 3" descr="En bild som visar whiteboardtavla&#10;&#10;Automatiskt genererad beskrivning">
            <a:extLst>
              <a:ext uri="{FF2B5EF4-FFF2-40B4-BE49-F238E27FC236}">
                <a16:creationId xmlns:a16="http://schemas.microsoft.com/office/drawing/2014/main" id="{CCA6870F-1D32-F15F-AFC2-5A8C0741D9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47"/>
          <a:stretch/>
        </p:blipFill>
        <p:spPr>
          <a:xfrm>
            <a:off x="5217708" y="1024397"/>
            <a:ext cx="6085777" cy="4731141"/>
          </a:xfrm>
          <a:prstGeom prst="rect">
            <a:avLst/>
          </a:prstGeom>
        </p:spPr>
      </p:pic>
      <p:sp>
        <p:nvSpPr>
          <p:cNvPr id="6" name="textruta 5">
            <a:extLst>
              <a:ext uri="{FF2B5EF4-FFF2-40B4-BE49-F238E27FC236}">
                <a16:creationId xmlns:a16="http://schemas.microsoft.com/office/drawing/2014/main" id="{5809C2B3-65FC-D817-3739-E09167BE7B3E}"/>
              </a:ext>
            </a:extLst>
          </p:cNvPr>
          <p:cNvSpPr txBox="1"/>
          <p:nvPr/>
        </p:nvSpPr>
        <p:spPr>
          <a:xfrm>
            <a:off x="269634" y="1874728"/>
            <a:ext cx="4581335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400" dirty="0">
                <a:solidFill>
                  <a:schemeClr val="bg2">
                    <a:lumMod val="10000"/>
                  </a:schemeClr>
                </a:solidFill>
              </a:rPr>
              <a:t>Varje år sedan </a:t>
            </a:r>
            <a:r>
              <a:rPr lang="sv-SE" sz="1400" b="0" kern="1200" dirty="0">
                <a:solidFill>
                  <a:schemeClr val="bg2">
                    <a:lumMod val="10000"/>
                  </a:schemeClr>
                </a:solidFill>
                <a:effectLst/>
                <a:latin typeface="+mn-lt"/>
                <a:ea typeface="+mn-ea"/>
                <a:cs typeface="+mn-cs"/>
              </a:rPr>
              <a:t>2020 genomför Håll Nollans medlemsorganisationer manifestationen ”Håll Nollans </a:t>
            </a:r>
            <a:r>
              <a:rPr lang="sv-SE" sz="1400" b="0" kern="1200" dirty="0" err="1">
                <a:solidFill>
                  <a:schemeClr val="bg2">
                    <a:lumMod val="10000"/>
                  </a:schemeClr>
                </a:solidFill>
                <a:effectLst/>
                <a:latin typeface="+mn-lt"/>
                <a:ea typeface="+mn-ea"/>
                <a:cs typeface="+mn-cs"/>
              </a:rPr>
              <a:t>säkerhetspush</a:t>
            </a:r>
            <a:r>
              <a:rPr lang="sv-SE" sz="1400" b="0" kern="1200" dirty="0">
                <a:solidFill>
                  <a:schemeClr val="bg2">
                    <a:lumMod val="10000"/>
                  </a:schemeClr>
                </a:solidFill>
                <a:effectLst/>
                <a:latin typeface="+mn-lt"/>
                <a:ea typeface="+mn-ea"/>
                <a:cs typeface="+mn-cs"/>
              </a:rPr>
              <a:t>”.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v-SE" sz="1400" dirty="0">
              <a:solidFill>
                <a:schemeClr val="bg2">
                  <a:lumMod val="10000"/>
                </a:schemeClr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400" dirty="0">
                <a:solidFill>
                  <a:schemeClr val="bg2">
                    <a:lumMod val="10000"/>
                  </a:schemeClr>
                </a:solidFill>
              </a:rPr>
              <a:t>Manifestationen fick sin inspiration från Trafikverkets ”</a:t>
            </a:r>
            <a:r>
              <a:rPr lang="sv-SE" sz="1400" dirty="0" err="1">
                <a:solidFill>
                  <a:schemeClr val="bg2">
                    <a:lumMod val="10000"/>
                  </a:schemeClr>
                </a:solidFill>
              </a:rPr>
              <a:t>Stand</a:t>
            </a:r>
            <a:r>
              <a:rPr lang="sv-SE" sz="1400" dirty="0">
                <a:solidFill>
                  <a:schemeClr val="bg2">
                    <a:lumMod val="10000"/>
                  </a:schemeClr>
                </a:solidFill>
              </a:rPr>
              <a:t> down” och har i Håll Nollans regi utvecklats till att vara ett tillfälle då deltagarna ska få mer energi och peppas till att fortsätta arbete med arbetsmiljö på föredömliga sätt.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v-SE" sz="1400" dirty="0">
              <a:solidFill>
                <a:schemeClr val="bg2">
                  <a:lumMod val="10000"/>
                </a:schemeClr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400" b="0" kern="1200" dirty="0">
                <a:solidFill>
                  <a:schemeClr val="bg2">
                    <a:lumMod val="10000"/>
                  </a:schemeClr>
                </a:solidFill>
                <a:effectLst/>
                <a:latin typeface="+mn-lt"/>
                <a:ea typeface="+mn-ea"/>
                <a:cs typeface="+mn-cs"/>
              </a:rPr>
              <a:t>I korthet går </a:t>
            </a:r>
            <a:r>
              <a:rPr lang="sv-SE" sz="1400" b="0" kern="1200" dirty="0" err="1">
                <a:solidFill>
                  <a:schemeClr val="bg2">
                    <a:lumMod val="10000"/>
                  </a:schemeClr>
                </a:solidFill>
                <a:effectLst/>
                <a:latin typeface="+mn-lt"/>
                <a:ea typeface="+mn-ea"/>
                <a:cs typeface="+mn-cs"/>
              </a:rPr>
              <a:t>Säkerhetspushen</a:t>
            </a:r>
            <a:r>
              <a:rPr lang="sv-SE" sz="1400" b="0" kern="1200" dirty="0">
                <a:solidFill>
                  <a:schemeClr val="bg2">
                    <a:lumMod val="10000"/>
                  </a:schemeClr>
                </a:solidFill>
                <a:effectLst/>
                <a:latin typeface="+mn-lt"/>
                <a:ea typeface="+mn-ea"/>
                <a:cs typeface="+mn-cs"/>
              </a:rPr>
              <a:t> ut på att vi stoppar arbetet en stund och lägger fullt fokus på arbetsmiljö- och säkerhetsfrågan i bygg- och anläggningsbranschen en stund. </a:t>
            </a:r>
            <a:endParaRPr lang="sv-SE" sz="14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980586"/>
      </p:ext>
    </p:extLst>
  </p:cSld>
  <p:clrMapOvr>
    <a:masterClrMapping/>
  </p:clrMapOvr>
</p:sld>
</file>

<file path=ppt/theme/theme1.xml><?xml version="1.0" encoding="utf-8"?>
<a:theme xmlns:a="http://schemas.openxmlformats.org/drawingml/2006/main" name="Håll Nollan">
  <a:themeElements>
    <a:clrScheme name="110">
      <a:dk1>
        <a:srgbClr val="01AFEF"/>
      </a:dk1>
      <a:lt1>
        <a:srgbClr val="FFFFFF"/>
      </a:lt1>
      <a:dk2>
        <a:srgbClr val="01AFEF"/>
      </a:dk2>
      <a:lt2>
        <a:srgbClr val="E7E6E6"/>
      </a:lt2>
      <a:accent1>
        <a:srgbClr val="005777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1AFEF"/>
      </a:hlink>
      <a:folHlink>
        <a:srgbClr val="954F72"/>
      </a:folHlink>
    </a:clrScheme>
    <a:fontScheme name="Håll Nollan">
      <a:majorFont>
        <a:latin typeface="Dosis SemiBol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dirty="0" smtClean="0">
            <a:solidFill>
              <a:schemeClr val="bg2">
                <a:lumMod val="25000"/>
              </a:schemeClr>
            </a:solidFill>
          </a:defRPr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Hall Nollan PPT mall 2021" id="{D9CC3A82-5794-4217-8888-E0FF38CEEF9B}" vid="{91BD3C2C-992B-4120-A7A1-E88999BC0208}"/>
    </a:ext>
  </a:extLst>
</a:theme>
</file>

<file path=ppt/theme/theme2.xml><?xml version="1.0" encoding="utf-8"?>
<a:theme xmlns:a="http://schemas.openxmlformats.org/drawingml/2006/main" name="4_Håll Nollan">
  <a:themeElements>
    <a:clrScheme name="110">
      <a:dk1>
        <a:srgbClr val="01AFEF"/>
      </a:dk1>
      <a:lt1>
        <a:srgbClr val="FFFFFF"/>
      </a:lt1>
      <a:dk2>
        <a:srgbClr val="01AFEF"/>
      </a:dk2>
      <a:lt2>
        <a:srgbClr val="E7E6E6"/>
      </a:lt2>
      <a:accent1>
        <a:srgbClr val="005777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1AFEF"/>
      </a:hlink>
      <a:folHlink>
        <a:srgbClr val="954F72"/>
      </a:folHlink>
    </a:clrScheme>
    <a:fontScheme name="Håll Nollan">
      <a:majorFont>
        <a:latin typeface="Dosis SemiBol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dirty="0" smtClean="0">
            <a:solidFill>
              <a:schemeClr val="bg2">
                <a:lumMod val="25000"/>
              </a:schemeClr>
            </a:solidFill>
          </a:defRPr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701437C5-5A8F-42B9-90B9-4CAFBE692D77}" vid="{7F7E1EBA-0E57-491D-B6A6-CDB00B7C4ADA}"/>
    </a:ext>
  </a:extLst>
</a:theme>
</file>

<file path=ppt/theme/theme3.xml><?xml version="1.0" encoding="utf-8"?>
<a:theme xmlns:a="http://schemas.openxmlformats.org/drawingml/2006/main" name="9_Håll Nollan">
  <a:themeElements>
    <a:clrScheme name="110">
      <a:dk1>
        <a:srgbClr val="01AFEF"/>
      </a:dk1>
      <a:lt1>
        <a:srgbClr val="FFFFFF"/>
      </a:lt1>
      <a:dk2>
        <a:srgbClr val="01AFEF"/>
      </a:dk2>
      <a:lt2>
        <a:srgbClr val="E7E6E6"/>
      </a:lt2>
      <a:accent1>
        <a:srgbClr val="005777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1AFEF"/>
      </a:hlink>
      <a:folHlink>
        <a:srgbClr val="954F72"/>
      </a:folHlink>
    </a:clrScheme>
    <a:fontScheme name="Håll Nollan">
      <a:majorFont>
        <a:latin typeface="Dosis SemiBol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dirty="0" smtClean="0">
            <a:solidFill>
              <a:schemeClr val="bg2">
                <a:lumMod val="25000"/>
              </a:schemeClr>
            </a:solidFill>
          </a:defRPr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Hall Nollan PPT mall 2021" id="{D9CC3A82-5794-4217-8888-E0FF38CEEF9B}" vid="{91BD3C2C-992B-4120-A7A1-E88999BC0208}"/>
    </a:ext>
  </a:extLst>
</a:theme>
</file>

<file path=ppt/theme/theme4.xml><?xml version="1.0" encoding="utf-8"?>
<a:theme xmlns:a="http://schemas.openxmlformats.org/drawingml/2006/main" name="5_Håll Nollan">
  <a:themeElements>
    <a:clrScheme name="110">
      <a:dk1>
        <a:srgbClr val="01AFEF"/>
      </a:dk1>
      <a:lt1>
        <a:srgbClr val="FFFFFF"/>
      </a:lt1>
      <a:dk2>
        <a:srgbClr val="01AFEF"/>
      </a:dk2>
      <a:lt2>
        <a:srgbClr val="E7E6E6"/>
      </a:lt2>
      <a:accent1>
        <a:srgbClr val="005777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1AFEF"/>
      </a:hlink>
      <a:folHlink>
        <a:srgbClr val="954F72"/>
      </a:folHlink>
    </a:clrScheme>
    <a:fontScheme name="Håll Nollan">
      <a:majorFont>
        <a:latin typeface="Dosis SemiBol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dirty="0" smtClean="0">
            <a:solidFill>
              <a:schemeClr val="bg2">
                <a:lumMod val="25000"/>
              </a:schemeClr>
            </a:solidFill>
          </a:defRPr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701437C5-5A8F-42B9-90B9-4CAFBE692D77}" vid="{7F7E1EBA-0E57-491D-B6A6-CDB00B7C4ADA}"/>
    </a:ext>
  </a:extLst>
</a:theme>
</file>

<file path=ppt/theme/theme5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30d8474-45c2-4f23-bf46-3e25fc32e737" xsi:nil="true"/>
    <lcf76f155ced4ddcb4097134ff3c332f xmlns="3ff0c0a1-1da5-454c-bde6-1eb9921eb31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E0F7AB1B83EF7458CA14240A739CF9B" ma:contentTypeVersion="14" ma:contentTypeDescription="Create a new document." ma:contentTypeScope="" ma:versionID="adc68a643e56127ec45383edd123b616">
  <xsd:schema xmlns:xsd="http://www.w3.org/2001/XMLSchema" xmlns:xs="http://www.w3.org/2001/XMLSchema" xmlns:p="http://schemas.microsoft.com/office/2006/metadata/properties" xmlns:ns2="3ff0c0a1-1da5-454c-bde6-1eb9921eb313" xmlns:ns3="430d8474-45c2-4f23-bf46-3e25fc32e737" targetNamespace="http://schemas.microsoft.com/office/2006/metadata/properties" ma:root="true" ma:fieldsID="d42ac0b4b9961578d4edcd48e71ec823" ns2:_="" ns3:_="">
    <xsd:import namespace="3ff0c0a1-1da5-454c-bde6-1eb9921eb313"/>
    <xsd:import namespace="430d8474-45c2-4f23-bf46-3e25fc32e73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f0c0a1-1da5-454c-bde6-1eb9921eb31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c1a0697f-eeca-465e-81c1-fe6332cbecb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0d8474-45c2-4f23-bf46-3e25fc32e737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7dca1f4f-91fe-4586-b570-1f97637e4645}" ma:internalName="TaxCatchAll" ma:showField="CatchAllData" ma:web="430d8474-45c2-4f23-bf46-3e25fc32e73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5592B2D-D68A-4C65-A82C-DE6232D4BBE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1165956-4FE0-4D64-A229-BC48B6C9BCC1}">
  <ds:schemaRefs>
    <ds:schemaRef ds:uri="3ff0c0a1-1da5-454c-bde6-1eb9921eb313"/>
    <ds:schemaRef ds:uri="430d8474-45c2-4f23-bf46-3e25fc32e73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64E5C78-91B0-4782-96F3-EE760438A6D8}">
  <ds:schemaRefs>
    <ds:schemaRef ds:uri="3ff0c0a1-1da5-454c-bde6-1eb9921eb313"/>
    <ds:schemaRef ds:uri="430d8474-45c2-4f23-bf46-3e25fc32e73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23459</TotalTime>
  <Words>1009</Words>
  <Application>Microsoft Macintosh PowerPoint</Application>
  <PresentationFormat>Bredbild</PresentationFormat>
  <Paragraphs>140</Paragraphs>
  <Slides>12</Slides>
  <Notes>7</Notes>
  <HiddenSlides>0</HiddenSlides>
  <MMClips>0</MMClips>
  <ScaleCrop>false</ScaleCrop>
  <HeadingPairs>
    <vt:vector size="6" baseType="variant">
      <vt:variant>
        <vt:lpstr>Använt teckensnitt</vt:lpstr>
      </vt:variant>
      <vt:variant>
        <vt:i4>6</vt:i4>
      </vt:variant>
      <vt:variant>
        <vt:lpstr>Tema</vt:lpstr>
      </vt:variant>
      <vt:variant>
        <vt:i4>4</vt:i4>
      </vt:variant>
      <vt:variant>
        <vt:lpstr>Bildrubriker</vt:lpstr>
      </vt:variant>
      <vt:variant>
        <vt:i4>12</vt:i4>
      </vt:variant>
    </vt:vector>
  </HeadingPairs>
  <TitlesOfParts>
    <vt:vector size="22" baseType="lpstr">
      <vt:lpstr>Arial</vt:lpstr>
      <vt:lpstr>Calibri</vt:lpstr>
      <vt:lpstr>Calibri Light</vt:lpstr>
      <vt:lpstr>Dosis</vt:lpstr>
      <vt:lpstr>Dosis SemiBold</vt:lpstr>
      <vt:lpstr>Wingdings</vt:lpstr>
      <vt:lpstr>Håll Nollan</vt:lpstr>
      <vt:lpstr>4_Håll Nollan</vt:lpstr>
      <vt:lpstr>9_Håll Nollan</vt:lpstr>
      <vt:lpstr>5_Håll Nollan</vt:lpstr>
      <vt:lpstr>PowerPoint-presentation</vt:lpstr>
      <vt:lpstr>Håll Nollan har funnits i fem år!</vt:lpstr>
      <vt:lpstr>Håll Nollans arbete</vt:lpstr>
      <vt:lpstr>Håll Nollans arbetsmiljöstandarder och -guider</vt:lpstr>
      <vt:lpstr>Håll Nollans arbetsmiljöstandarder och -guider</vt:lpstr>
      <vt:lpstr>Håll Nollans seminarier och webbinarier – cirka 10 om året</vt:lpstr>
      <vt:lpstr>Håll Nollans initiativ</vt:lpstr>
      <vt:lpstr>Håll Nollans arbetsmiljöpris</vt:lpstr>
      <vt:lpstr>Håll Nollans Säkerhetspush</vt:lpstr>
      <vt:lpstr>PowerPoint-presentation</vt:lpstr>
      <vt:lpstr>Håll Nollans färdplan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Ulrika Dolietis</dc:creator>
  <cp:lastModifiedBy>Carl Käll Jönsson</cp:lastModifiedBy>
  <cp:revision>11</cp:revision>
  <dcterms:created xsi:type="dcterms:W3CDTF">2022-12-01T13:30:19Z</dcterms:created>
  <dcterms:modified xsi:type="dcterms:W3CDTF">2023-02-07T12:58:43Z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0x010100EE0F7AB1B83EF7458CA14240A739CF9B</vt:lpwstr>
  </property>
  <property fmtid="{D5CDD505-2E9C-101B-9397-08002B2CF9AE}" pid="3" name="MediaServiceImageTags">
    <vt:lpwstr/>
  </property>
</Properties>
</file>