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84" r:id="rId5"/>
    <p:sldMasterId id="2147483696" r:id="rId6"/>
    <p:sldMasterId id="2147483710" r:id="rId7"/>
    <p:sldMasterId id="2147483734" r:id="rId8"/>
    <p:sldMasterId id="2147483748" r:id="rId9"/>
  </p:sldMasterIdLst>
  <p:notesMasterIdLst>
    <p:notesMasterId r:id="rId31"/>
  </p:notesMasterIdLst>
  <p:sldIdLst>
    <p:sldId id="286" r:id="rId10"/>
    <p:sldId id="256" r:id="rId11"/>
    <p:sldId id="314" r:id="rId12"/>
    <p:sldId id="1749" r:id="rId13"/>
    <p:sldId id="1762" r:id="rId14"/>
    <p:sldId id="1705" r:id="rId15"/>
    <p:sldId id="1750" r:id="rId16"/>
    <p:sldId id="1756" r:id="rId17"/>
    <p:sldId id="1751" r:id="rId18"/>
    <p:sldId id="1748" r:id="rId19"/>
    <p:sldId id="1745" r:id="rId20"/>
    <p:sldId id="1741" r:id="rId21"/>
    <p:sldId id="1746" r:id="rId22"/>
    <p:sldId id="1752" r:id="rId23"/>
    <p:sldId id="1747" r:id="rId24"/>
    <p:sldId id="1754" r:id="rId25"/>
    <p:sldId id="1767" r:id="rId26"/>
    <p:sldId id="1769" r:id="rId27"/>
    <p:sldId id="1770" r:id="rId28"/>
    <p:sldId id="1619" r:id="rId29"/>
    <p:sldId id="1447" r:id="rId30"/>
  </p:sldIdLst>
  <p:sldSz cx="12192000" cy="6858000"/>
  <p:notesSz cx="6858000" cy="16383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vsnitt" id="{461D2B04-9CAA-4916-9908-E688617EC88E}">
          <p14:sldIdLst>
            <p14:sldId id="286"/>
            <p14:sldId id="256"/>
            <p14:sldId id="314"/>
          </p14:sldIdLst>
        </p14:section>
        <p14:section name="Bakgrund" id="{F53EA9EB-E1A5-4964-803F-F99F522DBBFF}">
          <p14:sldIdLst>
            <p14:sldId id="1749"/>
            <p14:sldId id="1762"/>
            <p14:sldId id="1705"/>
          </p14:sldIdLst>
        </p14:section>
        <p14:section name="2023 upplägg" id="{75E5A949-FA65-45D9-9DF8-624F925192B9}">
          <p14:sldIdLst>
            <p14:sldId id="1750"/>
          </p14:sldIdLst>
        </p14:section>
        <p14:section name="vad innebär det i praktiken" id="{3A4D170A-1BB8-4138-942F-0F6075E83727}">
          <p14:sldIdLst>
            <p14:sldId id="1756"/>
            <p14:sldId id="1751"/>
            <p14:sldId id="1748"/>
            <p14:sldId id="1745"/>
            <p14:sldId id="1741"/>
            <p14:sldId id="1746"/>
            <p14:sldId id="1752"/>
            <p14:sldId id="1747"/>
            <p14:sldId id="1754"/>
            <p14:sldId id="1767"/>
            <p14:sldId id="1769"/>
            <p14:sldId id="1770"/>
            <p14:sldId id="1619"/>
            <p14:sldId id="1447"/>
          </p14:sldIdLst>
        </p14:section>
        <p14:section name="Annat" id="{92761CA2-4A10-C847-B2DC-7EDD3C48CC90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5A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143320-CD79-2446-BD36-B1C15051F3AF}" v="1" dt="2023-05-26T09:30:38.9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llanmörkt format 2 - Dekorfärg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llanmörkt format 2 - Dekorfärg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11" autoAdjust="0"/>
    <p:restoredTop sz="85442" autoAdjust="0"/>
  </p:normalViewPr>
  <p:slideViewPr>
    <p:cSldViewPr snapToGrid="0">
      <p:cViewPr varScale="1">
        <p:scale>
          <a:sx n="104" d="100"/>
          <a:sy n="104" d="100"/>
        </p:scale>
        <p:origin x="160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6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21" Type="http://schemas.openxmlformats.org/officeDocument/2006/relationships/slide" Target="slides/slide12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microsoft.com/office/2016/11/relationships/changesInfo" Target="changesInfos/changesInfo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tableStyles" Target="tableStyle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a Ågermo" userId="1856dab2-11a1-45fa-b56b-087140129647" providerId="ADAL" clId="{24143320-CD79-2446-BD36-B1C15051F3AF}"/>
    <pc:docChg chg="addSld delSld modSld modSection">
      <pc:chgData name="Hanna Ågermo" userId="1856dab2-11a1-45fa-b56b-087140129647" providerId="ADAL" clId="{24143320-CD79-2446-BD36-B1C15051F3AF}" dt="2023-05-26T09:30:45.255" v="2" actId="2696"/>
      <pc:docMkLst>
        <pc:docMk/>
      </pc:docMkLst>
      <pc:sldChg chg="del">
        <pc:chgData name="Hanna Ågermo" userId="1856dab2-11a1-45fa-b56b-087140129647" providerId="ADAL" clId="{24143320-CD79-2446-BD36-B1C15051F3AF}" dt="2023-05-26T09:30:45.255" v="2" actId="2696"/>
        <pc:sldMkLst>
          <pc:docMk/>
          <pc:sldMk cId="3956882815" sldId="1766"/>
        </pc:sldMkLst>
      </pc:sldChg>
      <pc:sldChg chg="del">
        <pc:chgData name="Hanna Ågermo" userId="1856dab2-11a1-45fa-b56b-087140129647" providerId="ADAL" clId="{24143320-CD79-2446-BD36-B1C15051F3AF}" dt="2023-05-26T09:30:45.222" v="1" actId="2696"/>
        <pc:sldMkLst>
          <pc:docMk/>
          <pc:sldMk cId="164189846" sldId="1768"/>
        </pc:sldMkLst>
      </pc:sldChg>
      <pc:sldChg chg="add">
        <pc:chgData name="Hanna Ågermo" userId="1856dab2-11a1-45fa-b56b-087140129647" providerId="ADAL" clId="{24143320-CD79-2446-BD36-B1C15051F3AF}" dt="2023-05-26T09:30:38.917" v="0"/>
        <pc:sldMkLst>
          <pc:docMk/>
          <pc:sldMk cId="1123034564" sldId="1769"/>
        </pc:sldMkLst>
      </pc:sldChg>
      <pc:sldChg chg="add">
        <pc:chgData name="Hanna Ågermo" userId="1856dab2-11a1-45fa-b56b-087140129647" providerId="ADAL" clId="{24143320-CD79-2446-BD36-B1C15051F3AF}" dt="2023-05-26T09:30:38.917" v="0"/>
        <pc:sldMkLst>
          <pc:docMk/>
          <pc:sldMk cId="860588732" sldId="177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142743A7-64E7-442E-BA4C-C302950AF79E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384ED6F0-9E5E-4D6A-B868-DEC0E2E2E7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43410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6C5E16-DA82-7E4F-9195-082CC8A04096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27473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4ED6F0-9E5E-4D6A-B868-DEC0E2E2E7B5}" type="slidenum">
              <a:rPr lang="sv-SE" smtClean="0"/>
              <a:t>10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426292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ED6F0-9E5E-4D6A-B868-DEC0E2E2E7B5}" type="slidenum">
              <a:rPr kumimoji="0" lang="sv-SE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sv-SE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01460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4ED6F0-9E5E-4D6A-B868-DEC0E2E2E7B5}" type="slidenum">
              <a:rPr lang="sv-SE" smtClean="0"/>
              <a:t>12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501401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ED6F0-9E5E-4D6A-B868-DEC0E2E2E7B5}" type="slidenum">
              <a:rPr kumimoji="0" lang="sv-SE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sv-SE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88427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4ED6F0-9E5E-4D6A-B868-DEC0E2E2E7B5}" type="slidenum">
              <a:rPr lang="sv-SE" smtClean="0"/>
              <a:t>14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131525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ED6F0-9E5E-4D6A-B868-DEC0E2E2E7B5}" type="slidenum">
              <a:rPr kumimoji="0" lang="sv-SE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sv-SE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15251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4ED6F0-9E5E-4D6A-B868-DEC0E2E2E7B5}" type="slidenum">
              <a:rPr lang="sv-SE" smtClean="0"/>
              <a:t>16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962362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4ED6F0-9E5E-4D6A-B868-DEC0E2E2E7B5}" type="slidenum">
              <a:rPr lang="sv-SE" smtClean="0"/>
              <a:t>17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20720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4ED6F0-9E5E-4D6A-B868-DEC0E2E2E7B5}" type="slidenum">
              <a:rPr lang="sv-SE" smtClean="0"/>
              <a:t>18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563773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4ED6F0-9E5E-4D6A-B868-DEC0E2E2E7B5}" type="slidenum">
              <a:rPr lang="sv-SE" smtClean="0"/>
              <a:t>19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43681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4ED6F0-9E5E-4D6A-B868-DEC0E2E2E7B5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027893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v-SE" b="0" dirty="0"/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C5E16-DA82-7E4F-9195-082CC8A04096}" type="slidenum">
              <a:rPr kumimoji="0" lang="sv-S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sv-S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3174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6C5E16-DA82-7E4F-9195-082CC8A04096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428689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v-SE" dirty="0">
              <a:cs typeface="Calibri"/>
            </a:endParaRP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ED6F0-9E5E-4D6A-B868-DEC0E2E2E7B5}" type="slidenum">
              <a:rPr kumimoji="0" lang="sv-SE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sv-SE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83542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4ED6F0-9E5E-4D6A-B868-DEC0E2E2E7B5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286422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4ED6F0-9E5E-4D6A-B868-DEC0E2E2E7B5}" type="slidenum">
              <a:rPr lang="sv-SE" smtClean="0"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568762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ED6F0-9E5E-4D6A-B868-DEC0E2E2E7B5}" type="slidenum">
              <a:rPr kumimoji="0" lang="sv-SE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sv-SE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62335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4ED6F0-9E5E-4D6A-B868-DEC0E2E2E7B5}" type="slidenum">
              <a:rPr lang="sv-SE" smtClean="0"/>
              <a:t>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781067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ED6F0-9E5E-4D6A-B868-DEC0E2E2E7B5}" type="slidenum">
              <a:rPr kumimoji="0" lang="sv-SE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sv-SE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1666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502DF-7B4E-4373-A99E-72D28C68646B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E04F-F893-4FAB-8135-EF6A11A380D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1683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502DF-7B4E-4373-A99E-72D28C68646B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E04F-F893-4FAB-8135-EF6A11A380D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85531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502DF-7B4E-4373-A99E-72D28C68646B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E04F-F893-4FAB-8135-EF6A11A380D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858573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88F1665-339B-4289-B457-6FD8BB127B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6CE9A812-9C29-4A81-8816-95E01B5A45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132DDC13-1CCA-491B-AD6E-BB30CBDAD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4DFB7-9FF6-49B0-AAA1-026B0B8F1AD4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8AAF28EC-B1D7-4A95-9DB6-1BEE029D1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ED3DF2FA-202E-4DE4-80FB-831D50013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80D95-6BAE-4DA0-A47A-48652055432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832260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E2D0EF4B-F49F-41FB-896F-348708B16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19C69902-93F0-4DEC-B42B-9A568B581A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C72FE76D-5EDD-440D-92FE-2B0EEDC1D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4DFB7-9FF6-49B0-AAA1-026B0B8F1AD4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CC1421C0-55A0-48E9-8772-8C98F0C75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BFFDEFA2-8D1D-4C69-ABE9-08829EF64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80D95-6BAE-4DA0-A47A-48652055432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395901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E1FAB3BA-BFF0-4286-8B87-6D89D11A7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884F8F9C-A595-4B13-86AE-CFE4EBCDD9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3EEC1AB7-60D6-4751-8708-9C7DD6CBE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4DFB7-9FF6-49B0-AAA1-026B0B8F1AD4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8BC66BAF-A482-46AD-938B-440715FC7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CC89AF07-33ED-43E2-8F59-208E9A1D5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80D95-6BAE-4DA0-A47A-48652055432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19496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A3B6F6F-6625-48B8-B6DE-8351A9EC7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B04DF4B2-4D8E-41C3-819D-83E1D03FFD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C0C8CEE2-A8F2-4978-8E8F-14EC969D52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D43028B2-7CB0-4CB3-8A03-AC350B7EC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4DFB7-9FF6-49B0-AAA1-026B0B8F1AD4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C229FB4F-8F56-40B4-B506-8BFBC7AA3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ECF2CF47-66C3-405B-83A2-38885E104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80D95-6BAE-4DA0-A47A-48652055432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408854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90E8717D-7180-4774-851C-1FE7911D5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F73D1313-72CF-4544-A2EE-6BA67C438F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CDBBB2A6-7CCB-4B9A-A8E5-AED11569B6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CB977D9E-40E2-4C36-9EB5-329DDA9B40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B9EF6107-581E-4C2C-9AE9-23667DBB71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8BD49521-51A4-482A-81CB-E0827CCC2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4DFB7-9FF6-49B0-AAA1-026B0B8F1AD4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464CF912-5861-4222-80AC-FC4576DC6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8BC25953-83E1-4BDC-934C-DC4CDC8C0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80D95-6BAE-4DA0-A47A-48652055432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450401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04EF34E4-6EC1-4B55-80E8-D7901AB6FA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04C39A19-1266-4EA2-9112-9E3C6E536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4DFB7-9FF6-49B0-AAA1-026B0B8F1AD4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0B733C7B-9591-4B82-9CEC-14016F0412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1B79EC85-CE0A-4778-B0CF-8FC34F15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80D95-6BAE-4DA0-A47A-48652055432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196977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F5E6F81F-4888-4F51-976C-57D9CDD32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4DFB7-9FF6-49B0-AAA1-026B0B8F1AD4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6BDCCE7F-3224-4AFC-B6CE-A6DF0660A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770FB084-026E-46F4-B19F-473325807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80D95-6BAE-4DA0-A47A-48652055432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48232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0FAB84D1-161D-4A90-87FF-EA9C93DAA1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1CFB3124-7E57-4E04-BA7D-AB32E2FAA8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4FD48882-7960-4058-92EF-A54BADDF6F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3BA583FF-BF0E-4274-9B9C-321FC601AD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4DFB7-9FF6-49B0-AAA1-026B0B8F1AD4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223424E7-902C-4AFA-B5D6-65D6DB870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DEA6588B-9CD7-47AD-8DE2-5A66DD172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80D95-6BAE-4DA0-A47A-48652055432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72161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502DF-7B4E-4373-A99E-72D28C68646B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E04F-F893-4FAB-8135-EF6A11A380D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172297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6490767-68E9-4BAC-B679-3AAFF7FF52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74862DEF-7B60-40E7-AC29-35FFF90413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19D98E6D-E5D3-4658-AB13-715F1FA6B4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ECD06492-1B9C-49A1-93F4-B34658CBC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4DFB7-9FF6-49B0-AAA1-026B0B8F1AD4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7FB3ACDA-8882-43A4-98B3-CCD34AB7F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6E712589-9E00-40F6-A089-C262EF002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80D95-6BAE-4DA0-A47A-48652055432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23756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6346C86-4EB3-425C-98A6-089B313CB8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189C0101-4459-4CF8-AC95-979EA6CABB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C824F037-74E4-4850-8B0E-393B545FB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4DFB7-9FF6-49B0-AAA1-026B0B8F1AD4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3D50652C-5795-42EB-BAC0-05E10A181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5C2DE96A-1A33-4184-808D-3ED0FDA7B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80D95-6BAE-4DA0-A47A-48652055432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155785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3174DFFB-6278-42F0-9964-C5061EEF12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94226F73-F05B-426B-99DB-C43013ACD6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20ABADC8-642C-47C5-B378-5C3C9BFBD5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4DFB7-9FF6-49B0-AAA1-026B0B8F1AD4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45857325-7580-4D04-AAB4-C177ADB06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9F4BD808-0FF7-468C-9120-5F238A915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80D95-6BAE-4DA0-A47A-48652055432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19842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B2F062-198B-E64C-B408-AB1E4812461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838200" y="1206878"/>
            <a:ext cx="10515600" cy="4351338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724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ämförande med under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135717"/>
            <a:ext cx="5157787" cy="82391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959629"/>
            <a:ext cx="5157787" cy="3684588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135717"/>
            <a:ext cx="5183188" cy="82391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959629"/>
            <a:ext cx="5183188" cy="3684588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9042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ämförande utan under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135717"/>
            <a:ext cx="5157787" cy="4508500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135717"/>
            <a:ext cx="5183188" cy="4508500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9201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868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ehåll hög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243323"/>
            <a:ext cx="6172200" cy="436183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1399690"/>
            <a:ext cx="3932237" cy="3811588"/>
          </a:xfrm>
        </p:spPr>
        <p:txBody>
          <a:bodyPr anchor="ctr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1010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 höger med c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868672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/>
              <a:t>Klicka på ikonen för att lägga till en bild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1399690"/>
            <a:ext cx="3932237" cy="3811588"/>
          </a:xfrm>
        </p:spPr>
        <p:txBody>
          <a:bodyPr anchor="ctr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4893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 vänster med c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9788" y="1128157"/>
            <a:ext cx="6172200" cy="435465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/>
              <a:t>Klicka på ikonen för att lägga till en bild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23151" y="1399690"/>
            <a:ext cx="3932237" cy="3811588"/>
          </a:xfrm>
        </p:spPr>
        <p:txBody>
          <a:bodyPr anchor="ctr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930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502DF-7B4E-4373-A99E-72D28C68646B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E04F-F893-4FAB-8135-EF6A11A380D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1103362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or siffra med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BF7B1-A0A2-784E-99A7-64A0C6FE52D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478247" y="4587153"/>
            <a:ext cx="540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018121"/>
            <a:ext cx="12192000" cy="2770188"/>
          </a:xfrm>
        </p:spPr>
        <p:txBody>
          <a:bodyPr>
            <a:noAutofit/>
          </a:bodyPr>
          <a:lstStyle>
            <a:lvl1pPr marL="0" indent="0" algn="ctr">
              <a:buNone/>
              <a:defRPr sz="200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####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478247" y="4587153"/>
            <a:ext cx="5400000" cy="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35607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or siffra utan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478247" y="4587153"/>
            <a:ext cx="540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018121"/>
            <a:ext cx="12192000" cy="2770188"/>
          </a:xfrm>
        </p:spPr>
        <p:txBody>
          <a:bodyPr>
            <a:noAutofit/>
          </a:bodyPr>
          <a:lstStyle>
            <a:lvl1pPr marL="0" indent="0" algn="ctr">
              <a:buNone/>
              <a:defRPr sz="200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####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3478247" y="4587153"/>
            <a:ext cx="5400000" cy="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562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BF7B1-A0A2-784E-99A7-64A0C6FE52D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647370" y="2063325"/>
            <a:ext cx="2341858" cy="2340000"/>
          </a:xfrm>
          <a:prstGeom prst="ellipse">
            <a:avLst/>
          </a:prstGeom>
          <a:solidFill>
            <a:srgbClr val="01B0F0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1500" b="1">
                <a:solidFill>
                  <a:schemeClr val="bg1"/>
                </a:solidFill>
              </a:defRPr>
            </a:lvl2pPr>
            <a:lvl3pPr marL="914400" indent="0" algn="ctr">
              <a:buNone/>
              <a:defRPr sz="1500" b="1">
                <a:solidFill>
                  <a:schemeClr val="bg1"/>
                </a:solidFill>
              </a:defRPr>
            </a:lvl3pPr>
            <a:lvl4pPr marL="1371600" indent="0" algn="ctr">
              <a:buNone/>
              <a:defRPr sz="1500" b="1">
                <a:solidFill>
                  <a:schemeClr val="bg1"/>
                </a:solidFill>
              </a:defRPr>
            </a:lvl4pPr>
            <a:lvl5pPr marL="1828800" indent="0" algn="ctr">
              <a:buNone/>
              <a:defRPr sz="15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2"/>
          </p:nvPr>
        </p:nvSpPr>
        <p:spPr>
          <a:xfrm>
            <a:off x="3498552" y="2063325"/>
            <a:ext cx="2341858" cy="2340000"/>
          </a:xfrm>
          <a:prstGeom prst="ellipse">
            <a:avLst/>
          </a:prstGeom>
          <a:solidFill>
            <a:srgbClr val="01B0F0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1500" b="1">
                <a:solidFill>
                  <a:schemeClr val="bg1"/>
                </a:solidFill>
              </a:defRPr>
            </a:lvl2pPr>
            <a:lvl3pPr marL="914400" indent="0" algn="ctr">
              <a:buNone/>
              <a:defRPr sz="1500" b="1">
                <a:solidFill>
                  <a:schemeClr val="bg1"/>
                </a:solidFill>
              </a:defRPr>
            </a:lvl3pPr>
            <a:lvl4pPr marL="1371600" indent="0" algn="ctr">
              <a:buNone/>
              <a:defRPr sz="1500" b="1">
                <a:solidFill>
                  <a:schemeClr val="bg1"/>
                </a:solidFill>
              </a:defRPr>
            </a:lvl4pPr>
            <a:lvl5pPr marL="1828800" indent="0" algn="ctr">
              <a:buNone/>
              <a:defRPr sz="15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6350663" y="2063325"/>
            <a:ext cx="2341858" cy="2340000"/>
          </a:xfrm>
          <a:prstGeom prst="ellipse">
            <a:avLst/>
          </a:prstGeom>
          <a:solidFill>
            <a:srgbClr val="01B0F0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1500" b="1">
                <a:solidFill>
                  <a:schemeClr val="bg1"/>
                </a:solidFill>
              </a:defRPr>
            </a:lvl2pPr>
            <a:lvl3pPr marL="914400" indent="0" algn="ctr">
              <a:buNone/>
              <a:defRPr sz="1500" b="1">
                <a:solidFill>
                  <a:schemeClr val="bg1"/>
                </a:solidFill>
              </a:defRPr>
            </a:lvl3pPr>
            <a:lvl4pPr marL="1371600" indent="0" algn="ctr">
              <a:buNone/>
              <a:defRPr sz="1500" b="1">
                <a:solidFill>
                  <a:schemeClr val="bg1"/>
                </a:solidFill>
              </a:defRPr>
            </a:lvl4pPr>
            <a:lvl5pPr marL="1828800" indent="0" algn="ctr">
              <a:buNone/>
              <a:defRPr sz="15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19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9200915" y="2063325"/>
            <a:ext cx="2341858" cy="2340000"/>
          </a:xfrm>
          <a:prstGeom prst="ellipse">
            <a:avLst/>
          </a:prstGeom>
          <a:solidFill>
            <a:srgbClr val="01B0F0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1500" b="1">
                <a:solidFill>
                  <a:schemeClr val="bg1"/>
                </a:solidFill>
              </a:defRPr>
            </a:lvl2pPr>
            <a:lvl3pPr marL="914400" indent="0" algn="ctr">
              <a:buNone/>
              <a:defRPr sz="1500" b="1">
                <a:solidFill>
                  <a:schemeClr val="bg1"/>
                </a:solidFill>
              </a:defRPr>
            </a:lvl3pPr>
            <a:lvl4pPr marL="1371600" indent="0" algn="ctr">
              <a:buNone/>
              <a:defRPr sz="1500" b="1">
                <a:solidFill>
                  <a:schemeClr val="bg1"/>
                </a:solidFill>
              </a:defRPr>
            </a:lvl4pPr>
            <a:lvl5pPr marL="1828800" indent="0" algn="ctr">
              <a:buNone/>
              <a:defRPr sz="15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Redigera format för bakgrundstext</a:t>
            </a:r>
          </a:p>
        </p:txBody>
      </p:sp>
    </p:spTree>
    <p:extLst>
      <p:ext uri="{BB962C8B-B14F-4D97-AF65-F5344CB8AC3E}">
        <p14:creationId xmlns:p14="http://schemas.microsoft.com/office/powerpoint/2010/main" val="37880863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Utfallande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 dirty="0" err="1"/>
              <a:t>Utfallande</a:t>
            </a:r>
            <a:r>
              <a:rPr lang="en-US" dirty="0"/>
              <a:t> </a:t>
            </a:r>
            <a:r>
              <a:rPr lang="en-US" dirty="0" err="1"/>
              <a:t>bild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76302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vsl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4676" y="1828549"/>
            <a:ext cx="3622650" cy="3200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86686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08966C56-7C6A-4E62-BAB1-CBC32498F3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7D5768E2-4114-422E-BA58-0066F585CE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488977B9-38C2-44CF-8BF8-9A0050EEB4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F44F1-1FD6-4000-863E-53B78F6EB0A3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4AF95572-467A-4B6A-B2B5-EAE2BE73C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DE8A4EBC-4B23-4471-B023-11A4DBAE1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5B8D-3640-4D3E-9EB8-6ACBB1897AB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40521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6E9EF97-148A-4D8B-A7A8-CD8BB3BA2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8738E0AC-BDDB-4414-A8E6-EDFAF69BB6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26C46FC7-B81D-4384-9607-1ECAB4493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F44F1-1FD6-4000-863E-53B78F6EB0A3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E6FB9316-F049-4AAC-A06C-3E81A1483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3F9DB54A-38C5-47D3-832C-D68CE2FD9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5B8D-3640-4D3E-9EB8-6ACBB1897AB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8934231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C3B5B13-755C-415F-8317-D4F87DAF5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B90FD3C8-B38E-4AE8-9D0B-80FB4214C5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1DC8C4C3-AE7E-420B-8B0A-FAF5D52D7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F44F1-1FD6-4000-863E-53B78F6EB0A3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054CE2C6-C21A-4B01-93AA-94A19C356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4830D160-A415-4D7F-8203-05E710AA1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5B8D-3640-4D3E-9EB8-6ACBB1897AB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0308477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3B55EFF-8456-495A-9F67-351F2577A6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9B73A522-AEC9-4C94-B3D8-60D1B8DF96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A4C8E976-D09E-4C64-B356-C406BBEB58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38A055F7-4EC1-4589-ACEC-0431E0393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F44F1-1FD6-4000-863E-53B78F6EB0A3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A9A9F9A3-49FF-4F72-859B-B08BFD36B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0D993DD9-F526-4483-8387-C65DE2EBD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5B8D-3640-4D3E-9EB8-6ACBB1897AB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3706478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B39EF7B-F483-4B01-8DBB-CBEB4C595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E7367747-8568-4626-B587-F9005BEEDC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EED13679-DC33-413A-89D7-D10F0C7F60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C4498836-23F3-481B-BD02-503B7FD4BC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7D209650-212A-4F2B-BE45-FB02A67C05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031888C4-EAB4-4093-B1C9-540026339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F44F1-1FD6-4000-863E-53B78F6EB0A3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66CD4631-6896-4FCB-898C-A539306BC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5B719215-0DD5-4A86-83D8-147F7F630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5B8D-3640-4D3E-9EB8-6ACBB1897AB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26350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502DF-7B4E-4373-A99E-72D28C68646B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E04F-F893-4FAB-8135-EF6A11A380D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9468253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95D8EC01-8289-45E0-84E2-C0A1F5A72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2151DD93-C30C-4B4B-99BA-B40A44C64A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F44F1-1FD6-4000-863E-53B78F6EB0A3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B3585F61-AA46-4289-8747-1716AA7AC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7115A5BE-DCE1-42E0-A4CF-A929FCD41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5B8D-3640-4D3E-9EB8-6ACBB1897AB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414289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997CD228-BCE7-47F4-9146-A3984DFB8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F44F1-1FD6-4000-863E-53B78F6EB0A3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18422734-2D05-41C9-BD83-B70217E00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B19FDE08-E6AD-4256-8622-FE7C8D16D8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5B8D-3640-4D3E-9EB8-6ACBB1897AB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1308890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10883153-A592-4DBC-9B6F-EC7894E61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B29DAE1A-0B06-473C-B80B-C31E12EB1F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BEA1A72F-243A-4682-B1A4-D7773C9C0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88EF18D9-828C-4F2A-973D-0068283DD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F44F1-1FD6-4000-863E-53B78F6EB0A3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CDDD0229-F16B-451B-9847-1909AE0BB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AE68E1E1-E3BB-4448-8854-9A2959C20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5B8D-3640-4D3E-9EB8-6ACBB1897AB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858273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25214BE-2C9D-4174-A878-27A972485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933E5EE2-1912-4A6E-A6AA-C748C7055F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E249EB20-8C6B-48D5-A2F4-36F37837A1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14222264-6D95-4549-ACC5-7C3067316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F44F1-1FD6-4000-863E-53B78F6EB0A3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AA72EBE6-3AF3-45E1-A68F-9C837C6BE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4272B40D-7E8E-49A9-8C48-BF7A405D5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5B8D-3640-4D3E-9EB8-6ACBB1897AB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488851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5FFC743-5B26-4FAA-9CC1-5124F256A1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A38F8F10-F4CA-41F5-A431-8DAF15F1E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DC925810-7F7F-47B5-B41E-9CAB04D54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F44F1-1FD6-4000-863E-53B78F6EB0A3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50F569AB-BBE1-4E17-8F53-9774A025C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925353AC-95DF-4FC6-A79D-114DD6018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5B8D-3640-4D3E-9EB8-6ACBB1897AB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0403815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B0CFF5C7-E981-40F8-8552-F92FB0D35C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A27D47DA-7BFD-4D75-BAF7-EA77AE3CD2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9F25D2A4-0F47-4822-88A4-AF21B20385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F44F1-1FD6-4000-863E-53B78F6EB0A3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378CC16E-0248-4E65-9FDD-32330A872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72D4A5FF-0FD7-4DFB-AAE6-329E78218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5B8D-3640-4D3E-9EB8-6ACBB1897AB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201207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B2F062-198B-E64C-B408-AB1E4812461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838200" y="1206878"/>
            <a:ext cx="10515600" cy="4351338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55687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ämförande med under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135717"/>
            <a:ext cx="5157787" cy="82391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959629"/>
            <a:ext cx="5157787" cy="3684588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135717"/>
            <a:ext cx="5183188" cy="82391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959629"/>
            <a:ext cx="5183188" cy="3684588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54272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ämförande utan under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135717"/>
            <a:ext cx="5157787" cy="4508500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135717"/>
            <a:ext cx="5183188" cy="4508500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15952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241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502DF-7B4E-4373-A99E-72D28C68646B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E04F-F893-4FAB-8135-EF6A11A380D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496193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ehåll hög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243323"/>
            <a:ext cx="6172200" cy="436183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1399690"/>
            <a:ext cx="3932237" cy="3811588"/>
          </a:xfrm>
        </p:spPr>
        <p:txBody>
          <a:bodyPr anchor="ctr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36388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 höger med c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868672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/>
              <a:t>Klicka på ikonen för att lägga till en bild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1399690"/>
            <a:ext cx="3932237" cy="3811588"/>
          </a:xfrm>
        </p:spPr>
        <p:txBody>
          <a:bodyPr anchor="ctr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53743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 vänster med c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9788" y="1128157"/>
            <a:ext cx="6172200" cy="435465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/>
              <a:t>Klicka på ikonen för att lägga till en bild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23151" y="1399690"/>
            <a:ext cx="3932237" cy="3811588"/>
          </a:xfrm>
        </p:spPr>
        <p:txBody>
          <a:bodyPr anchor="ctr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14799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or siffra med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BF7B1-A0A2-784E-99A7-64A0C6FE52D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478247" y="4587153"/>
            <a:ext cx="540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018121"/>
            <a:ext cx="12192000" cy="2770188"/>
          </a:xfrm>
        </p:spPr>
        <p:txBody>
          <a:bodyPr>
            <a:noAutofit/>
          </a:bodyPr>
          <a:lstStyle>
            <a:lvl1pPr marL="0" indent="0" algn="ctr">
              <a:buNone/>
              <a:defRPr sz="200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####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478247" y="4587153"/>
            <a:ext cx="5400000" cy="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56022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or siffra utan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478247" y="4587153"/>
            <a:ext cx="540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018121"/>
            <a:ext cx="12192000" cy="2770188"/>
          </a:xfrm>
        </p:spPr>
        <p:txBody>
          <a:bodyPr>
            <a:noAutofit/>
          </a:bodyPr>
          <a:lstStyle>
            <a:lvl1pPr marL="0" indent="0" algn="ctr">
              <a:buNone/>
              <a:defRPr sz="200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####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3478247" y="4587153"/>
            <a:ext cx="5400000" cy="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8848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BF7B1-A0A2-784E-99A7-64A0C6FE52D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647370" y="2063325"/>
            <a:ext cx="2341858" cy="2340000"/>
          </a:xfrm>
          <a:prstGeom prst="ellipse">
            <a:avLst/>
          </a:prstGeom>
          <a:solidFill>
            <a:srgbClr val="01B0F0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1500" b="1">
                <a:solidFill>
                  <a:schemeClr val="bg1"/>
                </a:solidFill>
              </a:defRPr>
            </a:lvl2pPr>
            <a:lvl3pPr marL="914400" indent="0" algn="ctr">
              <a:buNone/>
              <a:defRPr sz="1500" b="1">
                <a:solidFill>
                  <a:schemeClr val="bg1"/>
                </a:solidFill>
              </a:defRPr>
            </a:lvl3pPr>
            <a:lvl4pPr marL="1371600" indent="0" algn="ctr">
              <a:buNone/>
              <a:defRPr sz="1500" b="1">
                <a:solidFill>
                  <a:schemeClr val="bg1"/>
                </a:solidFill>
              </a:defRPr>
            </a:lvl4pPr>
            <a:lvl5pPr marL="1828800" indent="0" algn="ctr">
              <a:buNone/>
              <a:defRPr sz="15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2"/>
          </p:nvPr>
        </p:nvSpPr>
        <p:spPr>
          <a:xfrm>
            <a:off x="3498552" y="2063325"/>
            <a:ext cx="2341858" cy="2340000"/>
          </a:xfrm>
          <a:prstGeom prst="ellipse">
            <a:avLst/>
          </a:prstGeom>
          <a:solidFill>
            <a:srgbClr val="01B0F0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1500" b="1">
                <a:solidFill>
                  <a:schemeClr val="bg1"/>
                </a:solidFill>
              </a:defRPr>
            </a:lvl2pPr>
            <a:lvl3pPr marL="914400" indent="0" algn="ctr">
              <a:buNone/>
              <a:defRPr sz="1500" b="1">
                <a:solidFill>
                  <a:schemeClr val="bg1"/>
                </a:solidFill>
              </a:defRPr>
            </a:lvl3pPr>
            <a:lvl4pPr marL="1371600" indent="0" algn="ctr">
              <a:buNone/>
              <a:defRPr sz="1500" b="1">
                <a:solidFill>
                  <a:schemeClr val="bg1"/>
                </a:solidFill>
              </a:defRPr>
            </a:lvl4pPr>
            <a:lvl5pPr marL="1828800" indent="0" algn="ctr">
              <a:buNone/>
              <a:defRPr sz="15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6350663" y="2063325"/>
            <a:ext cx="2341858" cy="2340000"/>
          </a:xfrm>
          <a:prstGeom prst="ellipse">
            <a:avLst/>
          </a:prstGeom>
          <a:solidFill>
            <a:srgbClr val="01B0F0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1500" b="1">
                <a:solidFill>
                  <a:schemeClr val="bg1"/>
                </a:solidFill>
              </a:defRPr>
            </a:lvl2pPr>
            <a:lvl3pPr marL="914400" indent="0" algn="ctr">
              <a:buNone/>
              <a:defRPr sz="1500" b="1">
                <a:solidFill>
                  <a:schemeClr val="bg1"/>
                </a:solidFill>
              </a:defRPr>
            </a:lvl3pPr>
            <a:lvl4pPr marL="1371600" indent="0" algn="ctr">
              <a:buNone/>
              <a:defRPr sz="1500" b="1">
                <a:solidFill>
                  <a:schemeClr val="bg1"/>
                </a:solidFill>
              </a:defRPr>
            </a:lvl4pPr>
            <a:lvl5pPr marL="1828800" indent="0" algn="ctr">
              <a:buNone/>
              <a:defRPr sz="15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19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9200915" y="2063325"/>
            <a:ext cx="2341858" cy="2340000"/>
          </a:xfrm>
          <a:prstGeom prst="ellipse">
            <a:avLst/>
          </a:prstGeom>
          <a:solidFill>
            <a:srgbClr val="01B0F0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1500" b="1">
                <a:solidFill>
                  <a:schemeClr val="bg1"/>
                </a:solidFill>
              </a:defRPr>
            </a:lvl2pPr>
            <a:lvl3pPr marL="914400" indent="0" algn="ctr">
              <a:buNone/>
              <a:defRPr sz="1500" b="1">
                <a:solidFill>
                  <a:schemeClr val="bg1"/>
                </a:solidFill>
              </a:defRPr>
            </a:lvl3pPr>
            <a:lvl4pPr marL="1371600" indent="0" algn="ctr">
              <a:buNone/>
              <a:defRPr sz="1500" b="1">
                <a:solidFill>
                  <a:schemeClr val="bg1"/>
                </a:solidFill>
              </a:defRPr>
            </a:lvl4pPr>
            <a:lvl5pPr marL="1828800" indent="0" algn="ctr">
              <a:buNone/>
              <a:defRPr sz="15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Redigera format för bakgrundstext</a:t>
            </a:r>
          </a:p>
        </p:txBody>
      </p:sp>
    </p:spTree>
    <p:extLst>
      <p:ext uri="{BB962C8B-B14F-4D97-AF65-F5344CB8AC3E}">
        <p14:creationId xmlns:p14="http://schemas.microsoft.com/office/powerpoint/2010/main" val="190913456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Utfallande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 dirty="0" err="1"/>
              <a:t>Utfallande</a:t>
            </a:r>
            <a:r>
              <a:rPr lang="en-US" dirty="0"/>
              <a:t> </a:t>
            </a:r>
            <a:r>
              <a:rPr lang="en-US" dirty="0" err="1"/>
              <a:t>bild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28067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vsl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4676" y="1828549"/>
            <a:ext cx="3622650" cy="3200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69430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4054B-F576-4669-B6E8-B2104B44E1EB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45E40-4A4C-4488-AED9-8ABDDF8B0B0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4616912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B2F062-198B-E64C-B408-AB1E4812461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838200" y="1206878"/>
            <a:ext cx="10515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0088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502DF-7B4E-4373-A99E-72D28C68646B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E04F-F893-4FAB-8135-EF6A11A380D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6976746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ämförande med under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135717"/>
            <a:ext cx="5157787" cy="823912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959629"/>
            <a:ext cx="5157787" cy="3684588"/>
          </a:xfrm>
        </p:spPr>
        <p:txBody>
          <a:bodyPr/>
          <a:lstStyle>
            <a:lvl1pPr>
              <a:defRPr sz="2700"/>
            </a:lvl1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135717"/>
            <a:ext cx="5183188" cy="82391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959629"/>
            <a:ext cx="5183188" cy="3684588"/>
          </a:xfrm>
        </p:spPr>
        <p:txBody>
          <a:bodyPr/>
          <a:lstStyle>
            <a:lvl1pPr>
              <a:defRPr sz="2700"/>
            </a:lvl1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93398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ämförande utan under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135717"/>
            <a:ext cx="5157787" cy="4508500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135717"/>
            <a:ext cx="5183188" cy="4508500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98589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37021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ehåll hög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243323"/>
            <a:ext cx="6172200" cy="436183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1399690"/>
            <a:ext cx="3932237" cy="3811588"/>
          </a:xfrm>
        </p:spPr>
        <p:txBody>
          <a:bodyPr anchor="ctr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05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 höger med c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868672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/>
              <a:t>Klicka på ikonen för att lägga till en bild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1399690"/>
            <a:ext cx="3932237" cy="3811588"/>
          </a:xfrm>
        </p:spPr>
        <p:txBody>
          <a:bodyPr anchor="ctr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59522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 vänster med c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9788" y="1128157"/>
            <a:ext cx="6172200" cy="435465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/>
              <a:t>Klicka på ikonen för att lägga till en bild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23151" y="1399690"/>
            <a:ext cx="3932237" cy="3811588"/>
          </a:xfrm>
        </p:spPr>
        <p:txBody>
          <a:bodyPr anchor="ctr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4F786-6D21-7E46-AB12-1886CCC3419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96554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or siffra med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BF7B1-A0A2-784E-99A7-64A0C6FE52D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478247" y="4587153"/>
            <a:ext cx="540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018121"/>
            <a:ext cx="12192000" cy="2770188"/>
          </a:xfrm>
        </p:spPr>
        <p:txBody>
          <a:bodyPr>
            <a:noAutofit/>
          </a:bodyPr>
          <a:lstStyle>
            <a:lvl1pPr marL="0" indent="0" algn="ctr">
              <a:buNone/>
              <a:defRPr sz="200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####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478247" y="4587153"/>
            <a:ext cx="5400000" cy="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92640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or siffra utan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478247" y="4587153"/>
            <a:ext cx="540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018121"/>
            <a:ext cx="12192000" cy="2770188"/>
          </a:xfrm>
        </p:spPr>
        <p:txBody>
          <a:bodyPr>
            <a:noAutofit/>
          </a:bodyPr>
          <a:lstStyle>
            <a:lvl1pPr marL="0" indent="0" algn="ctr">
              <a:buNone/>
              <a:defRPr sz="200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####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3478247" y="4587153"/>
            <a:ext cx="5400000" cy="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7332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BF7B1-A0A2-784E-99A7-64A0C6FE52D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647370" y="2063325"/>
            <a:ext cx="2341858" cy="2340000"/>
          </a:xfrm>
          <a:prstGeom prst="ellipse">
            <a:avLst/>
          </a:prstGeom>
          <a:solidFill>
            <a:srgbClr val="01B0F0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1500" b="1">
                <a:solidFill>
                  <a:schemeClr val="bg1"/>
                </a:solidFill>
              </a:defRPr>
            </a:lvl2pPr>
            <a:lvl3pPr marL="914400" indent="0" algn="ctr">
              <a:buNone/>
              <a:defRPr sz="1500" b="1">
                <a:solidFill>
                  <a:schemeClr val="bg1"/>
                </a:solidFill>
              </a:defRPr>
            </a:lvl3pPr>
            <a:lvl4pPr marL="1371600" indent="0" algn="ctr">
              <a:buNone/>
              <a:defRPr sz="1500" b="1">
                <a:solidFill>
                  <a:schemeClr val="bg1"/>
                </a:solidFill>
              </a:defRPr>
            </a:lvl4pPr>
            <a:lvl5pPr marL="1828800" indent="0" algn="ctr">
              <a:buNone/>
              <a:defRPr sz="15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2"/>
          </p:nvPr>
        </p:nvSpPr>
        <p:spPr>
          <a:xfrm>
            <a:off x="3498552" y="2063325"/>
            <a:ext cx="2341858" cy="2340000"/>
          </a:xfrm>
          <a:prstGeom prst="ellipse">
            <a:avLst/>
          </a:prstGeom>
          <a:solidFill>
            <a:srgbClr val="01B0F0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1500" b="1">
                <a:solidFill>
                  <a:schemeClr val="bg1"/>
                </a:solidFill>
              </a:defRPr>
            </a:lvl2pPr>
            <a:lvl3pPr marL="914400" indent="0" algn="ctr">
              <a:buNone/>
              <a:defRPr sz="1500" b="1">
                <a:solidFill>
                  <a:schemeClr val="bg1"/>
                </a:solidFill>
              </a:defRPr>
            </a:lvl3pPr>
            <a:lvl4pPr marL="1371600" indent="0" algn="ctr">
              <a:buNone/>
              <a:defRPr sz="1500" b="1">
                <a:solidFill>
                  <a:schemeClr val="bg1"/>
                </a:solidFill>
              </a:defRPr>
            </a:lvl4pPr>
            <a:lvl5pPr marL="1828800" indent="0" algn="ctr">
              <a:buNone/>
              <a:defRPr sz="15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6350663" y="2063325"/>
            <a:ext cx="2341858" cy="2340000"/>
          </a:xfrm>
          <a:prstGeom prst="ellipse">
            <a:avLst/>
          </a:prstGeom>
          <a:solidFill>
            <a:srgbClr val="01B0F0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1500" b="1">
                <a:solidFill>
                  <a:schemeClr val="bg1"/>
                </a:solidFill>
              </a:defRPr>
            </a:lvl2pPr>
            <a:lvl3pPr marL="914400" indent="0" algn="ctr">
              <a:buNone/>
              <a:defRPr sz="1500" b="1">
                <a:solidFill>
                  <a:schemeClr val="bg1"/>
                </a:solidFill>
              </a:defRPr>
            </a:lvl3pPr>
            <a:lvl4pPr marL="1371600" indent="0" algn="ctr">
              <a:buNone/>
              <a:defRPr sz="1500" b="1">
                <a:solidFill>
                  <a:schemeClr val="bg1"/>
                </a:solidFill>
              </a:defRPr>
            </a:lvl4pPr>
            <a:lvl5pPr marL="1828800" indent="0" algn="ctr">
              <a:buNone/>
              <a:defRPr sz="15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19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9200915" y="2063325"/>
            <a:ext cx="2341858" cy="2340000"/>
          </a:xfrm>
          <a:prstGeom prst="ellipse">
            <a:avLst/>
          </a:prstGeom>
          <a:solidFill>
            <a:srgbClr val="01B0F0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1500" b="1">
                <a:solidFill>
                  <a:schemeClr val="bg1"/>
                </a:solidFill>
              </a:defRPr>
            </a:lvl2pPr>
            <a:lvl3pPr marL="914400" indent="0" algn="ctr">
              <a:buNone/>
              <a:defRPr sz="1500" b="1">
                <a:solidFill>
                  <a:schemeClr val="bg1"/>
                </a:solidFill>
              </a:defRPr>
            </a:lvl3pPr>
            <a:lvl4pPr marL="1371600" indent="0" algn="ctr">
              <a:buNone/>
              <a:defRPr sz="1500" b="1">
                <a:solidFill>
                  <a:schemeClr val="bg1"/>
                </a:solidFill>
              </a:defRPr>
            </a:lvl4pPr>
            <a:lvl5pPr marL="1828800" indent="0" algn="ctr">
              <a:buNone/>
              <a:defRPr sz="15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</p:spTree>
    <p:extLst>
      <p:ext uri="{BB962C8B-B14F-4D97-AF65-F5344CB8AC3E}">
        <p14:creationId xmlns:p14="http://schemas.microsoft.com/office/powerpoint/2010/main" val="379513855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Utfallande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 dirty="0" err="1"/>
              <a:t>Utfallande</a:t>
            </a:r>
            <a:r>
              <a:rPr lang="en-US" dirty="0"/>
              <a:t> </a:t>
            </a:r>
            <a:r>
              <a:rPr lang="en-US" dirty="0" err="1"/>
              <a:t>bild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8818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502DF-7B4E-4373-A99E-72D28C68646B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E04F-F893-4FAB-8135-EF6A11A380D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0253817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vsl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4676" y="1828549"/>
            <a:ext cx="3622650" cy="3200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174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502DF-7B4E-4373-A99E-72D28C68646B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E04F-F893-4FAB-8135-EF6A11A380D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66286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/>
              <a:t>Klicka på ikonen för att lägga till en bild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502DF-7B4E-4373-A99E-72D28C68646B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E04F-F893-4FAB-8135-EF6A11A380D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43370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1.em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4502DF-7B4E-4373-A99E-72D28C68646B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AE04F-F893-4FAB-8135-EF6A11A380D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9785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E3733F37-1F8E-49FF-960C-B90FB9CC97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7F0F3938-601F-4465-A103-DCE5AE21AF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7E1CAF86-4D18-4893-B5F3-30C13CB525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54DFB7-9FF6-49B0-AAA1-026B0B8F1AD4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497A76F9-7361-4A6E-9830-CA7173F86F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01F25AB6-3D5E-4EDA-B0BF-3012A7FE7B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080D95-6BAE-4DA0-A47A-48652055432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63383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0687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61862" y="605672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="1">
                <a:solidFill>
                  <a:srgbClr val="01B0F0"/>
                </a:solidFill>
              </a:defRPr>
            </a:lvl1pPr>
          </a:lstStyle>
          <a:p>
            <a:fld id="{B0EBF7B1-A0A2-784E-99A7-64A0C6FE52D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ruta 2"/>
          <p:cNvSpPr txBox="1"/>
          <p:nvPr/>
        </p:nvSpPr>
        <p:spPr>
          <a:xfrm>
            <a:off x="2359864" y="6056720"/>
            <a:ext cx="3220867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sv-SE" sz="1500" b="1" dirty="0">
                <a:solidFill>
                  <a:srgbClr val="01B0F0"/>
                </a:solidFill>
                <a:latin typeface="Arial" charset="0"/>
                <a:ea typeface="Arial" charset="0"/>
                <a:cs typeface="Arial" charset="0"/>
              </a:rPr>
              <a:t>Samverkan för noll</a:t>
            </a:r>
          </a:p>
          <a:p>
            <a:pPr>
              <a:lnSpc>
                <a:spcPts val="1900"/>
              </a:lnSpc>
            </a:pPr>
            <a:r>
              <a:rPr lang="sv-SE" sz="1500" b="1" dirty="0">
                <a:solidFill>
                  <a:srgbClr val="01B0F0"/>
                </a:solidFill>
                <a:latin typeface="Arial" charset="0"/>
                <a:ea typeface="Arial" charset="0"/>
                <a:cs typeface="Arial" charset="0"/>
              </a:rPr>
              <a:t>olyckor i byggbranschen</a:t>
            </a:r>
          </a:p>
        </p:txBody>
      </p:sp>
      <p:sp>
        <p:nvSpPr>
          <p:cNvPr id="9" name="textruta 2"/>
          <p:cNvSpPr txBox="1"/>
          <p:nvPr/>
        </p:nvSpPr>
        <p:spPr>
          <a:xfrm>
            <a:off x="291402" y="6056720"/>
            <a:ext cx="322086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sv-SE" sz="1500" b="1" dirty="0" err="1">
                <a:solidFill>
                  <a:srgbClr val="01B0F0"/>
                </a:solidFill>
                <a:latin typeface="Arial" charset="0"/>
                <a:ea typeface="Arial" charset="0"/>
                <a:cs typeface="Arial" charset="0"/>
              </a:rPr>
              <a:t>Hallnollan.se</a:t>
            </a:r>
            <a:endParaRPr lang="sv-SE" sz="1500" b="1" dirty="0">
              <a:solidFill>
                <a:srgbClr val="01B0F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6938" y="5818992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72960" y="842844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372755" y="176014"/>
            <a:ext cx="625371" cy="547200"/>
          </a:xfrm>
          <a:prstGeom prst="rect">
            <a:avLst/>
          </a:prstGeom>
        </p:spPr>
      </p:pic>
      <p:sp>
        <p:nvSpPr>
          <p:cNvPr id="13" name="textruta 2"/>
          <p:cNvSpPr txBox="1"/>
          <p:nvPr userDrawn="1"/>
        </p:nvSpPr>
        <p:spPr>
          <a:xfrm>
            <a:off x="2359864" y="6056720"/>
            <a:ext cx="3220867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sv-SE" sz="1500" b="1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Samverkan för noll</a:t>
            </a:r>
          </a:p>
          <a:p>
            <a:pPr>
              <a:lnSpc>
                <a:spcPts val="1900"/>
              </a:lnSpc>
            </a:pPr>
            <a:r>
              <a:rPr lang="sv-SE" sz="1500" b="1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olyckor i byggbranschen</a:t>
            </a:r>
          </a:p>
        </p:txBody>
      </p:sp>
      <p:sp>
        <p:nvSpPr>
          <p:cNvPr id="14" name="textruta 2"/>
          <p:cNvSpPr txBox="1"/>
          <p:nvPr userDrawn="1"/>
        </p:nvSpPr>
        <p:spPr>
          <a:xfrm>
            <a:off x="291402" y="6056720"/>
            <a:ext cx="322086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sv-SE" sz="1500" b="1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Hallnollan.se</a:t>
            </a:r>
            <a:endParaRPr lang="sv-SE" sz="1500" b="1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386938" y="5818992"/>
            <a:ext cx="540000" cy="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272960" y="842844"/>
            <a:ext cx="540000" cy="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608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00" b="1" kern="1200">
          <a:solidFill>
            <a:srgbClr val="01B0F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rgbClr val="01B0F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rgbClr val="01B0F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rgbClr val="01B0F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rgbClr val="01B0F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rgbClr val="01B0F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9323EB89-D8C3-4218-B6D7-CD03B392E1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BDD5679E-6FE4-4333-A5CC-54E05A8051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4FFFD245-1B3F-4DE3-8ECC-D7D7B7C909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7F44F1-1FD6-4000-863E-53B78F6EB0A3}" type="datetimeFigureOut">
              <a:rPr lang="sv-SE" smtClean="0"/>
              <a:t>2023-05-26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A410A600-7439-407E-801F-C11C6415F1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9B2C5E89-4F98-4D37-BA98-9D6AFDE3B4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745B8D-3640-4D3E-9EB8-6ACBB1897AB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72061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0687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61862" y="605672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="1">
                <a:solidFill>
                  <a:srgbClr val="01B0F0"/>
                </a:solidFill>
              </a:defRPr>
            </a:lvl1pPr>
          </a:lstStyle>
          <a:p>
            <a:fld id="{B0EBF7B1-A0A2-784E-99A7-64A0C6FE52D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ruta 2"/>
          <p:cNvSpPr txBox="1"/>
          <p:nvPr/>
        </p:nvSpPr>
        <p:spPr>
          <a:xfrm>
            <a:off x="2359864" y="6056720"/>
            <a:ext cx="3220867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sv-SE" sz="1500" b="1" dirty="0">
                <a:solidFill>
                  <a:srgbClr val="01B0F0"/>
                </a:solidFill>
                <a:latin typeface="Arial" charset="0"/>
                <a:ea typeface="Arial" charset="0"/>
                <a:cs typeface="Arial" charset="0"/>
              </a:rPr>
              <a:t>Samverkan för noll</a:t>
            </a:r>
          </a:p>
          <a:p>
            <a:pPr>
              <a:lnSpc>
                <a:spcPts val="1900"/>
              </a:lnSpc>
            </a:pPr>
            <a:r>
              <a:rPr lang="sv-SE" sz="1500" b="1" dirty="0">
                <a:solidFill>
                  <a:srgbClr val="01B0F0"/>
                </a:solidFill>
                <a:latin typeface="Arial" charset="0"/>
                <a:ea typeface="Arial" charset="0"/>
                <a:cs typeface="Arial" charset="0"/>
              </a:rPr>
              <a:t>olyckor i byggbranschen</a:t>
            </a:r>
          </a:p>
        </p:txBody>
      </p:sp>
      <p:sp>
        <p:nvSpPr>
          <p:cNvPr id="9" name="textruta 2"/>
          <p:cNvSpPr txBox="1"/>
          <p:nvPr/>
        </p:nvSpPr>
        <p:spPr>
          <a:xfrm>
            <a:off x="291402" y="6056720"/>
            <a:ext cx="322086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sv-SE" sz="1500" b="1" dirty="0" err="1">
                <a:solidFill>
                  <a:srgbClr val="01B0F0"/>
                </a:solidFill>
                <a:latin typeface="Arial" charset="0"/>
                <a:ea typeface="Arial" charset="0"/>
                <a:cs typeface="Arial" charset="0"/>
              </a:rPr>
              <a:t>Hallnollan.se</a:t>
            </a:r>
            <a:endParaRPr lang="sv-SE" sz="1500" b="1" dirty="0">
              <a:solidFill>
                <a:srgbClr val="01B0F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6938" y="5818992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72960" y="842844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372755" y="176014"/>
            <a:ext cx="625371" cy="547200"/>
          </a:xfrm>
          <a:prstGeom prst="rect">
            <a:avLst/>
          </a:prstGeom>
        </p:spPr>
      </p:pic>
      <p:sp>
        <p:nvSpPr>
          <p:cNvPr id="13" name="textruta 2"/>
          <p:cNvSpPr txBox="1"/>
          <p:nvPr userDrawn="1"/>
        </p:nvSpPr>
        <p:spPr>
          <a:xfrm>
            <a:off x="2359864" y="6056720"/>
            <a:ext cx="3220867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sv-SE" sz="1500" b="1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Samverkan för noll</a:t>
            </a:r>
          </a:p>
          <a:p>
            <a:pPr>
              <a:lnSpc>
                <a:spcPts val="1900"/>
              </a:lnSpc>
            </a:pPr>
            <a:r>
              <a:rPr lang="sv-SE" sz="1500" b="1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olyckor i byggbranschen</a:t>
            </a:r>
          </a:p>
        </p:txBody>
      </p:sp>
      <p:sp>
        <p:nvSpPr>
          <p:cNvPr id="14" name="textruta 2"/>
          <p:cNvSpPr txBox="1"/>
          <p:nvPr userDrawn="1"/>
        </p:nvSpPr>
        <p:spPr>
          <a:xfrm>
            <a:off x="291402" y="6056720"/>
            <a:ext cx="322086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sv-SE" sz="1500" b="1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Hallnollan.se</a:t>
            </a:r>
            <a:endParaRPr lang="sv-SE" sz="1500" b="1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386938" y="5818992"/>
            <a:ext cx="540000" cy="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272960" y="842844"/>
            <a:ext cx="540000" cy="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313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  <p:sldLayoutId id="2147483747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00" b="1" kern="1200">
          <a:solidFill>
            <a:srgbClr val="01B0F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rgbClr val="01B0F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rgbClr val="01B0F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rgbClr val="01B0F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rgbClr val="01B0F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rgbClr val="01B0F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9634" y="176015"/>
            <a:ext cx="10515600" cy="54720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/>
          <a:p>
            <a:r>
              <a:rPr lang="sv-SE" dirty="0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0687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61862" y="605672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="1">
                <a:solidFill>
                  <a:srgbClr val="01B0F0"/>
                </a:solidFill>
                <a:latin typeface="+mj-lt"/>
              </a:defRPr>
            </a:lvl1pPr>
          </a:lstStyle>
          <a:p>
            <a:fld id="{B0EBF7B1-A0A2-784E-99A7-64A0C6FE52D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ruta 2"/>
          <p:cNvSpPr txBox="1"/>
          <p:nvPr/>
        </p:nvSpPr>
        <p:spPr>
          <a:xfrm>
            <a:off x="2359864" y="6056720"/>
            <a:ext cx="3220867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sv-SE" sz="1500" b="1" dirty="0">
                <a:solidFill>
                  <a:srgbClr val="01B0F0"/>
                </a:solidFill>
                <a:latin typeface="Dosis SemiBold" pitchFamily="2" charset="0"/>
                <a:ea typeface="Arial" charset="0"/>
                <a:cs typeface="Arial" charset="0"/>
              </a:rPr>
              <a:t>Samverkan för noll</a:t>
            </a:r>
          </a:p>
          <a:p>
            <a:pPr>
              <a:lnSpc>
                <a:spcPts val="1900"/>
              </a:lnSpc>
            </a:pPr>
            <a:r>
              <a:rPr lang="sv-SE" sz="1500" b="1" dirty="0">
                <a:solidFill>
                  <a:srgbClr val="01B0F0"/>
                </a:solidFill>
                <a:latin typeface="Dosis SemiBold" pitchFamily="2" charset="0"/>
                <a:ea typeface="Arial" charset="0"/>
                <a:cs typeface="Arial" charset="0"/>
              </a:rPr>
              <a:t>olyckor i byggbranschen</a:t>
            </a:r>
          </a:p>
        </p:txBody>
      </p:sp>
      <p:sp>
        <p:nvSpPr>
          <p:cNvPr id="9" name="textruta 2"/>
          <p:cNvSpPr txBox="1"/>
          <p:nvPr/>
        </p:nvSpPr>
        <p:spPr>
          <a:xfrm>
            <a:off x="291402" y="6056720"/>
            <a:ext cx="322086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sv-SE" sz="1500" b="1" dirty="0">
                <a:solidFill>
                  <a:srgbClr val="01B0F0"/>
                </a:solidFill>
                <a:latin typeface="+mj-lt"/>
                <a:ea typeface="Arial" charset="0"/>
                <a:cs typeface="Arial" charset="0"/>
              </a:rPr>
              <a:t>Hallnollan.se</a:t>
            </a:r>
          </a:p>
        </p:txBody>
      </p:sp>
      <p:sp>
        <p:nvSpPr>
          <p:cNvPr id="10" name="Rectangle 9"/>
          <p:cNvSpPr/>
          <p:nvPr/>
        </p:nvSpPr>
        <p:spPr>
          <a:xfrm>
            <a:off x="386938" y="5818992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72960" y="842844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372755" y="176014"/>
            <a:ext cx="625371" cy="547200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386938" y="5818992"/>
            <a:ext cx="540000" cy="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272960" y="842844"/>
            <a:ext cx="540000" cy="5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748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600" b="1" kern="1200">
          <a:solidFill>
            <a:srgbClr val="01B0F0"/>
          </a:solidFill>
          <a:latin typeface="Dosis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tmp"/><Relationship Id="rId5" Type="http://schemas.openxmlformats.org/officeDocument/2006/relationships/image" Target="../media/image13.png"/><Relationship Id="rId4" Type="http://schemas.openxmlformats.org/officeDocument/2006/relationships/image" Target="../media/image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2.emf"/><Relationship Id="rId4" Type="http://schemas.openxmlformats.org/officeDocument/2006/relationships/image" Target="../media/image1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tmp"/><Relationship Id="rId5" Type="http://schemas.openxmlformats.org/officeDocument/2006/relationships/image" Target="../media/image19.tmp"/><Relationship Id="rId4" Type="http://schemas.openxmlformats.org/officeDocument/2006/relationships/image" Target="../media/image1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2.emf"/><Relationship Id="rId4" Type="http://schemas.openxmlformats.org/officeDocument/2006/relationships/hyperlink" Target="https://www.hallnollan.se/sakerhetspushen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.be/MadMz2m8mPU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5.tm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emf"/><Relationship Id="rId5" Type="http://schemas.openxmlformats.org/officeDocument/2006/relationships/image" Target="../media/image8.tmp"/><Relationship Id="rId4" Type="http://schemas.openxmlformats.org/officeDocument/2006/relationships/image" Target="../media/image7.tm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png"/><Relationship Id="rId5" Type="http://schemas.openxmlformats.org/officeDocument/2006/relationships/image" Target="../media/image11.png"/><Relationship Id="rId4" Type="http://schemas.openxmlformats.org/officeDocument/2006/relationships/image" Target="../media/image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" name="textruta 2"/>
          <p:cNvSpPr txBox="1"/>
          <p:nvPr/>
        </p:nvSpPr>
        <p:spPr>
          <a:xfrm>
            <a:off x="177424" y="206394"/>
            <a:ext cx="569111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5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8851" y="1005830"/>
            <a:ext cx="3622650" cy="3200902"/>
          </a:xfrm>
          <a:prstGeom prst="rect">
            <a:avLst/>
          </a:prstGeom>
        </p:spPr>
      </p:pic>
      <p:sp>
        <p:nvSpPr>
          <p:cNvPr id="3" name="textruta 2"/>
          <p:cNvSpPr txBox="1"/>
          <p:nvPr/>
        </p:nvSpPr>
        <p:spPr>
          <a:xfrm>
            <a:off x="2116540" y="4830744"/>
            <a:ext cx="79114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3200" dirty="0">
                <a:solidFill>
                  <a:srgbClr val="FFFFFF"/>
                </a:solidFill>
                <a:latin typeface="Dosis" pitchFamily="2" charset="0"/>
              </a:rPr>
              <a:t>Välkommen till informationsmötet om </a:t>
            </a:r>
            <a:br>
              <a:rPr lang="sv-SE" sz="3200" dirty="0">
                <a:solidFill>
                  <a:srgbClr val="FFFFFF"/>
                </a:solidFill>
                <a:latin typeface="Dosis" pitchFamily="2" charset="0"/>
              </a:rPr>
            </a:br>
            <a:r>
              <a:rPr lang="sv-SE" sz="3200" dirty="0">
                <a:solidFill>
                  <a:srgbClr val="FFFFFF"/>
                </a:solidFill>
                <a:latin typeface="Dosis" pitchFamily="2" charset="0"/>
              </a:rPr>
              <a:t>Håll Nollans </a:t>
            </a:r>
            <a:r>
              <a:rPr lang="sv-SE" sz="3200" dirty="0" err="1">
                <a:solidFill>
                  <a:srgbClr val="FFFFFF"/>
                </a:solidFill>
                <a:latin typeface="Dosis" pitchFamily="2" charset="0"/>
              </a:rPr>
              <a:t>säkerhetspush</a:t>
            </a:r>
            <a:r>
              <a:rPr lang="sv-SE" sz="3200" dirty="0">
                <a:solidFill>
                  <a:srgbClr val="FFFFFF"/>
                </a:solidFill>
                <a:latin typeface="Dosis" pitchFamily="2" charset="0"/>
              </a:rPr>
              <a:t> </a:t>
            </a:r>
          </a:p>
        </p:txBody>
      </p:sp>
      <p:pic>
        <p:nvPicPr>
          <p:cNvPr id="4" name="Bildobjekt 3" descr="En bild som visar tecknad serie, skärmbild&#10;&#10;Automatiskt genererad beskrivning">
            <a:extLst>
              <a:ext uri="{FF2B5EF4-FFF2-40B4-BE49-F238E27FC236}">
                <a16:creationId xmlns:a16="http://schemas.microsoft.com/office/drawing/2014/main" id="{7CCD468C-E5A2-BA46-26AB-D5C1A5E7204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67"/>
          <a:stretch/>
        </p:blipFill>
        <p:spPr>
          <a:xfrm>
            <a:off x="12369424" y="206394"/>
            <a:ext cx="8794749" cy="5830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6735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objekt 9">
            <a:extLst>
              <a:ext uri="{FF2B5EF4-FFF2-40B4-BE49-F238E27FC236}">
                <a16:creationId xmlns:a16="http://schemas.microsoft.com/office/drawing/2014/main" id="{AD5A338C-074B-42D7-8158-5AD990CFAB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780000">
            <a:off x="7287662" y="1413727"/>
            <a:ext cx="2962687" cy="25563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extruta 1">
            <a:extLst>
              <a:ext uri="{FF2B5EF4-FFF2-40B4-BE49-F238E27FC236}">
                <a16:creationId xmlns:a16="http://schemas.microsoft.com/office/drawing/2014/main" id="{A8569F08-F534-467E-94D1-88E029ACC6B0}"/>
              </a:ext>
            </a:extLst>
          </p:cNvPr>
          <p:cNvSpPr txBox="1"/>
          <p:nvPr/>
        </p:nvSpPr>
        <p:spPr>
          <a:xfrm>
            <a:off x="193873" y="246160"/>
            <a:ext cx="10870732" cy="4770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914400">
              <a:defRPr/>
            </a:pPr>
            <a:r>
              <a:rPr lang="sv-SE" sz="2500" b="1" dirty="0">
                <a:solidFill>
                  <a:srgbClr val="01B0F0"/>
                </a:solidFill>
                <a:latin typeface="Dosis"/>
                <a:cs typeface="Arial"/>
              </a:rPr>
              <a:t>Stödmaterial till person från ledningen</a:t>
            </a:r>
            <a:endParaRPr lang="sv-SE" dirty="0"/>
          </a:p>
        </p:txBody>
      </p:sp>
      <p:pic>
        <p:nvPicPr>
          <p:cNvPr id="3" name="Picture 12">
            <a:extLst>
              <a:ext uri="{FF2B5EF4-FFF2-40B4-BE49-F238E27FC236}">
                <a16:creationId xmlns:a16="http://schemas.microsoft.com/office/drawing/2014/main" id="{7469B6C9-D4B1-4A27-900B-EEB266D3E1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72755" y="176014"/>
            <a:ext cx="625371" cy="547200"/>
          </a:xfrm>
          <a:prstGeom prst="rect">
            <a:avLst/>
          </a:prstGeom>
        </p:spPr>
      </p:pic>
      <p:sp>
        <p:nvSpPr>
          <p:cNvPr id="6" name="Rectangle 13">
            <a:extLst>
              <a:ext uri="{FF2B5EF4-FFF2-40B4-BE49-F238E27FC236}">
                <a16:creationId xmlns:a16="http://schemas.microsoft.com/office/drawing/2014/main" id="{DE006239-70A1-4578-9E0D-C69E94B9DF33}"/>
              </a:ext>
            </a:extLst>
          </p:cNvPr>
          <p:cNvSpPr/>
          <p:nvPr/>
        </p:nvSpPr>
        <p:spPr>
          <a:xfrm>
            <a:off x="336550" y="6157794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ruta 2">
            <a:extLst>
              <a:ext uri="{FF2B5EF4-FFF2-40B4-BE49-F238E27FC236}">
                <a16:creationId xmlns:a16="http://schemas.microsoft.com/office/drawing/2014/main" id="{E0AA0D77-7DE2-4864-9946-DDD5727D6A9E}"/>
              </a:ext>
            </a:extLst>
          </p:cNvPr>
          <p:cNvSpPr txBox="1"/>
          <p:nvPr/>
        </p:nvSpPr>
        <p:spPr>
          <a:xfrm>
            <a:off x="232373" y="6272290"/>
            <a:ext cx="10870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1600" dirty="0">
                <a:solidFill>
                  <a:srgbClr val="01B0F0"/>
                </a:solidFill>
                <a:latin typeface="Dosis" pitchFamily="2" charset="0"/>
                <a:ea typeface="Arial" charset="0"/>
                <a:cs typeface="Arial" charset="0"/>
              </a:rPr>
              <a:t>Hallnollan.se	samverkan för noll olyckor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600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		i byggbranschen</a:t>
            </a:r>
          </a:p>
        </p:txBody>
      </p:sp>
      <p:pic>
        <p:nvPicPr>
          <p:cNvPr id="11" name="Bildobjekt 10">
            <a:extLst>
              <a:ext uri="{FF2B5EF4-FFF2-40B4-BE49-F238E27FC236}">
                <a16:creationId xmlns:a16="http://schemas.microsoft.com/office/drawing/2014/main" id="{35AD0FF8-E16C-4748-A8AD-2E39D895A7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23322">
            <a:off x="8692205" y="2309072"/>
            <a:ext cx="3158412" cy="21863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ruta 3">
            <a:extLst>
              <a:ext uri="{FF2B5EF4-FFF2-40B4-BE49-F238E27FC236}">
                <a16:creationId xmlns:a16="http://schemas.microsoft.com/office/drawing/2014/main" id="{0A348EE2-05C1-4073-B4B0-A95C28082780}"/>
              </a:ext>
            </a:extLst>
          </p:cNvPr>
          <p:cNvSpPr txBox="1"/>
          <p:nvPr/>
        </p:nvSpPr>
        <p:spPr>
          <a:xfrm>
            <a:off x="606549" y="1498294"/>
            <a:ext cx="626451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sv-SE" sz="2800" dirty="0"/>
              <a:t> Checklista </a:t>
            </a:r>
            <a:r>
              <a:rPr lang="sv-SE" sz="2800" dirty="0" err="1"/>
              <a:t>säkerhetspush</a:t>
            </a:r>
            <a:endParaRPr lang="sv-SE" sz="2800" dirty="0"/>
          </a:p>
          <a:p>
            <a:endParaRPr lang="sv-SE" sz="28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sv-SE" sz="2800" dirty="0"/>
              <a:t> Förslag för inbjudan av talare (mailtext)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sv-SE" sz="28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sv-SE" sz="2800" dirty="0"/>
              <a:t> Stöd för tal</a:t>
            </a:r>
          </a:p>
        </p:txBody>
      </p:sp>
      <p:pic>
        <p:nvPicPr>
          <p:cNvPr id="12" name="Bildobjekt 11" descr="En bild som visar skärmbild&#10;&#10;Automatiskt genererad beskrivning">
            <a:extLst>
              <a:ext uri="{FF2B5EF4-FFF2-40B4-BE49-F238E27FC236}">
                <a16:creationId xmlns:a16="http://schemas.microsoft.com/office/drawing/2014/main" id="{3555814A-C26E-4E5B-9140-737A60FCCB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3152">
            <a:off x="6824976" y="3917044"/>
            <a:ext cx="3632518" cy="19426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235254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ruta 2">
            <a:extLst>
              <a:ext uri="{FF2B5EF4-FFF2-40B4-BE49-F238E27FC236}">
                <a16:creationId xmlns:a16="http://schemas.microsoft.com/office/drawing/2014/main" id="{236EE033-766C-4B00-BA71-7FDC168864BF}"/>
              </a:ext>
            </a:extLst>
          </p:cNvPr>
          <p:cNvSpPr txBox="1"/>
          <p:nvPr/>
        </p:nvSpPr>
        <p:spPr>
          <a:xfrm>
            <a:off x="193874" y="246160"/>
            <a:ext cx="1087073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2500" b="1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Håll Nollans </a:t>
            </a:r>
            <a:r>
              <a:rPr kumimoji="0" lang="sv-SE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säkerhetspush</a:t>
            </a:r>
            <a:r>
              <a:rPr kumimoji="0" lang="sv-SE" sz="2500" b="1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 – uppgifter för den som samordnar</a:t>
            </a:r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3F6984D8-0D8A-4FDF-9C86-82D892DEE0E2}"/>
              </a:ext>
            </a:extLst>
          </p:cNvPr>
          <p:cNvSpPr/>
          <p:nvPr/>
        </p:nvSpPr>
        <p:spPr>
          <a:xfrm>
            <a:off x="272960" y="842844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12">
            <a:extLst>
              <a:ext uri="{FF2B5EF4-FFF2-40B4-BE49-F238E27FC236}">
                <a16:creationId xmlns:a16="http://schemas.microsoft.com/office/drawing/2014/main" id="{85BBB5DA-AE06-4980-AADF-CCC7AFC99B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2755" y="176014"/>
            <a:ext cx="625371" cy="547200"/>
          </a:xfrm>
          <a:prstGeom prst="rect">
            <a:avLst/>
          </a:prstGeom>
        </p:spPr>
      </p:pic>
      <p:sp>
        <p:nvSpPr>
          <p:cNvPr id="9" name="Rectangle 13">
            <a:extLst>
              <a:ext uri="{FF2B5EF4-FFF2-40B4-BE49-F238E27FC236}">
                <a16:creationId xmlns:a16="http://schemas.microsoft.com/office/drawing/2014/main" id="{08171067-AC36-4C41-A6A3-395A4DACA4E1}"/>
              </a:ext>
            </a:extLst>
          </p:cNvPr>
          <p:cNvSpPr/>
          <p:nvPr/>
        </p:nvSpPr>
        <p:spPr>
          <a:xfrm>
            <a:off x="336550" y="6110169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ruta 2">
            <a:extLst>
              <a:ext uri="{FF2B5EF4-FFF2-40B4-BE49-F238E27FC236}">
                <a16:creationId xmlns:a16="http://schemas.microsoft.com/office/drawing/2014/main" id="{C9497623-3E2F-4CBB-8DC7-9969ACCA8DC8}"/>
              </a:ext>
            </a:extLst>
          </p:cNvPr>
          <p:cNvSpPr txBox="1"/>
          <p:nvPr/>
        </p:nvSpPr>
        <p:spPr>
          <a:xfrm>
            <a:off x="234859" y="6183219"/>
            <a:ext cx="10870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1600" dirty="0">
                <a:solidFill>
                  <a:srgbClr val="01B0F0"/>
                </a:solidFill>
                <a:latin typeface="Dosis" pitchFamily="2" charset="0"/>
                <a:ea typeface="Arial" charset="0"/>
                <a:cs typeface="Arial" charset="0"/>
              </a:rPr>
              <a:t>Hallnollan.se	samverkan för noll olyckor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600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		i byggbranschen</a:t>
            </a: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0AD17605-1879-40FD-A879-F1827E0CCBA5}"/>
              </a:ext>
            </a:extLst>
          </p:cNvPr>
          <p:cNvSpPr txBox="1"/>
          <p:nvPr/>
        </p:nvSpPr>
        <p:spPr>
          <a:xfrm>
            <a:off x="336550" y="1056018"/>
            <a:ext cx="11620591" cy="5121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Uppdraget varierar beroende av omfattningen (en, flera eller alla arbetsplatser) samt hur arbetet organiseras</a:t>
            </a:r>
          </a:p>
          <a:p>
            <a:endParaRPr lang="sv-S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sz="1600" b="1" dirty="0">
                <a:latin typeface="Arial" panose="020B0604020202020204" pitchFamily="34" charset="0"/>
                <a:cs typeface="Arial" panose="020B0604020202020204" pitchFamily="34" charset="0"/>
              </a:rPr>
              <a:t>INNAN:</a:t>
            </a:r>
          </a:p>
          <a:p>
            <a:pPr marL="342900" lvl="0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sv-SE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Informera Håll Nollan om genomförandet (att ni kommer genomföra, att du är samordnare, vilka platser som genomför </a:t>
            </a:r>
            <a:r>
              <a:rPr lang="sv-SE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etc</a:t>
            </a:r>
            <a:r>
              <a:rPr lang="sv-SE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)</a:t>
            </a:r>
          </a:p>
          <a:p>
            <a:pPr marL="342900" lvl="0" indent="-342900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sv-SE" sz="1600" dirty="0">
                <a:latin typeface="Arial" panose="020B0604020202020204" pitchFamily="34" charset="0"/>
                <a:ea typeface="Calibri" panose="020F0502020204030204" pitchFamily="34" charset="0"/>
              </a:rPr>
              <a:t>Ha kontakt med Håll Nollan, delta i infomöten och ta del av information som skickas ut</a:t>
            </a:r>
          </a:p>
          <a:p>
            <a:pPr marL="342900" lvl="0" indent="-342900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sv-SE" sz="1600" dirty="0">
                <a:latin typeface="Arial" panose="020B0604020202020204" pitchFamily="34" charset="0"/>
                <a:ea typeface="Calibri" panose="020F0502020204030204" pitchFamily="34" charset="0"/>
              </a:rPr>
              <a:t>Se till att information når ansvarig på den arbetsplats/de arbetsplatser där ni väljer att genomföra </a:t>
            </a:r>
            <a:r>
              <a:rPr lang="sv-SE" sz="1600" dirty="0" err="1">
                <a:latin typeface="Arial" panose="020B0604020202020204" pitchFamily="34" charset="0"/>
                <a:ea typeface="Calibri" panose="020F0502020204030204" pitchFamily="34" charset="0"/>
              </a:rPr>
              <a:t>säkerhetspushen</a:t>
            </a:r>
            <a:r>
              <a:rPr lang="sv-SE" sz="1600" dirty="0">
                <a:latin typeface="Arial" panose="020B0604020202020204" pitchFamily="34" charset="0"/>
                <a:ea typeface="Calibri" panose="020F0502020204030204" pitchFamily="34" charset="0"/>
              </a:rPr>
              <a:t>, samt få information om vilka platser </a:t>
            </a:r>
            <a:r>
              <a:rPr lang="sv-SE" sz="1600" dirty="0" err="1">
                <a:latin typeface="Arial" panose="020B0604020202020204" pitchFamily="34" charset="0"/>
                <a:ea typeface="Calibri" panose="020F0502020204030204" pitchFamily="34" charset="0"/>
              </a:rPr>
              <a:t>säkerhetspushen</a:t>
            </a:r>
            <a:r>
              <a:rPr lang="sv-SE" sz="1600" dirty="0">
                <a:latin typeface="Arial" panose="020B0604020202020204" pitchFamily="34" charset="0"/>
                <a:ea typeface="Calibri" panose="020F0502020204030204" pitchFamily="34" charset="0"/>
              </a:rPr>
              <a:t> genomförs på</a:t>
            </a:r>
          </a:p>
          <a:p>
            <a:pPr marL="342900" lvl="0" indent="-342900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sv-SE" sz="1600" dirty="0">
                <a:latin typeface="Arial" panose="020B0604020202020204" pitchFamily="34" charset="0"/>
                <a:ea typeface="Calibri" panose="020F0502020204030204" pitchFamily="34" charset="0"/>
              </a:rPr>
              <a:t>Prata ihop dig med utsedd kommunikatör om vem som gör vad</a:t>
            </a:r>
          </a:p>
          <a:p>
            <a:pPr marL="342900" lvl="0" indent="-342900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sv-SE" sz="1600" dirty="0">
                <a:latin typeface="Arial" panose="020B0604020202020204" pitchFamily="34" charset="0"/>
                <a:ea typeface="Calibri" panose="020F0502020204030204" pitchFamily="34" charset="0"/>
              </a:rPr>
              <a:t>Stöd och följ upp planeringen för </a:t>
            </a:r>
            <a:r>
              <a:rPr lang="sv-SE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ansvariga på arbetsplatserna och kommunikatör</a:t>
            </a:r>
          </a:p>
          <a:p>
            <a:pPr marL="342900" lvl="0" indent="-342900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sv-SE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Se till att den chef som ska delta bjuder in talare</a:t>
            </a:r>
          </a:p>
          <a:p>
            <a:pPr lvl="0">
              <a:lnSpc>
                <a:spcPct val="120000"/>
              </a:lnSpc>
            </a:pPr>
            <a:endParaRPr lang="sv-SE" sz="1600" b="1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lvl="0">
              <a:lnSpc>
                <a:spcPct val="120000"/>
              </a:lnSpc>
            </a:pPr>
            <a:r>
              <a:rPr lang="sv-SE" sz="1600" b="1" dirty="0">
                <a:latin typeface="Arial" panose="020B0604020202020204" pitchFamily="34" charset="0"/>
                <a:ea typeface="Calibri" panose="020F0502020204030204" pitchFamily="34" charset="0"/>
              </a:rPr>
              <a:t>UNDER</a:t>
            </a:r>
            <a:r>
              <a:rPr lang="sv-SE" sz="1600" dirty="0">
                <a:latin typeface="Arial" panose="020B0604020202020204" pitchFamily="34" charset="0"/>
                <a:ea typeface="Calibri" panose="020F0502020204030204" pitchFamily="34" charset="0"/>
              </a:rPr>
              <a:t>:</a:t>
            </a:r>
            <a:endParaRPr lang="sv-SE" sz="16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sv-SE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Själv delta under genomförandet av </a:t>
            </a:r>
            <a:r>
              <a:rPr lang="sv-SE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säkerhetspushen</a:t>
            </a:r>
            <a:endParaRPr lang="sv-SE" sz="16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sv-SE" sz="1600" dirty="0">
                <a:latin typeface="Arial" panose="020B0604020202020204" pitchFamily="34" charset="0"/>
                <a:ea typeface="Calibri" panose="020F0502020204030204" pitchFamily="34" charset="0"/>
              </a:rPr>
              <a:t>Se till att genomförandet dokumenteras (foton/film)</a:t>
            </a:r>
            <a:endParaRPr lang="sv-SE" sz="16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lnSpc>
                <a:spcPct val="120000"/>
              </a:lnSpc>
              <a:buFont typeface="Wingdings" panose="05000000000000000000" pitchFamily="2" charset="2"/>
              <a:buChar char="§"/>
            </a:pPr>
            <a:endParaRPr lang="sv-SE" sz="16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lvl="0">
              <a:lnSpc>
                <a:spcPct val="120000"/>
              </a:lnSpc>
            </a:pPr>
            <a:r>
              <a:rPr lang="sv-SE" sz="1600" b="1" dirty="0">
                <a:latin typeface="Arial" panose="020B0604020202020204" pitchFamily="34" charset="0"/>
                <a:ea typeface="Calibri" panose="020F0502020204030204" pitchFamily="34" charset="0"/>
              </a:rPr>
              <a:t>EFTER: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v-SE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Se till att foton och ev. filmer skickas till Håll Nollan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v-SE" sz="1600" dirty="0">
                <a:latin typeface="Arial" panose="020B0604020202020204" pitchFamily="34" charset="0"/>
              </a:rPr>
              <a:t>Sprid utvärderingsenkät till alla deltagare </a:t>
            </a:r>
          </a:p>
        </p:txBody>
      </p:sp>
    </p:spTree>
    <p:extLst>
      <p:ext uri="{BB962C8B-B14F-4D97-AF65-F5344CB8AC3E}">
        <p14:creationId xmlns:p14="http://schemas.microsoft.com/office/powerpoint/2010/main" val="22203491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A8569F08-F534-467E-94D1-88E029ACC6B0}"/>
              </a:ext>
            </a:extLst>
          </p:cNvPr>
          <p:cNvSpPr txBox="1"/>
          <p:nvPr/>
        </p:nvSpPr>
        <p:spPr>
          <a:xfrm>
            <a:off x="193873" y="246160"/>
            <a:ext cx="10870732" cy="4770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914400">
              <a:defRPr/>
            </a:pPr>
            <a:r>
              <a:rPr lang="sv-SE" sz="2500" b="1" dirty="0">
                <a:solidFill>
                  <a:srgbClr val="01B0F0"/>
                </a:solidFill>
                <a:latin typeface="Dosis"/>
                <a:cs typeface="Arial"/>
              </a:rPr>
              <a:t>Stödmaterial till </a:t>
            </a:r>
            <a:r>
              <a:rPr kumimoji="0" lang="sv-SE" sz="2500" b="1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samordnare</a:t>
            </a:r>
            <a:endParaRPr lang="sv-SE" dirty="0"/>
          </a:p>
        </p:txBody>
      </p:sp>
      <p:pic>
        <p:nvPicPr>
          <p:cNvPr id="3" name="Picture 12">
            <a:extLst>
              <a:ext uri="{FF2B5EF4-FFF2-40B4-BE49-F238E27FC236}">
                <a16:creationId xmlns:a16="http://schemas.microsoft.com/office/drawing/2014/main" id="{7469B6C9-D4B1-4A27-900B-EEB266D3E1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2755" y="176014"/>
            <a:ext cx="625371" cy="547200"/>
          </a:xfrm>
          <a:prstGeom prst="rect">
            <a:avLst/>
          </a:prstGeom>
        </p:spPr>
      </p:pic>
      <p:sp>
        <p:nvSpPr>
          <p:cNvPr id="6" name="Rectangle 13">
            <a:extLst>
              <a:ext uri="{FF2B5EF4-FFF2-40B4-BE49-F238E27FC236}">
                <a16:creationId xmlns:a16="http://schemas.microsoft.com/office/drawing/2014/main" id="{DE006239-70A1-4578-9E0D-C69E94B9DF33}"/>
              </a:ext>
            </a:extLst>
          </p:cNvPr>
          <p:cNvSpPr/>
          <p:nvPr/>
        </p:nvSpPr>
        <p:spPr>
          <a:xfrm>
            <a:off x="336550" y="6157794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ruta 2">
            <a:extLst>
              <a:ext uri="{FF2B5EF4-FFF2-40B4-BE49-F238E27FC236}">
                <a16:creationId xmlns:a16="http://schemas.microsoft.com/office/drawing/2014/main" id="{E0AA0D77-7DE2-4864-9946-DDD5727D6A9E}"/>
              </a:ext>
            </a:extLst>
          </p:cNvPr>
          <p:cNvSpPr txBox="1"/>
          <p:nvPr/>
        </p:nvSpPr>
        <p:spPr>
          <a:xfrm>
            <a:off x="234859" y="6230844"/>
            <a:ext cx="10870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1600" dirty="0">
                <a:solidFill>
                  <a:srgbClr val="01B0F0"/>
                </a:solidFill>
                <a:latin typeface="Dosis" pitchFamily="2" charset="0"/>
                <a:ea typeface="Arial" charset="0"/>
                <a:cs typeface="Arial" charset="0"/>
              </a:rPr>
              <a:t>Hallnollan.se	samverkan för noll olyckor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600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		i byggbranschen</a:t>
            </a: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id="{EF687028-F921-42B6-ADBA-D3F09B83C094}"/>
              </a:ext>
            </a:extLst>
          </p:cNvPr>
          <p:cNvSpPr txBox="1"/>
          <p:nvPr/>
        </p:nvSpPr>
        <p:spPr>
          <a:xfrm>
            <a:off x="606549" y="1498294"/>
            <a:ext cx="646627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sv-SE" sz="2800" dirty="0"/>
              <a:t> Checklista </a:t>
            </a:r>
            <a:r>
              <a:rPr lang="sv-SE" sz="2800" dirty="0" err="1"/>
              <a:t>säkerhetspush</a:t>
            </a:r>
            <a:endParaRPr lang="sv-SE" sz="2800" dirty="0"/>
          </a:p>
          <a:p>
            <a:endParaRPr lang="sv-SE" sz="28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sv-SE" sz="2800" dirty="0"/>
              <a:t> Info till samordnare</a:t>
            </a:r>
          </a:p>
          <a:p>
            <a:endParaRPr lang="sv-SE" sz="28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sv-SE" sz="2800" dirty="0"/>
              <a:t> PPT-presentation för info internt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sv-SE" sz="28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sv-SE" sz="2800" dirty="0"/>
              <a:t> Riktade teamsmöten</a:t>
            </a:r>
          </a:p>
        </p:txBody>
      </p:sp>
      <p:pic>
        <p:nvPicPr>
          <p:cNvPr id="7" name="Bildobjekt 6">
            <a:extLst>
              <a:ext uri="{FF2B5EF4-FFF2-40B4-BE49-F238E27FC236}">
                <a16:creationId xmlns:a16="http://schemas.microsoft.com/office/drawing/2014/main" id="{F2F4A2C8-D07D-4F87-985B-D75F2E3B6C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61643">
            <a:off x="8627586" y="1519097"/>
            <a:ext cx="2962687" cy="25563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Bildobjekt 9">
            <a:extLst>
              <a:ext uri="{FF2B5EF4-FFF2-40B4-BE49-F238E27FC236}">
                <a16:creationId xmlns:a16="http://schemas.microsoft.com/office/drawing/2014/main" id="{711B268A-267A-4C1E-989D-5D798863B8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6883" y="723214"/>
            <a:ext cx="2224216" cy="31085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87BF9585-C1DA-4089-A919-8F5C7C5782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38081" y="3638993"/>
            <a:ext cx="3646834" cy="19888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053825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ruta 2">
            <a:extLst>
              <a:ext uri="{FF2B5EF4-FFF2-40B4-BE49-F238E27FC236}">
                <a16:creationId xmlns:a16="http://schemas.microsoft.com/office/drawing/2014/main" id="{236EE033-766C-4B00-BA71-7FDC168864BF}"/>
              </a:ext>
            </a:extLst>
          </p:cNvPr>
          <p:cNvSpPr txBox="1"/>
          <p:nvPr/>
        </p:nvSpPr>
        <p:spPr>
          <a:xfrm>
            <a:off x="193874" y="246160"/>
            <a:ext cx="1087073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2500" b="1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Håll Nollans </a:t>
            </a:r>
            <a:r>
              <a:rPr kumimoji="0" lang="sv-SE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säkerhetspush</a:t>
            </a:r>
            <a:r>
              <a:rPr kumimoji="0" lang="sv-SE" sz="2500" b="1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 – uppgifter på arbetsplatsen där </a:t>
            </a:r>
            <a:r>
              <a:rPr kumimoji="0" lang="sv-SE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pushen</a:t>
            </a:r>
            <a:r>
              <a:rPr kumimoji="0" lang="sv-SE" sz="2500" b="1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 genomförs</a:t>
            </a:r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3F6984D8-0D8A-4FDF-9C86-82D892DEE0E2}"/>
              </a:ext>
            </a:extLst>
          </p:cNvPr>
          <p:cNvSpPr/>
          <p:nvPr/>
        </p:nvSpPr>
        <p:spPr>
          <a:xfrm>
            <a:off x="272960" y="842844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12">
            <a:extLst>
              <a:ext uri="{FF2B5EF4-FFF2-40B4-BE49-F238E27FC236}">
                <a16:creationId xmlns:a16="http://schemas.microsoft.com/office/drawing/2014/main" id="{85BBB5DA-AE06-4980-AADF-CCC7AFC99B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2755" y="176014"/>
            <a:ext cx="625371" cy="547200"/>
          </a:xfrm>
          <a:prstGeom prst="rect">
            <a:avLst/>
          </a:prstGeom>
        </p:spPr>
      </p:pic>
      <p:sp>
        <p:nvSpPr>
          <p:cNvPr id="9" name="Rectangle 13">
            <a:extLst>
              <a:ext uri="{FF2B5EF4-FFF2-40B4-BE49-F238E27FC236}">
                <a16:creationId xmlns:a16="http://schemas.microsoft.com/office/drawing/2014/main" id="{08171067-AC36-4C41-A6A3-395A4DACA4E1}"/>
              </a:ext>
            </a:extLst>
          </p:cNvPr>
          <p:cNvSpPr/>
          <p:nvPr/>
        </p:nvSpPr>
        <p:spPr>
          <a:xfrm>
            <a:off x="336550" y="6110169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ruta 2">
            <a:extLst>
              <a:ext uri="{FF2B5EF4-FFF2-40B4-BE49-F238E27FC236}">
                <a16:creationId xmlns:a16="http://schemas.microsoft.com/office/drawing/2014/main" id="{C9497623-3E2F-4CBB-8DC7-9969ACCA8DC8}"/>
              </a:ext>
            </a:extLst>
          </p:cNvPr>
          <p:cNvSpPr txBox="1"/>
          <p:nvPr/>
        </p:nvSpPr>
        <p:spPr>
          <a:xfrm>
            <a:off x="234859" y="6183219"/>
            <a:ext cx="10870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1600" dirty="0">
                <a:solidFill>
                  <a:srgbClr val="01B0F0"/>
                </a:solidFill>
                <a:latin typeface="Dosis" pitchFamily="2" charset="0"/>
                <a:ea typeface="Arial" charset="0"/>
                <a:cs typeface="Arial" charset="0"/>
              </a:rPr>
              <a:t>Hallnollan.se	samverkan för noll olyckor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600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		i byggbranschen</a:t>
            </a: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0AD17605-1879-40FD-A879-F1827E0CCBA5}"/>
              </a:ext>
            </a:extLst>
          </p:cNvPr>
          <p:cNvSpPr txBox="1"/>
          <p:nvPr/>
        </p:nvSpPr>
        <p:spPr>
          <a:xfrm>
            <a:off x="272961" y="1485274"/>
            <a:ext cx="871517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INNAN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Informera berörda (ex. entreprenören/beställaren), så tidigt som möjligt!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Planera var på arbetsplatsen </a:t>
            </a:r>
            <a:r>
              <a:rPr lang="sv-SE" dirty="0" err="1">
                <a:latin typeface="Arial" panose="020B0604020202020204" pitchFamily="34" charset="0"/>
                <a:cs typeface="Arial" panose="020B0604020202020204" pitchFamily="34" charset="0"/>
              </a:rPr>
              <a:t>säkerhetspushen</a:t>
            </a: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 ska hållas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Se till att alla på arbetsplatsen informeras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Boka ev. teknisk utrustning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Förbered övningen, ta ställning till vilken variant som genomförs och se till att ni har det material som behövs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Ladda ner film på dator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Ev. beställa fika/muggar/servetter </a:t>
            </a:r>
            <a:r>
              <a:rPr lang="sv-SE" dirty="0" err="1"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UNDER, se till att: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någon tar emot talare och ev. gäster/andra besökare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det finns personlig skyddsutrustning att låna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ev. fika ställs fram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Filmen visas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Någon leder övningen </a:t>
            </a:r>
          </a:p>
          <a:p>
            <a:pPr marL="285750" indent="-285750">
              <a:buFontTx/>
              <a:buChar char="-"/>
            </a:pPr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04FBE009-010B-384E-ADD0-8BB5CCE0D7A0}"/>
              </a:ext>
            </a:extLst>
          </p:cNvPr>
          <p:cNvSpPr/>
          <p:nvPr/>
        </p:nvSpPr>
        <p:spPr>
          <a:xfrm>
            <a:off x="272959" y="988478"/>
            <a:ext cx="114749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Under ledning av samordnaren (kan också vara samordnaren om denne är på platsen):</a:t>
            </a:r>
          </a:p>
        </p:txBody>
      </p:sp>
    </p:spTree>
    <p:extLst>
      <p:ext uri="{BB962C8B-B14F-4D97-AF65-F5344CB8AC3E}">
        <p14:creationId xmlns:p14="http://schemas.microsoft.com/office/powerpoint/2010/main" val="606039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objekt 10" descr="En bild som visar text&#10;&#10;Automatiskt genererad beskrivning">
            <a:extLst>
              <a:ext uri="{FF2B5EF4-FFF2-40B4-BE49-F238E27FC236}">
                <a16:creationId xmlns:a16="http://schemas.microsoft.com/office/drawing/2014/main" id="{99B4A9D3-0CD2-B146-ADF3-A136913075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563" y="1033273"/>
            <a:ext cx="2248132" cy="3176809"/>
          </a:xfrm>
          <a:prstGeom prst="rect">
            <a:avLst/>
          </a:prstGeom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extruta 1">
            <a:extLst>
              <a:ext uri="{FF2B5EF4-FFF2-40B4-BE49-F238E27FC236}">
                <a16:creationId xmlns:a16="http://schemas.microsoft.com/office/drawing/2014/main" id="{A8569F08-F534-467E-94D1-88E029ACC6B0}"/>
              </a:ext>
            </a:extLst>
          </p:cNvPr>
          <p:cNvSpPr txBox="1"/>
          <p:nvPr/>
        </p:nvSpPr>
        <p:spPr>
          <a:xfrm>
            <a:off x="193873" y="246160"/>
            <a:ext cx="10870732" cy="4770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914400">
              <a:defRPr/>
            </a:pPr>
            <a:r>
              <a:rPr lang="sv-SE" sz="2500" b="1" dirty="0">
                <a:solidFill>
                  <a:srgbClr val="01B0F0"/>
                </a:solidFill>
                <a:latin typeface="Dosis"/>
                <a:cs typeface="Arial"/>
              </a:rPr>
              <a:t>Stödmaterial till </a:t>
            </a:r>
            <a:r>
              <a:rPr kumimoji="0" lang="sv-SE" sz="2500" b="1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personer på arbetsplatsen där </a:t>
            </a:r>
            <a:r>
              <a:rPr kumimoji="0" lang="sv-SE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pushen</a:t>
            </a:r>
            <a:r>
              <a:rPr kumimoji="0" lang="sv-SE" sz="2500" b="1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 genomförs</a:t>
            </a:r>
            <a:endParaRPr lang="sv-SE" dirty="0"/>
          </a:p>
        </p:txBody>
      </p:sp>
      <p:pic>
        <p:nvPicPr>
          <p:cNvPr id="3" name="Picture 12">
            <a:extLst>
              <a:ext uri="{FF2B5EF4-FFF2-40B4-BE49-F238E27FC236}">
                <a16:creationId xmlns:a16="http://schemas.microsoft.com/office/drawing/2014/main" id="{7469B6C9-D4B1-4A27-900B-EEB266D3E1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72755" y="176014"/>
            <a:ext cx="625371" cy="547200"/>
          </a:xfrm>
          <a:prstGeom prst="rect">
            <a:avLst/>
          </a:prstGeom>
        </p:spPr>
      </p:pic>
      <p:sp>
        <p:nvSpPr>
          <p:cNvPr id="6" name="Rectangle 13">
            <a:extLst>
              <a:ext uri="{FF2B5EF4-FFF2-40B4-BE49-F238E27FC236}">
                <a16:creationId xmlns:a16="http://schemas.microsoft.com/office/drawing/2014/main" id="{DE006239-70A1-4578-9E0D-C69E94B9DF33}"/>
              </a:ext>
            </a:extLst>
          </p:cNvPr>
          <p:cNvSpPr/>
          <p:nvPr/>
        </p:nvSpPr>
        <p:spPr>
          <a:xfrm>
            <a:off x="336550" y="6157794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ruta 2">
            <a:extLst>
              <a:ext uri="{FF2B5EF4-FFF2-40B4-BE49-F238E27FC236}">
                <a16:creationId xmlns:a16="http://schemas.microsoft.com/office/drawing/2014/main" id="{E0AA0D77-7DE2-4864-9946-DDD5727D6A9E}"/>
              </a:ext>
            </a:extLst>
          </p:cNvPr>
          <p:cNvSpPr txBox="1"/>
          <p:nvPr/>
        </p:nvSpPr>
        <p:spPr>
          <a:xfrm>
            <a:off x="234859" y="6230844"/>
            <a:ext cx="10870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1600" dirty="0">
                <a:solidFill>
                  <a:srgbClr val="01B0F0"/>
                </a:solidFill>
                <a:latin typeface="Dosis" pitchFamily="2" charset="0"/>
                <a:ea typeface="Arial" charset="0"/>
                <a:cs typeface="Arial" charset="0"/>
              </a:rPr>
              <a:t>Hallnollan.se	samverkan för noll olyckor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600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		i byggbranschen</a:t>
            </a: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id="{EF687028-F921-42B6-ADBA-D3F09B83C094}"/>
              </a:ext>
            </a:extLst>
          </p:cNvPr>
          <p:cNvSpPr txBox="1"/>
          <p:nvPr/>
        </p:nvSpPr>
        <p:spPr>
          <a:xfrm>
            <a:off x="606549" y="1498294"/>
            <a:ext cx="793778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sv-SE" sz="2800" dirty="0"/>
              <a:t> Checklista </a:t>
            </a:r>
            <a:r>
              <a:rPr lang="sv-SE" sz="2800" dirty="0" err="1"/>
              <a:t>säkerhetspush</a:t>
            </a:r>
            <a:endParaRPr lang="sv-SE" sz="2800" dirty="0"/>
          </a:p>
          <a:p>
            <a:endParaRPr lang="sv-SE" sz="28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sv-SE" sz="2800" dirty="0"/>
              <a:t> Affischer &amp; </a:t>
            </a:r>
            <a:r>
              <a:rPr lang="sv-SE" sz="2800" dirty="0" err="1"/>
              <a:t>ppt</a:t>
            </a:r>
            <a:r>
              <a:rPr lang="sv-SE" sz="2800" dirty="0"/>
              <a:t>-bild för digital skärm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sv-SE" sz="28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sv-SE" sz="2800" dirty="0"/>
              <a:t> Film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sv-SE" sz="28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sv-SE" sz="2800" dirty="0"/>
              <a:t> Instruktioner inför aktivitet</a:t>
            </a:r>
          </a:p>
        </p:txBody>
      </p:sp>
      <p:pic>
        <p:nvPicPr>
          <p:cNvPr id="10" name="Bildobjekt 9">
            <a:extLst>
              <a:ext uri="{FF2B5EF4-FFF2-40B4-BE49-F238E27FC236}">
                <a16:creationId xmlns:a16="http://schemas.microsoft.com/office/drawing/2014/main" id="{BBA2C69E-60CB-445C-A22D-EC792500AD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61643">
            <a:off x="9451332" y="2469012"/>
            <a:ext cx="2251841" cy="19429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Bildobjekt 13">
            <a:extLst>
              <a:ext uri="{FF2B5EF4-FFF2-40B4-BE49-F238E27FC236}">
                <a16:creationId xmlns:a16="http://schemas.microsoft.com/office/drawing/2014/main" id="{AE8483D4-DB31-4DF1-A4D6-DEF8A6F6A8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355450">
            <a:off x="8778860" y="3979926"/>
            <a:ext cx="1271412" cy="14484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114417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ruta 2">
            <a:extLst>
              <a:ext uri="{FF2B5EF4-FFF2-40B4-BE49-F238E27FC236}">
                <a16:creationId xmlns:a16="http://schemas.microsoft.com/office/drawing/2014/main" id="{236EE033-766C-4B00-BA71-7FDC168864BF}"/>
              </a:ext>
            </a:extLst>
          </p:cNvPr>
          <p:cNvSpPr txBox="1"/>
          <p:nvPr/>
        </p:nvSpPr>
        <p:spPr>
          <a:xfrm>
            <a:off x="193874" y="246160"/>
            <a:ext cx="1087073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2500" b="1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Håll Nollans </a:t>
            </a:r>
            <a:r>
              <a:rPr kumimoji="0" lang="sv-SE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säkerhetspush</a:t>
            </a:r>
            <a:r>
              <a:rPr kumimoji="0" lang="sv-SE" sz="2500" b="1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 – Kommunikatör</a:t>
            </a:r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3F6984D8-0D8A-4FDF-9C86-82D892DEE0E2}"/>
              </a:ext>
            </a:extLst>
          </p:cNvPr>
          <p:cNvSpPr/>
          <p:nvPr/>
        </p:nvSpPr>
        <p:spPr>
          <a:xfrm>
            <a:off x="272960" y="842844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12">
            <a:extLst>
              <a:ext uri="{FF2B5EF4-FFF2-40B4-BE49-F238E27FC236}">
                <a16:creationId xmlns:a16="http://schemas.microsoft.com/office/drawing/2014/main" id="{85BBB5DA-AE06-4980-AADF-CCC7AFC99B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2755" y="176014"/>
            <a:ext cx="625371" cy="547200"/>
          </a:xfrm>
          <a:prstGeom prst="rect">
            <a:avLst/>
          </a:prstGeom>
        </p:spPr>
      </p:pic>
      <p:sp>
        <p:nvSpPr>
          <p:cNvPr id="9" name="Rectangle 13">
            <a:extLst>
              <a:ext uri="{FF2B5EF4-FFF2-40B4-BE49-F238E27FC236}">
                <a16:creationId xmlns:a16="http://schemas.microsoft.com/office/drawing/2014/main" id="{08171067-AC36-4C41-A6A3-395A4DACA4E1}"/>
              </a:ext>
            </a:extLst>
          </p:cNvPr>
          <p:cNvSpPr/>
          <p:nvPr/>
        </p:nvSpPr>
        <p:spPr>
          <a:xfrm>
            <a:off x="336550" y="6110169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ruta 2">
            <a:extLst>
              <a:ext uri="{FF2B5EF4-FFF2-40B4-BE49-F238E27FC236}">
                <a16:creationId xmlns:a16="http://schemas.microsoft.com/office/drawing/2014/main" id="{C9497623-3E2F-4CBB-8DC7-9969ACCA8DC8}"/>
              </a:ext>
            </a:extLst>
          </p:cNvPr>
          <p:cNvSpPr txBox="1"/>
          <p:nvPr/>
        </p:nvSpPr>
        <p:spPr>
          <a:xfrm>
            <a:off x="234859" y="6183219"/>
            <a:ext cx="10870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1600" dirty="0">
                <a:solidFill>
                  <a:srgbClr val="01B0F0"/>
                </a:solidFill>
                <a:latin typeface="Dosis" pitchFamily="2" charset="0"/>
                <a:ea typeface="Arial" charset="0"/>
                <a:cs typeface="Arial" charset="0"/>
              </a:rPr>
              <a:t>Hallnollan.se	samverkan för noll olyckor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600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		i byggbranschen</a:t>
            </a:r>
          </a:p>
        </p:txBody>
      </p:sp>
      <p:sp>
        <p:nvSpPr>
          <p:cNvPr id="2" name="textruta 1">
            <a:extLst>
              <a:ext uri="{FF2B5EF4-FFF2-40B4-BE49-F238E27FC236}">
                <a16:creationId xmlns:a16="http://schemas.microsoft.com/office/drawing/2014/main" id="{FD13F77B-A948-4BFA-9BD0-E9C2622FBC78}"/>
              </a:ext>
            </a:extLst>
          </p:cNvPr>
          <p:cNvSpPr txBox="1"/>
          <p:nvPr/>
        </p:nvSpPr>
        <p:spPr>
          <a:xfrm>
            <a:off x="336550" y="1536174"/>
            <a:ext cx="1121972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b="1" dirty="0">
                <a:latin typeface="Arial" panose="020B0604020202020204" pitchFamily="34" charset="0"/>
                <a:cs typeface="Arial" panose="020B0604020202020204" pitchFamily="34" charset="0"/>
              </a:rPr>
              <a:t>INFÖR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sv-SE" sz="2000" dirty="0">
                <a:latin typeface="Arial" panose="020B0604020202020204" pitchFamily="34" charset="0"/>
                <a:cs typeface="Arial" panose="020B0604020202020204" pitchFamily="34" charset="0"/>
              </a:rPr>
              <a:t>Kommunicera internt och </a:t>
            </a:r>
            <a:r>
              <a:rPr lang="sv-SE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externt att </a:t>
            </a:r>
            <a:r>
              <a:rPr lang="sv-SE" sz="2000" dirty="0">
                <a:latin typeface="Arial" panose="020B0604020202020204" pitchFamily="34" charset="0"/>
                <a:cs typeface="Arial" panose="020B0604020202020204" pitchFamily="34" charset="0"/>
              </a:rPr>
              <a:t>man avser genomföra </a:t>
            </a:r>
            <a:r>
              <a:rPr lang="sv-SE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säkerhetspushen</a:t>
            </a:r>
            <a:endParaRPr lang="sv-SE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v-SE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v-SE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Dokumentera på plats inkl. se till att foton tas (prata ihop dig med med samordnare)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sv-SE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Kommunicera internt och externt hur genomförandet gick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Skicka fotografier till Håll Nollan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v-SE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v-SE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v-SE" sz="2000" dirty="0"/>
          </a:p>
        </p:txBody>
      </p:sp>
      <p:sp>
        <p:nvSpPr>
          <p:cNvPr id="3" name="textruta 2">
            <a:extLst>
              <a:ext uri="{FF2B5EF4-FFF2-40B4-BE49-F238E27FC236}">
                <a16:creationId xmlns:a16="http://schemas.microsoft.com/office/drawing/2014/main" id="{D0019824-F0A6-466C-8BDD-473423411914}"/>
              </a:ext>
            </a:extLst>
          </p:cNvPr>
          <p:cNvSpPr txBox="1"/>
          <p:nvPr/>
        </p:nvSpPr>
        <p:spPr>
          <a:xfrm>
            <a:off x="6205064" y="5474827"/>
            <a:ext cx="4178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sv-SE" sz="1600" dirty="0">
                <a:solidFill>
                  <a:schemeClr val="bg1"/>
                </a:solidFill>
              </a:rPr>
              <a:t>Logga och illustration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sv-SE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FB2D2AC3-8679-EB47-9DD5-2EA7C528E825}"/>
              </a:ext>
            </a:extLst>
          </p:cNvPr>
          <p:cNvSpPr/>
          <p:nvPr/>
        </p:nvSpPr>
        <p:spPr>
          <a:xfrm>
            <a:off x="272959" y="988478"/>
            <a:ext cx="114749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Koordinera tillsammans med samordnaren</a:t>
            </a:r>
          </a:p>
        </p:txBody>
      </p:sp>
    </p:spTree>
    <p:extLst>
      <p:ext uri="{BB962C8B-B14F-4D97-AF65-F5344CB8AC3E}">
        <p14:creationId xmlns:p14="http://schemas.microsoft.com/office/powerpoint/2010/main" val="22508634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dobjekt 12" descr="En bild som visar text&#10;&#10;Automatiskt genererad beskrivning">
            <a:extLst>
              <a:ext uri="{FF2B5EF4-FFF2-40B4-BE49-F238E27FC236}">
                <a16:creationId xmlns:a16="http://schemas.microsoft.com/office/drawing/2014/main" id="{2BDB3C62-24D9-E84D-B279-0764317750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5188" y="252191"/>
            <a:ext cx="2248132" cy="3176809"/>
          </a:xfrm>
          <a:prstGeom prst="rect">
            <a:avLst/>
          </a:prstGeom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extruta 1">
            <a:extLst>
              <a:ext uri="{FF2B5EF4-FFF2-40B4-BE49-F238E27FC236}">
                <a16:creationId xmlns:a16="http://schemas.microsoft.com/office/drawing/2014/main" id="{A8569F08-F534-467E-94D1-88E029ACC6B0}"/>
              </a:ext>
            </a:extLst>
          </p:cNvPr>
          <p:cNvSpPr txBox="1"/>
          <p:nvPr/>
        </p:nvSpPr>
        <p:spPr>
          <a:xfrm>
            <a:off x="193873" y="246160"/>
            <a:ext cx="10870732" cy="4770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914400">
              <a:defRPr/>
            </a:pPr>
            <a:r>
              <a:rPr lang="sv-SE" sz="2500" b="1" dirty="0">
                <a:solidFill>
                  <a:srgbClr val="01B0F0"/>
                </a:solidFill>
                <a:latin typeface="Dosis"/>
                <a:cs typeface="Arial"/>
              </a:rPr>
              <a:t>Stödmaterial kommunikatörer</a:t>
            </a:r>
            <a:endParaRPr lang="sv-SE" dirty="0"/>
          </a:p>
        </p:txBody>
      </p:sp>
      <p:pic>
        <p:nvPicPr>
          <p:cNvPr id="3" name="Picture 12">
            <a:extLst>
              <a:ext uri="{FF2B5EF4-FFF2-40B4-BE49-F238E27FC236}">
                <a16:creationId xmlns:a16="http://schemas.microsoft.com/office/drawing/2014/main" id="{7469B6C9-D4B1-4A27-900B-EEB266D3E1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72755" y="176014"/>
            <a:ext cx="625371" cy="547200"/>
          </a:xfrm>
          <a:prstGeom prst="rect">
            <a:avLst/>
          </a:prstGeom>
        </p:spPr>
      </p:pic>
      <p:sp>
        <p:nvSpPr>
          <p:cNvPr id="6" name="Rectangle 13">
            <a:extLst>
              <a:ext uri="{FF2B5EF4-FFF2-40B4-BE49-F238E27FC236}">
                <a16:creationId xmlns:a16="http://schemas.microsoft.com/office/drawing/2014/main" id="{DE006239-70A1-4578-9E0D-C69E94B9DF33}"/>
              </a:ext>
            </a:extLst>
          </p:cNvPr>
          <p:cNvSpPr/>
          <p:nvPr/>
        </p:nvSpPr>
        <p:spPr>
          <a:xfrm>
            <a:off x="336550" y="6157794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ruta 2">
            <a:extLst>
              <a:ext uri="{FF2B5EF4-FFF2-40B4-BE49-F238E27FC236}">
                <a16:creationId xmlns:a16="http://schemas.microsoft.com/office/drawing/2014/main" id="{E0AA0D77-7DE2-4864-9946-DDD5727D6A9E}"/>
              </a:ext>
            </a:extLst>
          </p:cNvPr>
          <p:cNvSpPr txBox="1"/>
          <p:nvPr/>
        </p:nvSpPr>
        <p:spPr>
          <a:xfrm>
            <a:off x="234859" y="6230844"/>
            <a:ext cx="10870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1600" dirty="0">
                <a:solidFill>
                  <a:srgbClr val="01B0F0"/>
                </a:solidFill>
                <a:latin typeface="Dosis" pitchFamily="2" charset="0"/>
                <a:ea typeface="Arial" charset="0"/>
                <a:cs typeface="Arial" charset="0"/>
              </a:rPr>
              <a:t>Hallnollan.se	samverkan för noll olyckor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600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		i byggbranschen</a:t>
            </a: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id="{EF687028-F921-42B6-ADBA-D3F09B83C094}"/>
              </a:ext>
            </a:extLst>
          </p:cNvPr>
          <p:cNvSpPr txBox="1"/>
          <p:nvPr/>
        </p:nvSpPr>
        <p:spPr>
          <a:xfrm>
            <a:off x="538834" y="1360100"/>
            <a:ext cx="7937787" cy="3903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sv-SE" sz="2800" dirty="0"/>
              <a:t> Checklista </a:t>
            </a:r>
            <a:r>
              <a:rPr lang="sv-SE" sz="2800" dirty="0" err="1"/>
              <a:t>säkerhetspush</a:t>
            </a:r>
            <a:endParaRPr lang="sv-SE" sz="28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sv-SE" sz="2800" dirty="0"/>
              <a:t> Illustration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sv-SE" sz="2800" dirty="0"/>
              <a:t> Copytexter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sv-SE" sz="2800" dirty="0"/>
              <a:t> Pressmeddelande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sv-SE" sz="2800" dirty="0"/>
              <a:t> Riktade teamsmöten</a:t>
            </a:r>
            <a:br>
              <a:rPr lang="sv-SE" sz="2800" dirty="0"/>
            </a:br>
            <a:endParaRPr lang="sv-SE" sz="2800" dirty="0"/>
          </a:p>
        </p:txBody>
      </p:sp>
      <p:pic>
        <p:nvPicPr>
          <p:cNvPr id="11" name="Bildobjekt 10" descr="En bild som visar skärmbild&#10;&#10;Automatiskt genererad beskrivning">
            <a:extLst>
              <a:ext uri="{FF2B5EF4-FFF2-40B4-BE49-F238E27FC236}">
                <a16:creationId xmlns:a16="http://schemas.microsoft.com/office/drawing/2014/main" id="{180142AA-4A5C-49E2-93A7-B158663F27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2168">
            <a:off x="6670170" y="1377598"/>
            <a:ext cx="2522385" cy="2387037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tx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Bildobjekt 9" descr="En bild som visar skärmbild&#10;&#10;Automatiskt genererad beskrivning">
            <a:extLst>
              <a:ext uri="{FF2B5EF4-FFF2-40B4-BE49-F238E27FC236}">
                <a16:creationId xmlns:a16="http://schemas.microsoft.com/office/drawing/2014/main" id="{0EDAC45D-A984-411E-B125-FB9ABD1D0F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8186">
            <a:off x="8554049" y="3130936"/>
            <a:ext cx="2379312" cy="2950219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tx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Rectangle 13">
            <a:extLst>
              <a:ext uri="{FF2B5EF4-FFF2-40B4-BE49-F238E27FC236}">
                <a16:creationId xmlns:a16="http://schemas.microsoft.com/office/drawing/2014/main" id="{0E3461F6-E8F6-0845-BFD5-F8C5B5652879}"/>
              </a:ext>
            </a:extLst>
          </p:cNvPr>
          <p:cNvSpPr/>
          <p:nvPr/>
        </p:nvSpPr>
        <p:spPr>
          <a:xfrm>
            <a:off x="272960" y="842844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64269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A8569F08-F534-467E-94D1-88E029ACC6B0}"/>
              </a:ext>
            </a:extLst>
          </p:cNvPr>
          <p:cNvSpPr txBox="1"/>
          <p:nvPr/>
        </p:nvSpPr>
        <p:spPr>
          <a:xfrm>
            <a:off x="193873" y="246160"/>
            <a:ext cx="10870732" cy="4770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914400">
              <a:defRPr/>
            </a:pPr>
            <a:r>
              <a:rPr lang="sv-SE" sz="2500" b="1" dirty="0">
                <a:solidFill>
                  <a:srgbClr val="01B0F0"/>
                </a:solidFill>
                <a:latin typeface="Dosis"/>
                <a:cs typeface="Arial"/>
              </a:rPr>
              <a:t>Språk – svenska och engelska</a:t>
            </a:r>
            <a:endParaRPr lang="sv-SE" dirty="0"/>
          </a:p>
        </p:txBody>
      </p:sp>
      <p:pic>
        <p:nvPicPr>
          <p:cNvPr id="3" name="Picture 12">
            <a:extLst>
              <a:ext uri="{FF2B5EF4-FFF2-40B4-BE49-F238E27FC236}">
                <a16:creationId xmlns:a16="http://schemas.microsoft.com/office/drawing/2014/main" id="{7469B6C9-D4B1-4A27-900B-EEB266D3E1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2755" y="176014"/>
            <a:ext cx="625371" cy="547200"/>
          </a:xfrm>
          <a:prstGeom prst="rect">
            <a:avLst/>
          </a:prstGeom>
        </p:spPr>
      </p:pic>
      <p:sp>
        <p:nvSpPr>
          <p:cNvPr id="6" name="Rectangle 13">
            <a:extLst>
              <a:ext uri="{FF2B5EF4-FFF2-40B4-BE49-F238E27FC236}">
                <a16:creationId xmlns:a16="http://schemas.microsoft.com/office/drawing/2014/main" id="{DE006239-70A1-4578-9E0D-C69E94B9DF33}"/>
              </a:ext>
            </a:extLst>
          </p:cNvPr>
          <p:cNvSpPr/>
          <p:nvPr/>
        </p:nvSpPr>
        <p:spPr>
          <a:xfrm>
            <a:off x="336550" y="6157794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ruta 2">
            <a:extLst>
              <a:ext uri="{FF2B5EF4-FFF2-40B4-BE49-F238E27FC236}">
                <a16:creationId xmlns:a16="http://schemas.microsoft.com/office/drawing/2014/main" id="{E0AA0D77-7DE2-4864-9946-DDD5727D6A9E}"/>
              </a:ext>
            </a:extLst>
          </p:cNvPr>
          <p:cNvSpPr txBox="1"/>
          <p:nvPr/>
        </p:nvSpPr>
        <p:spPr>
          <a:xfrm>
            <a:off x="234859" y="6230844"/>
            <a:ext cx="10870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1600" dirty="0">
                <a:solidFill>
                  <a:srgbClr val="01B0F0"/>
                </a:solidFill>
                <a:latin typeface="Dosis" pitchFamily="2" charset="0"/>
                <a:ea typeface="Arial" charset="0"/>
                <a:cs typeface="Arial" charset="0"/>
              </a:rPr>
              <a:t>Hallnollan.se	samverkan för noll olyckor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600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		i byggbranschen</a:t>
            </a: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id="{EF687028-F921-42B6-ADBA-D3F09B83C094}"/>
              </a:ext>
            </a:extLst>
          </p:cNvPr>
          <p:cNvSpPr txBox="1"/>
          <p:nvPr/>
        </p:nvSpPr>
        <p:spPr>
          <a:xfrm>
            <a:off x="272960" y="1576462"/>
            <a:ext cx="793778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sv-SE" sz="2800" dirty="0"/>
              <a:t> Filmen textas på svenska och engelska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sv-SE" sz="2800" dirty="0"/>
              <a:t> Affisch tas fram på svenska och engelska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sv-SE" sz="2800" dirty="0"/>
              <a:t> Övning/aktivitet på svenska och engelska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sv-SE" sz="2800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sv-SE" sz="2800" dirty="0"/>
          </a:p>
          <a:p>
            <a:r>
              <a:rPr lang="sv-SE" sz="2000" dirty="0"/>
              <a:t>Medlemmar uppmuntras att själva översätta material till de språk som finns i den egna organisationen och Håll Nollan hjälper gärna till med </a:t>
            </a:r>
            <a:r>
              <a:rPr lang="sv-SE" sz="2000" dirty="0" err="1"/>
              <a:t>originalfiler</a:t>
            </a:r>
            <a:r>
              <a:rPr lang="sv-SE" sz="2000" dirty="0"/>
              <a:t> och kontakter med ex. filmbyrå</a:t>
            </a:r>
          </a:p>
        </p:txBody>
      </p:sp>
      <p:sp>
        <p:nvSpPr>
          <p:cNvPr id="12" name="Rectangle 13">
            <a:extLst>
              <a:ext uri="{FF2B5EF4-FFF2-40B4-BE49-F238E27FC236}">
                <a16:creationId xmlns:a16="http://schemas.microsoft.com/office/drawing/2014/main" id="{6FF5CE9F-6804-306B-9E48-A9027E09A4D3}"/>
              </a:ext>
            </a:extLst>
          </p:cNvPr>
          <p:cNvSpPr/>
          <p:nvPr/>
        </p:nvSpPr>
        <p:spPr>
          <a:xfrm>
            <a:off x="272960" y="842844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Bildobjekt 4" descr="En bild som visar text&#10;&#10;Automatiskt genererad beskrivning">
            <a:extLst>
              <a:ext uri="{FF2B5EF4-FFF2-40B4-BE49-F238E27FC236}">
                <a16:creationId xmlns:a16="http://schemas.microsoft.com/office/drawing/2014/main" id="{D2A99AB8-B56E-5ADC-9452-B3090B9DA5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121" y="1411240"/>
            <a:ext cx="2862634" cy="4035519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111927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A8569F08-F534-467E-94D1-88E029ACC6B0}"/>
              </a:ext>
            </a:extLst>
          </p:cNvPr>
          <p:cNvSpPr txBox="1"/>
          <p:nvPr/>
        </p:nvSpPr>
        <p:spPr>
          <a:xfrm>
            <a:off x="193873" y="246160"/>
            <a:ext cx="10870732" cy="4770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914400">
              <a:defRPr/>
            </a:pPr>
            <a:r>
              <a:rPr lang="sv-SE" sz="2500" b="1" dirty="0">
                <a:solidFill>
                  <a:srgbClr val="01B0F0"/>
                </a:solidFill>
                <a:latin typeface="Dosis"/>
                <a:cs typeface="Arial"/>
              </a:rPr>
              <a:t>Film 2023</a:t>
            </a:r>
            <a:endParaRPr lang="sv-SE" dirty="0"/>
          </a:p>
        </p:txBody>
      </p:sp>
      <p:pic>
        <p:nvPicPr>
          <p:cNvPr id="3" name="Picture 12">
            <a:extLst>
              <a:ext uri="{FF2B5EF4-FFF2-40B4-BE49-F238E27FC236}">
                <a16:creationId xmlns:a16="http://schemas.microsoft.com/office/drawing/2014/main" id="{7469B6C9-D4B1-4A27-900B-EEB266D3E1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2755" y="176014"/>
            <a:ext cx="625371" cy="547200"/>
          </a:xfrm>
          <a:prstGeom prst="rect">
            <a:avLst/>
          </a:prstGeom>
        </p:spPr>
      </p:pic>
      <p:sp>
        <p:nvSpPr>
          <p:cNvPr id="6" name="Rectangle 13">
            <a:extLst>
              <a:ext uri="{FF2B5EF4-FFF2-40B4-BE49-F238E27FC236}">
                <a16:creationId xmlns:a16="http://schemas.microsoft.com/office/drawing/2014/main" id="{DE006239-70A1-4578-9E0D-C69E94B9DF33}"/>
              </a:ext>
            </a:extLst>
          </p:cNvPr>
          <p:cNvSpPr/>
          <p:nvPr/>
        </p:nvSpPr>
        <p:spPr>
          <a:xfrm>
            <a:off x="336550" y="6157794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ruta 2">
            <a:extLst>
              <a:ext uri="{FF2B5EF4-FFF2-40B4-BE49-F238E27FC236}">
                <a16:creationId xmlns:a16="http://schemas.microsoft.com/office/drawing/2014/main" id="{E0AA0D77-7DE2-4864-9946-DDD5727D6A9E}"/>
              </a:ext>
            </a:extLst>
          </p:cNvPr>
          <p:cNvSpPr txBox="1"/>
          <p:nvPr/>
        </p:nvSpPr>
        <p:spPr>
          <a:xfrm>
            <a:off x="234859" y="6230844"/>
            <a:ext cx="10870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1600" dirty="0">
                <a:solidFill>
                  <a:srgbClr val="01B0F0"/>
                </a:solidFill>
                <a:latin typeface="Dosis" pitchFamily="2" charset="0"/>
                <a:ea typeface="Arial" charset="0"/>
                <a:cs typeface="Arial" charset="0"/>
              </a:rPr>
              <a:t>Hallnollan.se	samverkan för noll olyckor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600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		i byggbranschen</a:t>
            </a: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id="{EF687028-F921-42B6-ADBA-D3F09B83C094}"/>
              </a:ext>
            </a:extLst>
          </p:cNvPr>
          <p:cNvSpPr txBox="1"/>
          <p:nvPr/>
        </p:nvSpPr>
        <p:spPr>
          <a:xfrm>
            <a:off x="272961" y="1862705"/>
            <a:ext cx="65232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sv-SE" sz="2800" dirty="0"/>
              <a:t> Tema: Dialog – har vi förstått varandra?</a:t>
            </a:r>
            <a:br>
              <a:rPr lang="sv-SE" sz="2800" dirty="0"/>
            </a:br>
            <a:r>
              <a:rPr lang="sv-SE" sz="2800" dirty="0"/>
              <a:t> - </a:t>
            </a:r>
            <a:r>
              <a:rPr lang="sv-SE" sz="2000" dirty="0"/>
              <a:t>Kommunikation</a:t>
            </a:r>
            <a:endParaRPr lang="sv-SE" sz="28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sv-SE" sz="2800" dirty="0"/>
              <a:t> Spelas in och klipps maj/juni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sv-SE" sz="2800" dirty="0"/>
              <a:t> Finns tillgänglig utan text i slutet på juni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sv-SE" sz="2800" dirty="0"/>
              <a:t> Versioner med textning på </a:t>
            </a:r>
            <a:r>
              <a:rPr lang="sv-SE" sz="2800" dirty="0" err="1"/>
              <a:t>sv</a:t>
            </a:r>
            <a:r>
              <a:rPr lang="sv-SE" sz="2800" dirty="0"/>
              <a:t>/</a:t>
            </a:r>
            <a:r>
              <a:rPr lang="sv-SE" sz="2800" dirty="0" err="1"/>
              <a:t>eng</a:t>
            </a:r>
            <a:r>
              <a:rPr lang="sv-SE" sz="2800" dirty="0"/>
              <a:t> kommer i augusti</a:t>
            </a:r>
          </a:p>
        </p:txBody>
      </p:sp>
      <p:sp>
        <p:nvSpPr>
          <p:cNvPr id="12" name="Rectangle 13">
            <a:extLst>
              <a:ext uri="{FF2B5EF4-FFF2-40B4-BE49-F238E27FC236}">
                <a16:creationId xmlns:a16="http://schemas.microsoft.com/office/drawing/2014/main" id="{6FF5CE9F-6804-306B-9E48-A9027E09A4D3}"/>
              </a:ext>
            </a:extLst>
          </p:cNvPr>
          <p:cNvSpPr/>
          <p:nvPr/>
        </p:nvSpPr>
        <p:spPr>
          <a:xfrm>
            <a:off x="272960" y="842844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Bildobjekt 6" descr="En bild som visar text, skärmbild, grafisk design, Teckensnitt&#10;&#10;Automatiskt genererad beskrivning">
            <a:extLst>
              <a:ext uri="{FF2B5EF4-FFF2-40B4-BE49-F238E27FC236}">
                <a16:creationId xmlns:a16="http://schemas.microsoft.com/office/drawing/2014/main" id="{F93AB3DD-6987-AB07-AA6C-67E0D6A4FE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337" y="1862705"/>
            <a:ext cx="4630051" cy="2597611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230345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A8569F08-F534-467E-94D1-88E029ACC6B0}"/>
              </a:ext>
            </a:extLst>
          </p:cNvPr>
          <p:cNvSpPr txBox="1"/>
          <p:nvPr/>
        </p:nvSpPr>
        <p:spPr>
          <a:xfrm>
            <a:off x="193873" y="246160"/>
            <a:ext cx="10870732" cy="4770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914400">
              <a:defRPr/>
            </a:pPr>
            <a:r>
              <a:rPr lang="sv-SE" sz="2500" b="1" dirty="0">
                <a:solidFill>
                  <a:srgbClr val="01B0F0"/>
                </a:solidFill>
                <a:latin typeface="Dosis"/>
                <a:cs typeface="Arial"/>
              </a:rPr>
              <a:t>Material</a:t>
            </a:r>
            <a:endParaRPr lang="sv-SE" dirty="0"/>
          </a:p>
        </p:txBody>
      </p:sp>
      <p:pic>
        <p:nvPicPr>
          <p:cNvPr id="3" name="Picture 12">
            <a:extLst>
              <a:ext uri="{FF2B5EF4-FFF2-40B4-BE49-F238E27FC236}">
                <a16:creationId xmlns:a16="http://schemas.microsoft.com/office/drawing/2014/main" id="{7469B6C9-D4B1-4A27-900B-EEB266D3E1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2755" y="176014"/>
            <a:ext cx="625371" cy="547200"/>
          </a:xfrm>
          <a:prstGeom prst="rect">
            <a:avLst/>
          </a:prstGeom>
        </p:spPr>
      </p:pic>
      <p:sp>
        <p:nvSpPr>
          <p:cNvPr id="6" name="Rectangle 13">
            <a:extLst>
              <a:ext uri="{FF2B5EF4-FFF2-40B4-BE49-F238E27FC236}">
                <a16:creationId xmlns:a16="http://schemas.microsoft.com/office/drawing/2014/main" id="{DE006239-70A1-4578-9E0D-C69E94B9DF33}"/>
              </a:ext>
            </a:extLst>
          </p:cNvPr>
          <p:cNvSpPr/>
          <p:nvPr/>
        </p:nvSpPr>
        <p:spPr>
          <a:xfrm>
            <a:off x="336550" y="6157794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ruta 2">
            <a:extLst>
              <a:ext uri="{FF2B5EF4-FFF2-40B4-BE49-F238E27FC236}">
                <a16:creationId xmlns:a16="http://schemas.microsoft.com/office/drawing/2014/main" id="{E0AA0D77-7DE2-4864-9946-DDD5727D6A9E}"/>
              </a:ext>
            </a:extLst>
          </p:cNvPr>
          <p:cNvSpPr txBox="1"/>
          <p:nvPr/>
        </p:nvSpPr>
        <p:spPr>
          <a:xfrm>
            <a:off x="234859" y="6230844"/>
            <a:ext cx="10870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1600" dirty="0">
                <a:solidFill>
                  <a:srgbClr val="01B0F0"/>
                </a:solidFill>
                <a:latin typeface="Dosis" pitchFamily="2" charset="0"/>
                <a:ea typeface="Arial" charset="0"/>
                <a:cs typeface="Arial" charset="0"/>
              </a:rPr>
              <a:t>Hallnollan.se	samverkan för noll olyckor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600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		i byggbranschen</a:t>
            </a: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id="{EF687028-F921-42B6-ADBA-D3F09B83C094}"/>
              </a:ext>
            </a:extLst>
          </p:cNvPr>
          <p:cNvSpPr txBox="1"/>
          <p:nvPr/>
        </p:nvSpPr>
        <p:spPr>
          <a:xfrm>
            <a:off x="606550" y="987933"/>
            <a:ext cx="642178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/>
              <a:t>Material som finns tillgängligt: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sv-SE" dirty="0">
                <a:solidFill>
                  <a:srgbClr val="00B0F0"/>
                </a:solidFill>
              </a:rPr>
              <a:t>Checklista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sv-SE" dirty="0">
                <a:solidFill>
                  <a:srgbClr val="00B0F0"/>
                </a:solidFill>
              </a:rPr>
              <a:t>Information till samordnaren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sv-SE" dirty="0">
                <a:solidFill>
                  <a:srgbClr val="00B0F0"/>
                </a:solidFill>
              </a:rPr>
              <a:t>Informationspresentation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sv-SE" dirty="0">
                <a:solidFill>
                  <a:srgbClr val="00B0F0"/>
                </a:solidFill>
              </a:rPr>
              <a:t>Kort pitch-presentation</a:t>
            </a:r>
          </a:p>
          <a:p>
            <a:endParaRPr lang="sv-SE" dirty="0">
              <a:solidFill>
                <a:srgbClr val="00B0F0"/>
              </a:solidFill>
            </a:endParaRPr>
          </a:p>
          <a:p>
            <a:r>
              <a:rPr lang="sv-SE" b="1" dirty="0"/>
              <a:t>Material som kommer att finnas tillgängligt 30 juni:</a:t>
            </a:r>
            <a:endParaRPr lang="sv-SE" dirty="0">
              <a:solidFill>
                <a:srgbClr val="00B0F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sv-SE" dirty="0"/>
              <a:t>Mailtext för chefer att använda vid kontakt med ev. talare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sv-SE" dirty="0"/>
              <a:t>Affisch och bild för skärm på svenska och engelska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sv-SE" dirty="0"/>
              <a:t>Olika copy-texter för ex. hemsida, intranät och sociala medier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sv-SE" dirty="0"/>
              <a:t>Underlag för pressmeddelande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sv-SE" dirty="0"/>
              <a:t>Film </a:t>
            </a:r>
            <a:r>
              <a:rPr lang="sv-SE" sz="1400" dirty="0"/>
              <a:t>(kommer med textning på </a:t>
            </a:r>
            <a:r>
              <a:rPr lang="sv-SE" sz="1400" dirty="0" err="1"/>
              <a:t>sv</a:t>
            </a:r>
            <a:r>
              <a:rPr lang="sv-SE" sz="1400" dirty="0"/>
              <a:t> och en)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sv-SE" dirty="0"/>
              <a:t>Beskrivning och instruktion för aktivitet/övning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sv-SE" dirty="0"/>
              <a:t>Underlag för </a:t>
            </a:r>
            <a:r>
              <a:rPr lang="sv-SE" dirty="0" err="1"/>
              <a:t>talmanus</a:t>
            </a:r>
            <a:r>
              <a:rPr lang="sv-SE" dirty="0"/>
              <a:t> för ledningsperson</a:t>
            </a:r>
          </a:p>
          <a:p>
            <a:endParaRPr lang="sv-SE" dirty="0"/>
          </a:p>
          <a:p>
            <a:endParaRPr lang="sv-SE" sz="1400" dirty="0"/>
          </a:p>
          <a:p>
            <a:r>
              <a:rPr lang="sv-SE" sz="1400" dirty="0">
                <a:hlinkClick r:id="rId4"/>
              </a:rPr>
              <a:t>https://www.hallnollan.se/sakerhetspushen</a:t>
            </a:r>
            <a:endParaRPr lang="sv-SE" sz="1400" dirty="0"/>
          </a:p>
          <a:p>
            <a:endParaRPr lang="sv-SE" sz="1400" dirty="0"/>
          </a:p>
        </p:txBody>
      </p:sp>
      <p:pic>
        <p:nvPicPr>
          <p:cNvPr id="7" name="Bildobjekt 6">
            <a:extLst>
              <a:ext uri="{FF2B5EF4-FFF2-40B4-BE49-F238E27FC236}">
                <a16:creationId xmlns:a16="http://schemas.microsoft.com/office/drawing/2014/main" id="{F2F4A2C8-D07D-4F87-985B-D75F2E3B6C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61643">
            <a:off x="8627586" y="1519097"/>
            <a:ext cx="2962687" cy="25563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Bildobjekt 9">
            <a:extLst>
              <a:ext uri="{FF2B5EF4-FFF2-40B4-BE49-F238E27FC236}">
                <a16:creationId xmlns:a16="http://schemas.microsoft.com/office/drawing/2014/main" id="{711B268A-267A-4C1E-989D-5D798863B8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7282" y="570814"/>
            <a:ext cx="2224216" cy="31085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87BF9585-C1DA-4089-A919-8F5C7C5782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38081" y="3459359"/>
            <a:ext cx="3646834" cy="19888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60588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ruta 2">
            <a:extLst>
              <a:ext uri="{FF2B5EF4-FFF2-40B4-BE49-F238E27FC236}">
                <a16:creationId xmlns:a16="http://schemas.microsoft.com/office/drawing/2014/main" id="{CEE48DAA-6082-4190-BC3B-BEDA84EFB437}"/>
              </a:ext>
            </a:extLst>
          </p:cNvPr>
          <p:cNvSpPr txBox="1"/>
          <p:nvPr/>
        </p:nvSpPr>
        <p:spPr>
          <a:xfrm>
            <a:off x="193874" y="270643"/>
            <a:ext cx="1087073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2500" b="1" dirty="0">
                <a:solidFill>
                  <a:srgbClr val="01B0F0"/>
                </a:solidFill>
                <a:latin typeface="Dosis" pitchFamily="2" charset="0"/>
                <a:ea typeface="Arial" charset="0"/>
                <a:cs typeface="Arial" charset="0"/>
              </a:rPr>
              <a:t>Håll Nollans </a:t>
            </a:r>
            <a:r>
              <a:rPr lang="sv-SE" sz="2500" b="1" dirty="0" err="1">
                <a:solidFill>
                  <a:srgbClr val="01B0F0"/>
                </a:solidFill>
                <a:latin typeface="Dosis" pitchFamily="2" charset="0"/>
                <a:ea typeface="Arial" charset="0"/>
                <a:cs typeface="Arial" charset="0"/>
              </a:rPr>
              <a:t>säkerhetspush</a:t>
            </a:r>
            <a:endParaRPr kumimoji="0" lang="sv-SE" sz="2500" b="1" i="0" u="none" strike="noStrike" kern="1200" cap="none" spc="0" normalizeH="0" baseline="0" noProof="0" dirty="0">
              <a:ln>
                <a:noFill/>
              </a:ln>
              <a:solidFill>
                <a:srgbClr val="01B0F0"/>
              </a:solidFill>
              <a:effectLst/>
              <a:uLnTx/>
              <a:uFillTx/>
              <a:latin typeface="Dosis" pitchFamily="2" charset="0"/>
              <a:ea typeface="Arial" charset="0"/>
              <a:cs typeface="Arial" charset="0"/>
            </a:endParaRPr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A6A91C01-0291-45BC-B5C0-B01FB7A3D1E0}"/>
              </a:ext>
            </a:extLst>
          </p:cNvPr>
          <p:cNvSpPr/>
          <p:nvPr/>
        </p:nvSpPr>
        <p:spPr>
          <a:xfrm>
            <a:off x="272960" y="842844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12">
            <a:extLst>
              <a:ext uri="{FF2B5EF4-FFF2-40B4-BE49-F238E27FC236}">
                <a16:creationId xmlns:a16="http://schemas.microsoft.com/office/drawing/2014/main" id="{3C12850F-06B9-4A08-A4A0-C1284E34A1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2755" y="176014"/>
            <a:ext cx="625371" cy="547200"/>
          </a:xfrm>
          <a:prstGeom prst="rect">
            <a:avLst/>
          </a:prstGeom>
        </p:spPr>
      </p:pic>
      <p:sp>
        <p:nvSpPr>
          <p:cNvPr id="9" name="Rectangle 13">
            <a:extLst>
              <a:ext uri="{FF2B5EF4-FFF2-40B4-BE49-F238E27FC236}">
                <a16:creationId xmlns:a16="http://schemas.microsoft.com/office/drawing/2014/main" id="{40D6C882-1D57-4D1E-8C02-813C677A943C}"/>
              </a:ext>
            </a:extLst>
          </p:cNvPr>
          <p:cNvSpPr/>
          <p:nvPr/>
        </p:nvSpPr>
        <p:spPr>
          <a:xfrm>
            <a:off x="336550" y="6072069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ruta 2">
            <a:extLst>
              <a:ext uri="{FF2B5EF4-FFF2-40B4-BE49-F238E27FC236}">
                <a16:creationId xmlns:a16="http://schemas.microsoft.com/office/drawing/2014/main" id="{3A4F5089-2A2B-48D7-AF73-868C749C2EC5}"/>
              </a:ext>
            </a:extLst>
          </p:cNvPr>
          <p:cNvSpPr txBox="1"/>
          <p:nvPr/>
        </p:nvSpPr>
        <p:spPr>
          <a:xfrm>
            <a:off x="234859" y="6145119"/>
            <a:ext cx="10870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1600" dirty="0">
                <a:solidFill>
                  <a:srgbClr val="01B0F0"/>
                </a:solidFill>
                <a:latin typeface="Dosis" pitchFamily="2" charset="0"/>
                <a:ea typeface="Arial" charset="0"/>
                <a:cs typeface="Arial" charset="0"/>
              </a:rPr>
              <a:t>Hallnollan.se	samverkan för noll olyckor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600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		i byggbranschen</a:t>
            </a:r>
          </a:p>
        </p:txBody>
      </p:sp>
      <p:sp>
        <p:nvSpPr>
          <p:cNvPr id="2" name="textruta 1">
            <a:extLst>
              <a:ext uri="{FF2B5EF4-FFF2-40B4-BE49-F238E27FC236}">
                <a16:creationId xmlns:a16="http://schemas.microsoft.com/office/drawing/2014/main" id="{9D8626C9-3FA4-449B-9FB8-2EA171C041CE}"/>
              </a:ext>
            </a:extLst>
          </p:cNvPr>
          <p:cNvSpPr txBox="1"/>
          <p:nvPr/>
        </p:nvSpPr>
        <p:spPr>
          <a:xfrm>
            <a:off x="542960" y="1319942"/>
            <a:ext cx="971962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dirty="0"/>
              <a:t>Infomötets agenda</a:t>
            </a:r>
          </a:p>
          <a:p>
            <a:endParaRPr lang="sv-SE" sz="2000" dirty="0"/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sv-SE" sz="2000" dirty="0"/>
              <a:t>Välkomna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sv-SE" sz="2000" dirty="0"/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sv-SE" sz="2000" dirty="0"/>
              <a:t>Bakgrund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sv-SE" sz="2000" dirty="0"/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sv-SE" sz="2000" dirty="0"/>
              <a:t>Upplägg av </a:t>
            </a:r>
            <a:r>
              <a:rPr lang="sv-SE" sz="2000" dirty="0" err="1"/>
              <a:t>Säkerhetspushen</a:t>
            </a:r>
            <a:endParaRPr lang="sv-SE" sz="2000" dirty="0"/>
          </a:p>
          <a:p>
            <a:pPr marL="342900" indent="-342900">
              <a:buFont typeface="Wingdings" panose="05000000000000000000" pitchFamily="2" charset="2"/>
              <a:buChar char="q"/>
            </a:pPr>
            <a:endParaRPr lang="sv-SE" sz="2000" dirty="0"/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sv-SE" sz="2000" dirty="0"/>
              <a:t>Vad innebär det för organisationen att genomföra </a:t>
            </a:r>
            <a:r>
              <a:rPr lang="sv-SE" sz="2000" dirty="0" err="1"/>
              <a:t>Säkerhetspushen</a:t>
            </a:r>
            <a:endParaRPr lang="sv-SE" sz="2000" dirty="0"/>
          </a:p>
          <a:p>
            <a:pPr marL="342900" indent="-342900">
              <a:buFont typeface="Wingdings" panose="05000000000000000000" pitchFamily="2" charset="2"/>
              <a:buChar char="q"/>
            </a:pPr>
            <a:endParaRPr lang="sv-SE" sz="2000" dirty="0"/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sv-SE" sz="2000" dirty="0"/>
              <a:t>Vad finns som stöd i genomförandet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sv-SE" sz="2000" dirty="0"/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sv-SE" sz="2000" dirty="0"/>
              <a:t>Frågestund</a:t>
            </a:r>
          </a:p>
        </p:txBody>
      </p:sp>
    </p:spTree>
    <p:extLst>
      <p:ext uri="{BB962C8B-B14F-4D97-AF65-F5344CB8AC3E}">
        <p14:creationId xmlns:p14="http://schemas.microsoft.com/office/powerpoint/2010/main" val="6419950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F56BCB9-569D-4BB0-AC81-60649BBB83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43571"/>
            <a:ext cx="9144000" cy="2387600"/>
          </a:xfrm>
        </p:spPr>
        <p:txBody>
          <a:bodyPr>
            <a:normAutofit/>
          </a:bodyPr>
          <a:lstStyle/>
          <a:p>
            <a:r>
              <a:rPr lang="sv-SE" b="1" dirty="0">
                <a:solidFill>
                  <a:srgbClr val="01B0F0"/>
                </a:solidFill>
                <a:latin typeface="Dosis" pitchFamily="2" charset="0"/>
                <a:ea typeface="Arial" charset="0"/>
                <a:cs typeface="Arial" charset="0"/>
              </a:rPr>
              <a:t>Tid för frågor och funderingar</a:t>
            </a:r>
            <a:endParaRPr lang="sv-SE" dirty="0">
              <a:latin typeface="Dosis" pitchFamily="2" charset="0"/>
            </a:endParaRPr>
          </a:p>
        </p:txBody>
      </p:sp>
      <p:sp>
        <p:nvSpPr>
          <p:cNvPr id="3" name="textruta 2">
            <a:extLst>
              <a:ext uri="{FF2B5EF4-FFF2-40B4-BE49-F238E27FC236}">
                <a16:creationId xmlns:a16="http://schemas.microsoft.com/office/drawing/2014/main" id="{5E57C612-5428-AB44-AEE1-A54360B0D2B8}"/>
              </a:ext>
            </a:extLst>
          </p:cNvPr>
          <p:cNvSpPr txBox="1"/>
          <p:nvPr/>
        </p:nvSpPr>
        <p:spPr>
          <a:xfrm>
            <a:off x="192506" y="721895"/>
            <a:ext cx="77002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sv-SE" dirty="0"/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7754162A-D60A-A641-A3D9-3FF7A7FF54F9}"/>
              </a:ext>
            </a:extLst>
          </p:cNvPr>
          <p:cNvSpPr txBox="1"/>
          <p:nvPr/>
        </p:nvSpPr>
        <p:spPr>
          <a:xfrm>
            <a:off x="192505" y="5590673"/>
            <a:ext cx="5072513" cy="11662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210695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v-S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ruta 2"/>
          <p:cNvSpPr txBox="1"/>
          <p:nvPr/>
        </p:nvSpPr>
        <p:spPr>
          <a:xfrm>
            <a:off x="177424" y="206394"/>
            <a:ext cx="569111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2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</a:p>
        </p:txBody>
      </p:sp>
      <p:pic>
        <p:nvPicPr>
          <p:cNvPr id="5" name="Bildobjekt 4" descr="HallNollan_payoff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127" y="1597745"/>
            <a:ext cx="9156192" cy="3639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6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pic>
        <p:nvPicPr>
          <p:cNvPr id="7" name="Bildobjekt 6" descr="HallNollan_payoff.png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1354" y="84672"/>
            <a:ext cx="2614698" cy="1039264"/>
          </a:xfrm>
          <a:prstGeom prst="rect">
            <a:avLst/>
          </a:prstGeom>
        </p:spPr>
      </p:pic>
      <p:sp>
        <p:nvSpPr>
          <p:cNvPr id="6" name="Rubrik 2">
            <a:extLst>
              <a:ext uri="{FF2B5EF4-FFF2-40B4-BE49-F238E27FC236}">
                <a16:creationId xmlns:a16="http://schemas.microsoft.com/office/drawing/2014/main" id="{96E86AC3-6703-4D85-B6B6-643FCDAEE00B}"/>
              </a:ext>
            </a:extLst>
          </p:cNvPr>
          <p:cNvSpPr txBox="1">
            <a:spLocks/>
          </p:cNvSpPr>
          <p:nvPr/>
        </p:nvSpPr>
        <p:spPr>
          <a:xfrm>
            <a:off x="202276" y="3031331"/>
            <a:ext cx="5893724" cy="285273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sv-SE" sz="5400" dirty="0">
                <a:solidFill>
                  <a:schemeClr val="bg1"/>
                </a:solidFill>
                <a:latin typeface="Dosis" pitchFamily="2" charset="0"/>
                <a:ea typeface="Arial" charset="0"/>
                <a:cs typeface="Arial" charset="0"/>
              </a:rPr>
            </a:br>
            <a:r>
              <a:rPr lang="sv-SE" sz="5400" b="1" dirty="0">
                <a:solidFill>
                  <a:schemeClr val="bg1"/>
                </a:solidFill>
                <a:latin typeface="Dosis"/>
                <a:ea typeface="Arial" charset="0"/>
                <a:cs typeface="Arial"/>
              </a:rPr>
              <a:t>Håll Nollans </a:t>
            </a:r>
            <a:r>
              <a:rPr lang="sv-SE" sz="5400" b="1" dirty="0" err="1">
                <a:solidFill>
                  <a:schemeClr val="bg1"/>
                </a:solidFill>
                <a:latin typeface="Dosis"/>
                <a:ea typeface="Arial" charset="0"/>
                <a:cs typeface="Arial"/>
              </a:rPr>
              <a:t>säkerhetspush</a:t>
            </a:r>
            <a:r>
              <a:rPr lang="sv-SE" sz="5400" b="1" dirty="0">
                <a:solidFill>
                  <a:schemeClr val="bg1"/>
                </a:solidFill>
                <a:latin typeface="Dosis"/>
                <a:ea typeface="Arial" charset="0"/>
                <a:cs typeface="Arial"/>
              </a:rPr>
              <a:t> </a:t>
            </a:r>
            <a:br>
              <a:rPr lang="sv-SE" sz="5400" dirty="0">
                <a:solidFill>
                  <a:schemeClr val="bg1"/>
                </a:solidFill>
                <a:latin typeface="Dosis" pitchFamily="2" charset="0"/>
                <a:ea typeface="Arial" charset="0"/>
                <a:cs typeface="Arial" charset="0"/>
              </a:rPr>
            </a:br>
            <a:r>
              <a:rPr lang="sv-SE" sz="5400" dirty="0">
                <a:solidFill>
                  <a:schemeClr val="bg1"/>
                </a:solidFill>
                <a:latin typeface="Dosis"/>
                <a:ea typeface="Arial" charset="0"/>
                <a:cs typeface="Arial"/>
              </a:rPr>
              <a:t> </a:t>
            </a:r>
          </a:p>
          <a:p>
            <a:r>
              <a:rPr lang="sv-SE" sz="5400" dirty="0">
                <a:solidFill>
                  <a:schemeClr val="bg1"/>
                </a:solidFill>
                <a:latin typeface="Dosis"/>
                <a:ea typeface="Arial" charset="0"/>
                <a:cs typeface="Arial"/>
              </a:rPr>
              <a:t>19 september 2023</a:t>
            </a:r>
          </a:p>
          <a:p>
            <a:r>
              <a:rPr lang="sv-SE" sz="5400" dirty="0">
                <a:solidFill>
                  <a:schemeClr val="bg1"/>
                </a:solidFill>
                <a:latin typeface="Dosis"/>
                <a:ea typeface="Arial" charset="0"/>
                <a:cs typeface="Arial"/>
              </a:rPr>
              <a:t>Klockan 13:00</a:t>
            </a:r>
            <a:br>
              <a:rPr lang="sv-SE" sz="5400" dirty="0">
                <a:solidFill>
                  <a:schemeClr val="bg1"/>
                </a:solidFill>
                <a:latin typeface="Dosis" pitchFamily="2" charset="0"/>
                <a:ea typeface="Arial" charset="0"/>
                <a:cs typeface="Arial" charset="0"/>
              </a:rPr>
            </a:br>
            <a:endParaRPr lang="sv-SE" sz="5400" dirty="0">
              <a:solidFill>
                <a:schemeClr val="bg1"/>
              </a:solidFill>
            </a:endParaRPr>
          </a:p>
        </p:txBody>
      </p:sp>
      <p:pic>
        <p:nvPicPr>
          <p:cNvPr id="10" name="Bildobjekt 9" descr="En bild som visar rum&#10;&#10;Automatiskt genererad beskrivning">
            <a:extLst>
              <a:ext uri="{FF2B5EF4-FFF2-40B4-BE49-F238E27FC236}">
                <a16:creationId xmlns:a16="http://schemas.microsoft.com/office/drawing/2014/main" id="{11043A38-60F3-4E83-B5D1-D08E623634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9776" y="1847836"/>
            <a:ext cx="4805398" cy="388622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Bildobjekt 2" descr="En bild som visar tecknad serie, skärmbild&#10;&#10;Automatiskt genererad beskrivning">
            <a:extLst>
              <a:ext uri="{FF2B5EF4-FFF2-40B4-BE49-F238E27FC236}">
                <a16:creationId xmlns:a16="http://schemas.microsoft.com/office/drawing/2014/main" id="{F0B3C075-EF1E-B9D3-A8EF-F2D0789D868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2"/>
          <a:stretch/>
        </p:blipFill>
        <p:spPr>
          <a:xfrm>
            <a:off x="6671900" y="781608"/>
            <a:ext cx="5183549" cy="5830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3701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FF93924A-10DF-4647-8C7A-115C017577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extruta 2">
            <a:extLst>
              <a:ext uri="{FF2B5EF4-FFF2-40B4-BE49-F238E27FC236}">
                <a16:creationId xmlns:a16="http://schemas.microsoft.com/office/drawing/2014/main" id="{FAB58CDF-4D77-40C9-AC2C-EEDD23EFC837}"/>
              </a:ext>
            </a:extLst>
          </p:cNvPr>
          <p:cNvSpPr txBox="1"/>
          <p:nvPr/>
        </p:nvSpPr>
        <p:spPr>
          <a:xfrm>
            <a:off x="6551549" y="228924"/>
            <a:ext cx="4802249" cy="6198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Dosis" pitchFamily="2" charset="0"/>
                <a:ea typeface="+mn-ea"/>
                <a:cs typeface="+mn-cs"/>
              </a:rPr>
              <a:t>Håll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Dosis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Dosis" pitchFamily="2" charset="0"/>
                <a:ea typeface="+mn-ea"/>
                <a:cs typeface="+mn-cs"/>
              </a:rPr>
              <a:t>Nollans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Dosis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Dosis" pitchFamily="2" charset="0"/>
                <a:ea typeface="+mn-ea"/>
                <a:cs typeface="+mn-cs"/>
              </a:rPr>
              <a:t>säkerhetspush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Dosis" pitchFamily="2" charset="0"/>
                <a:ea typeface="+mn-ea"/>
                <a:cs typeface="+mn-cs"/>
              </a:rPr>
              <a:t> </a:t>
            </a:r>
          </a:p>
        </p:txBody>
      </p:sp>
      <p:pic>
        <p:nvPicPr>
          <p:cNvPr id="12" name="Bildobjekt 11" descr="En bild som visar konstruktion, sitter, leksak, orange&#10;&#10;Automatiskt genererad beskrivning">
            <a:extLst>
              <a:ext uri="{FF2B5EF4-FFF2-40B4-BE49-F238E27FC236}">
                <a16:creationId xmlns:a16="http://schemas.microsoft.com/office/drawing/2014/main" id="{681ADEF0-63E0-42B0-AFDC-3BA8617E1C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4" r="22951" b="-2"/>
          <a:stretch/>
        </p:blipFill>
        <p:spPr>
          <a:xfrm>
            <a:off x="-1" y="10"/>
            <a:ext cx="3003123" cy="3892380"/>
          </a:xfrm>
          <a:prstGeom prst="rect">
            <a:avLst/>
          </a:prstGeom>
        </p:spPr>
      </p:pic>
      <p:pic>
        <p:nvPicPr>
          <p:cNvPr id="10" name="Bildobjekt 9" descr="En bild som visar byggnad, person, inomhus, tak&#10;&#10;Automatiskt genererad beskrivning">
            <a:extLst>
              <a:ext uri="{FF2B5EF4-FFF2-40B4-BE49-F238E27FC236}">
                <a16:creationId xmlns:a16="http://schemas.microsoft.com/office/drawing/2014/main" id="{88F0A435-168F-48C0-A6B2-51EFFCDB24E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02" t="14285" r="47447"/>
          <a:stretch/>
        </p:blipFill>
        <p:spPr>
          <a:xfrm>
            <a:off x="3079673" y="0"/>
            <a:ext cx="3106895" cy="6857990"/>
          </a:xfrm>
          <a:prstGeom prst="rect">
            <a:avLst/>
          </a:prstGeom>
        </p:spPr>
      </p:pic>
      <p:pic>
        <p:nvPicPr>
          <p:cNvPr id="14" name="Bildobjekt 13" descr="En bild som visar utomhus, byggnad, väg, gata&#10;&#10;Automatiskt genererad beskrivning">
            <a:extLst>
              <a:ext uri="{FF2B5EF4-FFF2-40B4-BE49-F238E27FC236}">
                <a16:creationId xmlns:a16="http://schemas.microsoft.com/office/drawing/2014/main" id="{3EEB35ED-7783-4C19-9EC8-43BC2FF16F4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45" t="335" r="5888" b="-1974"/>
          <a:stretch/>
        </p:blipFill>
        <p:spPr>
          <a:xfrm>
            <a:off x="-1" y="3968496"/>
            <a:ext cx="3003123" cy="2970897"/>
          </a:xfrm>
          <a:prstGeom prst="rect">
            <a:avLst/>
          </a:prstGeom>
        </p:spPr>
      </p:pic>
      <p:sp>
        <p:nvSpPr>
          <p:cNvPr id="9" name="textruta 8">
            <a:extLst>
              <a:ext uri="{FF2B5EF4-FFF2-40B4-BE49-F238E27FC236}">
                <a16:creationId xmlns:a16="http://schemas.microsoft.com/office/drawing/2014/main" id="{75835509-EB9A-48F9-B1A0-559B5B71FCA0}"/>
              </a:ext>
            </a:extLst>
          </p:cNvPr>
          <p:cNvSpPr txBox="1"/>
          <p:nvPr/>
        </p:nvSpPr>
        <p:spPr>
          <a:xfrm>
            <a:off x="6422344" y="1250308"/>
            <a:ext cx="5006044" cy="49718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osis" pitchFamily="2" charset="0"/>
                <a:ea typeface="+mn-ea"/>
                <a:cs typeface="+mn-cs"/>
              </a:rPr>
              <a:t>SYFTE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Visa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och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lyfta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goda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 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exempel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kring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samarbete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och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på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så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sätt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fortsätta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arbeta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för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en bra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säkerhetskultur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 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  <a:p>
            <a:pPr marL="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osis" pitchFamily="2" charset="0"/>
                <a:ea typeface="+mn-ea"/>
                <a:cs typeface="+mn-cs"/>
              </a:rPr>
              <a:t>TEMA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Tillsammans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krokar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vi arm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och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samarbetar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över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gränserna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för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nå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säkrare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arbetsplatser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osis" pitchFamily="2" charset="0"/>
                <a:ea typeface="+mn-ea"/>
                <a:cs typeface="+mn-cs"/>
              </a:rPr>
              <a:t>BUDSKAP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Tillsammans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skapar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vi en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säkrare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bygg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och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anläggningsbransch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!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Lyssna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på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varandra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och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hitta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bra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lösningar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tillsammans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Mål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Alla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deltagare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ska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känna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att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fyllts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 med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energi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under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säkerhetspushen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!</a:t>
            </a:r>
            <a:endParaRPr kumimoji="0" lang="en-US" sz="1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ruta 2">
            <a:extLst>
              <a:ext uri="{FF2B5EF4-FFF2-40B4-BE49-F238E27FC236}">
                <a16:creationId xmlns:a16="http://schemas.microsoft.com/office/drawing/2014/main" id="{A15A95AF-4DA6-4666-B4B2-17982D779353}"/>
              </a:ext>
            </a:extLst>
          </p:cNvPr>
          <p:cNvSpPr txBox="1"/>
          <p:nvPr/>
        </p:nvSpPr>
        <p:spPr>
          <a:xfrm>
            <a:off x="438912" y="1524659"/>
            <a:ext cx="5019074" cy="277408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6" name="Picture 12">
            <a:extLst>
              <a:ext uri="{FF2B5EF4-FFF2-40B4-BE49-F238E27FC236}">
                <a16:creationId xmlns:a16="http://schemas.microsoft.com/office/drawing/2014/main" id="{A87E5927-FA08-4A15-B64E-1FAD6001D8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28388" y="6136227"/>
            <a:ext cx="625371" cy="547200"/>
          </a:xfrm>
          <a:prstGeom prst="rect">
            <a:avLst/>
          </a:prstGeom>
        </p:spPr>
      </p:pic>
      <p:sp>
        <p:nvSpPr>
          <p:cNvPr id="20" name="Rectangle 13">
            <a:extLst>
              <a:ext uri="{FF2B5EF4-FFF2-40B4-BE49-F238E27FC236}">
                <a16:creationId xmlns:a16="http://schemas.microsoft.com/office/drawing/2014/main" id="{B870560C-715C-47B9-9168-20F364BDF362}"/>
              </a:ext>
            </a:extLst>
          </p:cNvPr>
          <p:cNvSpPr/>
          <p:nvPr/>
        </p:nvSpPr>
        <p:spPr>
          <a:xfrm>
            <a:off x="10596562" y="946296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586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nummer 1">
            <a:extLst>
              <a:ext uri="{FF2B5EF4-FFF2-40B4-BE49-F238E27FC236}">
                <a16:creationId xmlns:a16="http://schemas.microsoft.com/office/drawing/2014/main" id="{547F06E9-E78D-3170-32E7-B0E5484D1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B2F062-198B-E64C-B408-AB1E48124610}" type="slidenum">
              <a:rPr kumimoji="0" lang="en-US" sz="1500" b="1" i="0" u="none" strike="noStrike" kern="1200" cap="none" spc="0" normalizeH="0" baseline="0" noProof="0" smtClean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 SemiBold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500" b="1" i="0" u="none" strike="noStrike" kern="1200" cap="none" spc="0" normalizeH="0" baseline="0" noProof="0" dirty="0">
              <a:ln>
                <a:noFill/>
              </a:ln>
              <a:solidFill>
                <a:srgbClr val="01B0F0"/>
              </a:solidFill>
              <a:effectLst/>
              <a:uLnTx/>
              <a:uFillTx/>
              <a:latin typeface="Dosis SemiBold"/>
              <a:ea typeface="+mn-ea"/>
              <a:cs typeface="+mn-cs"/>
            </a:endParaRPr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id="{637BFBEC-4BA6-C9CD-48FE-52E31DB3F4AE}"/>
              </a:ext>
            </a:extLst>
          </p:cNvPr>
          <p:cNvSpPr txBox="1"/>
          <p:nvPr/>
        </p:nvSpPr>
        <p:spPr>
          <a:xfrm>
            <a:off x="606550" y="1485164"/>
            <a:ext cx="6159270" cy="3773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600" b="1" dirty="0" err="1">
                <a:solidFill>
                  <a:srgbClr val="00B0F0"/>
                </a:solidFill>
                <a:latin typeface="Dosis SemiBold" panose="02010503020202060003" pitchFamily="2" charset="77"/>
              </a:rPr>
              <a:t>Huvudbudskap</a:t>
            </a:r>
            <a:r>
              <a:rPr lang="en-US" sz="1600" b="1" dirty="0">
                <a:solidFill>
                  <a:srgbClr val="00B0F0"/>
                </a:solidFill>
                <a:latin typeface="Dosis SemiBold" panose="02010503020202060003" pitchFamily="2" charset="77"/>
              </a:rPr>
              <a:t> för </a:t>
            </a:r>
            <a:r>
              <a:rPr lang="en-US" sz="1600" b="1" dirty="0" err="1">
                <a:solidFill>
                  <a:srgbClr val="00B0F0"/>
                </a:solidFill>
                <a:latin typeface="Dosis SemiBold" panose="02010503020202060003" pitchFamily="2" charset="77"/>
              </a:rPr>
              <a:t>säkerhetespushen</a:t>
            </a:r>
            <a:endParaRPr lang="en-US" sz="1600" dirty="0">
              <a:solidFill>
                <a:prstClr val="black"/>
              </a:solidFill>
              <a:latin typeface="DINPro-Regular" panose="0200050303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Tillsammans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skapar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 vi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en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säkrare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bygg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-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och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anläggningsbransch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!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Lyssna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på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varandra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och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hitta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 bra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lösningar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tillsammans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sv-S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sv-SE" sz="1600" b="1" dirty="0">
                <a:solidFill>
                  <a:srgbClr val="00B0F0"/>
                </a:solidFill>
                <a:latin typeface="Dosis SemiBold" panose="02010503020202060003" pitchFamily="2" charset="77"/>
              </a:rPr>
              <a:t>Kompletterande budskap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När </a:t>
            </a:r>
            <a:r>
              <a:rPr kumimoji="0" lang="sv-SE" sz="1600" b="0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 Medium" panose="02010503020202060003" pitchFamily="2" charset="77"/>
                <a:ea typeface="+mn-ea"/>
                <a:cs typeface="+mn-cs"/>
              </a:rPr>
              <a:t>Håll Nollans </a:t>
            </a:r>
            <a:r>
              <a:rPr kumimoji="0" lang="sv-S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 Medium" panose="02010503020202060003" pitchFamily="2" charset="77"/>
                <a:ea typeface="+mn-ea"/>
                <a:cs typeface="+mn-cs"/>
              </a:rPr>
              <a:t>säkerhetspush</a:t>
            </a:r>
            <a:r>
              <a:rPr kumimoji="0" lang="sv-SE" sz="1600" b="0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 Medium" panose="02010503020202060003" pitchFamily="2" charset="77"/>
                <a:ea typeface="+mn-ea"/>
                <a:cs typeface="+mn-cs"/>
              </a:rPr>
              <a:t> </a:t>
            </a:r>
            <a:r>
              <a:rPr kumimoji="0" lang="sv-S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nämns i sammanhang kan nedan deviser användas: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–"/>
              <a:tabLst/>
              <a:defRPr/>
            </a:pPr>
            <a:r>
              <a:rPr kumimoji="0" lang="sv-S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tillsammans för tryggare byggen!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–"/>
              <a:tabLst/>
              <a:defRPr/>
            </a:pPr>
            <a:r>
              <a:rPr kumimoji="0" lang="sv-S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en påminnelse om att vi alltid behöver arbeta för en säkrare arbetsmiljö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–"/>
              <a:tabLst/>
              <a:defRPr/>
            </a:pPr>
            <a:r>
              <a:rPr kumimoji="0" lang="sv-S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för att samarbete är avgörande för en säkrare arbetsmiljö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–"/>
              <a:tabLst/>
              <a:defRPr/>
            </a:pPr>
            <a:r>
              <a:rPr kumimoji="0" lang="sv-S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för att ska</a:t>
            </a:r>
            <a:r>
              <a:rPr kumimoji="0" lang="sv-S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pa</a:t>
            </a:r>
            <a:r>
              <a:rPr kumimoji="0" lang="sv-S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 en säker arbetsmiljö behöver alla bidra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–"/>
              <a:tabLst/>
              <a:defRPr/>
            </a:pPr>
            <a:r>
              <a:rPr kumimoji="0" lang="sv-S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vi samverkar för säkrare arbetsmiljö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–"/>
              <a:tabLst/>
              <a:defRPr/>
            </a:pPr>
            <a:r>
              <a:rPr kumimoji="0" lang="sv-S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Regular" panose="02000503030000020004" pitchFamily="2" charset="0"/>
                <a:ea typeface="+mn-ea"/>
                <a:cs typeface="+mn-cs"/>
              </a:rPr>
              <a:t>ett tillfälle att inspireras och fylla på med energi för att fortsätta arbeta för en säkrare arbetsmiljö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–"/>
              <a:tabLst/>
              <a:defRPr/>
            </a:pPr>
            <a:endParaRPr kumimoji="0" lang="sv-S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INPro-Regular" panose="02000503030000020004" pitchFamily="2" charset="0"/>
              <a:ea typeface="+mn-ea"/>
              <a:cs typeface="+mn-cs"/>
            </a:endParaRP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9609752C-EC5C-21D7-0547-540A6567DB47}"/>
              </a:ext>
            </a:extLst>
          </p:cNvPr>
          <p:cNvSpPr/>
          <p:nvPr/>
        </p:nvSpPr>
        <p:spPr>
          <a:xfrm>
            <a:off x="8068933" y="1807338"/>
            <a:ext cx="2964007" cy="1397782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Samarbete är avgörande för en säkrare arbetsmiljö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v-SE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– Vi genomför Håll Nollans </a:t>
            </a:r>
            <a:r>
              <a:rPr kumimoji="0" lang="sv-SE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säkerhetspush</a:t>
            </a:r>
            <a:endParaRPr kumimoji="0" lang="sv-SE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5D289859-2D2C-3AB2-D536-F01027AC79D5}"/>
              </a:ext>
            </a:extLst>
          </p:cNvPr>
          <p:cNvSpPr/>
          <p:nvPr/>
        </p:nvSpPr>
        <p:spPr>
          <a:xfrm>
            <a:off x="8062860" y="3534525"/>
            <a:ext cx="2964006" cy="1397782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Håll Nollans </a:t>
            </a:r>
            <a:br>
              <a:rPr kumimoji="0" lang="sv-S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sv-S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säkerhetspush</a:t>
            </a:r>
            <a:endParaRPr kumimoji="0" lang="sv-SE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v-SE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– för att samarbete är avgörande för en säkrare arbetsmiljö</a:t>
            </a:r>
          </a:p>
        </p:txBody>
      </p:sp>
      <p:sp>
        <p:nvSpPr>
          <p:cNvPr id="8" name="Rectangle 13">
            <a:extLst>
              <a:ext uri="{FF2B5EF4-FFF2-40B4-BE49-F238E27FC236}">
                <a16:creationId xmlns:a16="http://schemas.microsoft.com/office/drawing/2014/main" id="{B417FA98-AEF0-64AA-FD08-AB03AE7AD20D}"/>
              </a:ext>
            </a:extLst>
          </p:cNvPr>
          <p:cNvSpPr/>
          <p:nvPr/>
        </p:nvSpPr>
        <p:spPr>
          <a:xfrm>
            <a:off x="336550" y="6072069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ruta 2">
            <a:extLst>
              <a:ext uri="{FF2B5EF4-FFF2-40B4-BE49-F238E27FC236}">
                <a16:creationId xmlns:a16="http://schemas.microsoft.com/office/drawing/2014/main" id="{0EDC9BB8-AA87-D130-DAAA-567869E9FC67}"/>
              </a:ext>
            </a:extLst>
          </p:cNvPr>
          <p:cNvSpPr txBox="1"/>
          <p:nvPr/>
        </p:nvSpPr>
        <p:spPr>
          <a:xfrm>
            <a:off x="234859" y="6145119"/>
            <a:ext cx="10870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1600" dirty="0">
                <a:solidFill>
                  <a:srgbClr val="01B0F0"/>
                </a:solidFill>
                <a:latin typeface="Dosis" pitchFamily="2" charset="0"/>
                <a:ea typeface="Arial" charset="0"/>
                <a:cs typeface="Arial" charset="0"/>
              </a:rPr>
              <a:t>Hallnollan.se	samverkan för noll olyckor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600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		i byggbranschen</a:t>
            </a:r>
          </a:p>
        </p:txBody>
      </p:sp>
      <p:sp>
        <p:nvSpPr>
          <p:cNvPr id="14" name="textruta 2">
            <a:extLst>
              <a:ext uri="{FF2B5EF4-FFF2-40B4-BE49-F238E27FC236}">
                <a16:creationId xmlns:a16="http://schemas.microsoft.com/office/drawing/2014/main" id="{17B1920E-F472-F8A0-E1B9-1A91C7447025}"/>
              </a:ext>
            </a:extLst>
          </p:cNvPr>
          <p:cNvSpPr txBox="1"/>
          <p:nvPr/>
        </p:nvSpPr>
        <p:spPr>
          <a:xfrm>
            <a:off x="234859" y="270643"/>
            <a:ext cx="1087073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2500" b="1" dirty="0">
                <a:solidFill>
                  <a:srgbClr val="01B0F0"/>
                </a:solidFill>
                <a:latin typeface="Dosis" pitchFamily="2" charset="0"/>
                <a:ea typeface="Arial" charset="0"/>
                <a:cs typeface="Arial" charset="0"/>
              </a:rPr>
              <a:t>Budskap</a:t>
            </a:r>
            <a:endParaRPr kumimoji="0" lang="sv-SE" sz="2500" b="1" i="0" u="none" strike="noStrike" kern="1200" cap="none" spc="0" normalizeH="0" baseline="0" noProof="0" dirty="0">
              <a:ln>
                <a:noFill/>
              </a:ln>
              <a:solidFill>
                <a:srgbClr val="01B0F0"/>
              </a:solidFill>
              <a:effectLst/>
              <a:uLnTx/>
              <a:uFillTx/>
              <a:latin typeface="Dosis" pitchFamily="2" charset="0"/>
              <a:ea typeface="Arial" charset="0"/>
              <a:cs typeface="Arial" charset="0"/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F8823273-0947-1FA2-6C92-6E76F0C12504}"/>
              </a:ext>
            </a:extLst>
          </p:cNvPr>
          <p:cNvSpPr/>
          <p:nvPr/>
        </p:nvSpPr>
        <p:spPr>
          <a:xfrm>
            <a:off x="272960" y="842844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AEA0C904-AE72-293B-815D-84421A8466E0}"/>
              </a:ext>
            </a:extLst>
          </p:cNvPr>
          <p:cNvSpPr/>
          <p:nvPr/>
        </p:nvSpPr>
        <p:spPr>
          <a:xfrm>
            <a:off x="8344517" y="974300"/>
            <a:ext cx="24128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sv-SE" b="1" dirty="0">
                <a:solidFill>
                  <a:srgbClr val="00B0F0"/>
                </a:solidFill>
                <a:latin typeface="Dosis SemiBold" panose="02010503020202060003" pitchFamily="2" charset="77"/>
              </a:rPr>
              <a:t>Exempel på användning:</a:t>
            </a:r>
          </a:p>
        </p:txBody>
      </p:sp>
    </p:spTree>
    <p:extLst>
      <p:ext uri="{BB962C8B-B14F-4D97-AF65-F5344CB8AC3E}">
        <p14:creationId xmlns:p14="http://schemas.microsoft.com/office/powerpoint/2010/main" val="1370766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ruta 2">
            <a:extLst>
              <a:ext uri="{FF2B5EF4-FFF2-40B4-BE49-F238E27FC236}">
                <a16:creationId xmlns:a16="http://schemas.microsoft.com/office/drawing/2014/main" id="{CEE48DAA-6082-4190-BC3B-BEDA84EFB437}"/>
              </a:ext>
            </a:extLst>
          </p:cNvPr>
          <p:cNvSpPr txBox="1"/>
          <p:nvPr/>
        </p:nvSpPr>
        <p:spPr>
          <a:xfrm>
            <a:off x="193874" y="270643"/>
            <a:ext cx="1087073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2500" b="1" dirty="0">
                <a:solidFill>
                  <a:srgbClr val="01B0F0"/>
                </a:solidFill>
                <a:latin typeface="Dosis" pitchFamily="2" charset="0"/>
                <a:ea typeface="Arial" charset="0"/>
                <a:cs typeface="Arial" charset="0"/>
              </a:rPr>
              <a:t>Bakgrund - projektgrupp  </a:t>
            </a:r>
            <a:endParaRPr kumimoji="0" lang="sv-SE" sz="2500" b="1" i="0" u="none" strike="noStrike" kern="1200" cap="none" spc="0" normalizeH="0" baseline="0" noProof="0" dirty="0">
              <a:ln>
                <a:noFill/>
              </a:ln>
              <a:solidFill>
                <a:srgbClr val="01B0F0"/>
              </a:solidFill>
              <a:effectLst/>
              <a:uLnTx/>
              <a:uFillTx/>
              <a:latin typeface="Dosis" pitchFamily="2" charset="0"/>
              <a:ea typeface="Arial" charset="0"/>
              <a:cs typeface="Arial" charset="0"/>
            </a:endParaRPr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A6A91C01-0291-45BC-B5C0-B01FB7A3D1E0}"/>
              </a:ext>
            </a:extLst>
          </p:cNvPr>
          <p:cNvSpPr/>
          <p:nvPr/>
        </p:nvSpPr>
        <p:spPr>
          <a:xfrm>
            <a:off x="272960" y="842844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12">
            <a:extLst>
              <a:ext uri="{FF2B5EF4-FFF2-40B4-BE49-F238E27FC236}">
                <a16:creationId xmlns:a16="http://schemas.microsoft.com/office/drawing/2014/main" id="{3C12850F-06B9-4A08-A4A0-C1284E34A1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2755" y="176014"/>
            <a:ext cx="625371" cy="547200"/>
          </a:xfrm>
          <a:prstGeom prst="rect">
            <a:avLst/>
          </a:prstGeom>
        </p:spPr>
      </p:pic>
      <p:sp>
        <p:nvSpPr>
          <p:cNvPr id="2" name="textruta 1">
            <a:extLst>
              <a:ext uri="{FF2B5EF4-FFF2-40B4-BE49-F238E27FC236}">
                <a16:creationId xmlns:a16="http://schemas.microsoft.com/office/drawing/2014/main" id="{28014D86-E836-4956-924F-0F6605F64570}"/>
              </a:ext>
            </a:extLst>
          </p:cNvPr>
          <p:cNvSpPr txBox="1"/>
          <p:nvPr/>
        </p:nvSpPr>
        <p:spPr>
          <a:xfrm>
            <a:off x="1841660" y="1616795"/>
            <a:ext cx="9043005" cy="46474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defTabSz="914400">
              <a:defRPr/>
            </a:pPr>
            <a:r>
              <a:rPr lang="sv-SE" sz="2400" dirty="0">
                <a:latin typeface="Calibri"/>
                <a:cs typeface="Calibri"/>
              </a:rPr>
              <a:t>Projektledare: Hanna </a:t>
            </a:r>
            <a:r>
              <a:rPr lang="sv-SE" sz="2400" dirty="0" err="1">
                <a:latin typeface="Calibri"/>
                <a:cs typeface="Calibri"/>
              </a:rPr>
              <a:t>Ågermo</a:t>
            </a:r>
            <a:r>
              <a:rPr lang="sv-SE" sz="2400" dirty="0">
                <a:latin typeface="Calibri"/>
                <a:cs typeface="Calibri"/>
              </a:rPr>
              <a:t>, Håll Nollan</a:t>
            </a:r>
          </a:p>
          <a:p>
            <a:pPr lvl="0" defTabSz="914400">
              <a:defRPr/>
            </a:pPr>
            <a:endParaRPr lang="sv-SE" sz="24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defTabSz="914400">
              <a:defRPr/>
            </a:pPr>
            <a:r>
              <a:rPr lang="sv-SE" sz="2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Projektgrupp:</a:t>
            </a:r>
          </a:p>
          <a:p>
            <a:pPr marL="742950" lvl="1" indent="-285750" defTabSz="914400">
              <a:buFont typeface="Courier New" panose="02070309020205020404" pitchFamily="49" charset="0"/>
              <a:buChar char="o"/>
              <a:defRPr/>
            </a:pPr>
            <a:r>
              <a:rPr lang="sv-SE" sz="24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Bayar</a:t>
            </a:r>
            <a:r>
              <a:rPr lang="sv-SE" sz="2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v-SE" sz="24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Menmi</a:t>
            </a:r>
            <a:r>
              <a:rPr lang="sv-SE" sz="2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Trafikverket</a:t>
            </a:r>
          </a:p>
          <a:p>
            <a:pPr marL="742950" lvl="1" indent="-285750" defTabSz="914400">
              <a:buFont typeface="Courier New" panose="02070309020205020404" pitchFamily="49" charset="0"/>
              <a:buChar char="o"/>
              <a:defRPr/>
            </a:pPr>
            <a:r>
              <a:rPr lang="sv-SE" sz="2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Catharina (Nina) Jansson, NCC</a:t>
            </a:r>
          </a:p>
          <a:p>
            <a:pPr marL="742950" lvl="1" indent="-285750" defTabSz="914400">
              <a:buFont typeface="Courier New" panose="02070309020205020404" pitchFamily="49" charset="0"/>
              <a:buChar char="o"/>
              <a:defRPr/>
            </a:pPr>
            <a:r>
              <a:rPr lang="sv-SE" sz="2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Christian Holm, PEAB</a:t>
            </a:r>
          </a:p>
          <a:p>
            <a:pPr marL="742950" lvl="1" indent="-285750" defTabSz="914400">
              <a:buFont typeface="Courier New" panose="02070309020205020404" pitchFamily="49" charset="0"/>
              <a:buChar char="o"/>
              <a:defRPr/>
            </a:pPr>
            <a:r>
              <a:rPr lang="sv-SE" sz="2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Lena Egerstad, Akademiska Hus</a:t>
            </a:r>
          </a:p>
          <a:p>
            <a:pPr marL="742950" lvl="1" indent="-285750" defTabSz="914400">
              <a:buFont typeface="Courier New" panose="02070309020205020404" pitchFamily="49" charset="0"/>
              <a:buChar char="o"/>
              <a:defRPr/>
            </a:pPr>
            <a:r>
              <a:rPr lang="sv-SE" sz="2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Lotta </a:t>
            </a:r>
            <a:r>
              <a:rPr lang="sv-SE" sz="24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Peacock</a:t>
            </a:r>
            <a:r>
              <a:rPr lang="sv-SE" sz="2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konsult</a:t>
            </a:r>
          </a:p>
          <a:p>
            <a:pPr marL="742950" lvl="1" indent="-285750" defTabSz="914400">
              <a:buFont typeface="Courier New" panose="02070309020205020404" pitchFamily="49" charset="0"/>
              <a:buChar char="o"/>
              <a:defRPr/>
            </a:pPr>
            <a:r>
              <a:rPr lang="sv-SE" sz="2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Åsa Nordin, SISAB</a:t>
            </a:r>
          </a:p>
          <a:p>
            <a:pPr marL="742950" lvl="1" indent="-285750" defTabSz="914400">
              <a:buFont typeface="Courier New" panose="02070309020205020404" pitchFamily="49" charset="0"/>
              <a:buChar char="o"/>
              <a:defRPr/>
            </a:pPr>
            <a:r>
              <a:rPr lang="sv-SE" sz="2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Ulrika Dolietis, Håll Nollan</a:t>
            </a:r>
          </a:p>
          <a:p>
            <a:pPr lvl="0" defTabSz="914400">
              <a:defRPr/>
            </a:pPr>
            <a:endParaRPr lang="sv-SE" sz="2800" dirty="0">
              <a:solidFill>
                <a:prstClr val="black"/>
              </a:solidFill>
              <a:latin typeface="Calibri Light"/>
              <a:cs typeface="Arial" panose="020B0604020202020204" pitchFamily="34" charset="0"/>
            </a:endParaRPr>
          </a:p>
          <a:p>
            <a:r>
              <a:rPr lang="sv-SE" sz="2800" dirty="0"/>
              <a:t> </a:t>
            </a:r>
          </a:p>
        </p:txBody>
      </p:sp>
      <p:sp>
        <p:nvSpPr>
          <p:cNvPr id="8" name="Rectangle 13">
            <a:extLst>
              <a:ext uri="{FF2B5EF4-FFF2-40B4-BE49-F238E27FC236}">
                <a16:creationId xmlns:a16="http://schemas.microsoft.com/office/drawing/2014/main" id="{379086EF-4330-4ECA-8F13-3DDC0132DD64}"/>
              </a:ext>
            </a:extLst>
          </p:cNvPr>
          <p:cNvSpPr/>
          <p:nvPr/>
        </p:nvSpPr>
        <p:spPr>
          <a:xfrm>
            <a:off x="336550" y="6129219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ruta 2">
            <a:extLst>
              <a:ext uri="{FF2B5EF4-FFF2-40B4-BE49-F238E27FC236}">
                <a16:creationId xmlns:a16="http://schemas.microsoft.com/office/drawing/2014/main" id="{1EE64637-44F3-428C-86A2-7474B68AADD6}"/>
              </a:ext>
            </a:extLst>
          </p:cNvPr>
          <p:cNvSpPr txBox="1"/>
          <p:nvPr/>
        </p:nvSpPr>
        <p:spPr>
          <a:xfrm>
            <a:off x="234859" y="6202269"/>
            <a:ext cx="10870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1600" dirty="0">
                <a:solidFill>
                  <a:srgbClr val="01B0F0"/>
                </a:solidFill>
                <a:latin typeface="Dosis" pitchFamily="2" charset="0"/>
                <a:ea typeface="Arial" charset="0"/>
                <a:cs typeface="Arial" charset="0"/>
              </a:rPr>
              <a:t>Hallnollan.se	samverkan för noll olyckor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600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		i byggbranschen</a:t>
            </a:r>
          </a:p>
        </p:txBody>
      </p:sp>
    </p:spTree>
    <p:extLst>
      <p:ext uri="{BB962C8B-B14F-4D97-AF65-F5344CB8AC3E}">
        <p14:creationId xmlns:p14="http://schemas.microsoft.com/office/powerpoint/2010/main" val="16028806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ruta 2">
            <a:extLst>
              <a:ext uri="{FF2B5EF4-FFF2-40B4-BE49-F238E27FC236}">
                <a16:creationId xmlns:a16="http://schemas.microsoft.com/office/drawing/2014/main" id="{236EE033-766C-4B00-BA71-7FDC168864BF}"/>
              </a:ext>
            </a:extLst>
          </p:cNvPr>
          <p:cNvSpPr txBox="1"/>
          <p:nvPr/>
        </p:nvSpPr>
        <p:spPr>
          <a:xfrm>
            <a:off x="193874" y="129975"/>
            <a:ext cx="10870732" cy="4770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2500" b="1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/>
                <a:ea typeface="Arial" charset="0"/>
                <a:cs typeface="Arial"/>
              </a:rPr>
              <a:t>Håll Nollans </a:t>
            </a:r>
            <a:r>
              <a:rPr kumimoji="0" lang="sv-SE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/>
                <a:ea typeface="Arial" charset="0"/>
                <a:cs typeface="Arial"/>
              </a:rPr>
              <a:t>säkerhetspush</a:t>
            </a:r>
            <a:r>
              <a:rPr kumimoji="0" lang="sv-SE" sz="2500" b="1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/>
                <a:ea typeface="Arial" charset="0"/>
                <a:cs typeface="Arial"/>
              </a:rPr>
              <a:t> - ungefärligt upplägg</a:t>
            </a:r>
            <a:endParaRPr kumimoji="0" lang="sv-SE" sz="2500" b="1" i="0" u="none" strike="noStrike" kern="1200" cap="none" spc="0" normalizeH="0" baseline="0" noProof="0" dirty="0">
              <a:ln>
                <a:noFill/>
              </a:ln>
              <a:solidFill>
                <a:srgbClr val="01B0F0"/>
              </a:solidFill>
              <a:effectLst/>
              <a:uLnTx/>
              <a:uFillTx/>
              <a:latin typeface="Dosis" pitchFamily="2" charset="0"/>
              <a:ea typeface="Arial" charset="0"/>
              <a:cs typeface="Arial" charset="0"/>
            </a:endParaRPr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3F6984D8-0D8A-4FDF-9C86-82D892DEE0E2}"/>
              </a:ext>
            </a:extLst>
          </p:cNvPr>
          <p:cNvSpPr/>
          <p:nvPr/>
        </p:nvSpPr>
        <p:spPr>
          <a:xfrm>
            <a:off x="272960" y="842844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12">
            <a:extLst>
              <a:ext uri="{FF2B5EF4-FFF2-40B4-BE49-F238E27FC236}">
                <a16:creationId xmlns:a16="http://schemas.microsoft.com/office/drawing/2014/main" id="{85BBB5DA-AE06-4980-AADF-CCC7AFC99B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2755" y="176014"/>
            <a:ext cx="625371" cy="547200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94367E3F-EC31-5841-AE42-A75CF832146A}"/>
              </a:ext>
            </a:extLst>
          </p:cNvPr>
          <p:cNvSpPr/>
          <p:nvPr/>
        </p:nvSpPr>
        <p:spPr>
          <a:xfrm>
            <a:off x="378204" y="6199501"/>
            <a:ext cx="45509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01B0F0"/>
                </a:solidFill>
                <a:latin typeface="Dosis"/>
                <a:ea typeface="Arial" charset="0"/>
                <a:cs typeface="Arial"/>
              </a:rPr>
              <a:t>(</a:t>
            </a:r>
            <a:r>
              <a:rPr lang="sv-SE" b="1" dirty="0" err="1">
                <a:solidFill>
                  <a:srgbClr val="01B0F0"/>
                </a:solidFill>
                <a:latin typeface="Dosis"/>
                <a:ea typeface="Arial" charset="0"/>
                <a:cs typeface="Arial"/>
              </a:rPr>
              <a:t>Säkerhetspushen</a:t>
            </a:r>
            <a:r>
              <a:rPr lang="sv-SE" b="1" dirty="0">
                <a:solidFill>
                  <a:srgbClr val="01B0F0"/>
                </a:solidFill>
                <a:latin typeface="Dosis"/>
                <a:ea typeface="Arial" charset="0"/>
                <a:cs typeface="Arial"/>
              </a:rPr>
              <a:t> varar i cirka 15-30 minuter) </a:t>
            </a:r>
            <a:endParaRPr lang="sv-SE" dirty="0"/>
          </a:p>
        </p:txBody>
      </p:sp>
      <p:grpSp>
        <p:nvGrpSpPr>
          <p:cNvPr id="36" name="Grupp 35">
            <a:extLst>
              <a:ext uri="{FF2B5EF4-FFF2-40B4-BE49-F238E27FC236}">
                <a16:creationId xmlns:a16="http://schemas.microsoft.com/office/drawing/2014/main" id="{847C8AEB-5941-0643-AB83-BF61AFEC7B14}"/>
              </a:ext>
            </a:extLst>
          </p:cNvPr>
          <p:cNvGrpSpPr/>
          <p:nvPr/>
        </p:nvGrpSpPr>
        <p:grpSpPr>
          <a:xfrm>
            <a:off x="509187" y="1981911"/>
            <a:ext cx="11173625" cy="3291459"/>
            <a:chOff x="596780" y="1447799"/>
            <a:chExt cx="11173625" cy="3291459"/>
          </a:xfrm>
        </p:grpSpPr>
        <p:pic>
          <p:nvPicPr>
            <p:cNvPr id="37" name="Bild 36" descr="Ändringar och skrädderi">
              <a:extLst>
                <a:ext uri="{FF2B5EF4-FFF2-40B4-BE49-F238E27FC236}">
                  <a16:creationId xmlns:a16="http://schemas.microsoft.com/office/drawing/2014/main" id="{BFA5A8BB-DCF3-374D-B608-8A4292BCD7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flipH="1">
              <a:off x="10839299" y="3824858"/>
              <a:ext cx="914400" cy="914400"/>
            </a:xfrm>
            <a:prstGeom prst="rect">
              <a:avLst/>
            </a:prstGeom>
          </p:spPr>
        </p:pic>
        <p:sp>
          <p:nvSpPr>
            <p:cNvPr id="38" name="Frihandsfigur: Form 10">
              <a:extLst>
                <a:ext uri="{FF2B5EF4-FFF2-40B4-BE49-F238E27FC236}">
                  <a16:creationId xmlns:a16="http://schemas.microsoft.com/office/drawing/2014/main" id="{0A8B03BE-1D37-9C4A-ADBB-41A3F53A9C3E}"/>
                </a:ext>
              </a:extLst>
            </p:cNvPr>
            <p:cNvSpPr/>
            <p:nvPr/>
          </p:nvSpPr>
          <p:spPr>
            <a:xfrm flipH="1">
              <a:off x="1046599" y="3905434"/>
              <a:ext cx="10019520" cy="587831"/>
            </a:xfrm>
            <a:custGeom>
              <a:avLst/>
              <a:gdLst>
                <a:gd name="connsiteX0" fmla="*/ 0 w 10802884"/>
                <a:gd name="connsiteY0" fmla="*/ 0 h 438280"/>
                <a:gd name="connsiteX1" fmla="*/ 2519464 w 10802884"/>
                <a:gd name="connsiteY1" fmla="*/ 340468 h 438280"/>
                <a:gd name="connsiteX2" fmla="*/ 2519464 w 10802884"/>
                <a:gd name="connsiteY2" fmla="*/ 340468 h 438280"/>
                <a:gd name="connsiteX3" fmla="*/ 6167336 w 10802884"/>
                <a:gd name="connsiteY3" fmla="*/ 38911 h 438280"/>
                <a:gd name="connsiteX4" fmla="*/ 10398868 w 10802884"/>
                <a:gd name="connsiteY4" fmla="*/ 437745 h 438280"/>
                <a:gd name="connsiteX5" fmla="*/ 10389140 w 10802884"/>
                <a:gd name="connsiteY5" fmla="*/ 107004 h 438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02884" h="438280">
                  <a:moveTo>
                    <a:pt x="0" y="0"/>
                  </a:moveTo>
                  <a:lnTo>
                    <a:pt x="2519464" y="340468"/>
                  </a:lnTo>
                  <a:lnTo>
                    <a:pt x="2519464" y="340468"/>
                  </a:lnTo>
                  <a:cubicBezTo>
                    <a:pt x="3127443" y="290209"/>
                    <a:pt x="4854102" y="22698"/>
                    <a:pt x="6167336" y="38911"/>
                  </a:cubicBezTo>
                  <a:cubicBezTo>
                    <a:pt x="7480570" y="55124"/>
                    <a:pt x="9695234" y="426396"/>
                    <a:pt x="10398868" y="437745"/>
                  </a:cubicBezTo>
                  <a:cubicBezTo>
                    <a:pt x="11102502" y="449094"/>
                    <a:pt x="10745821" y="278049"/>
                    <a:pt x="10389140" y="107004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Rektangel: rundade hörn 80">
              <a:extLst>
                <a:ext uri="{FF2B5EF4-FFF2-40B4-BE49-F238E27FC236}">
                  <a16:creationId xmlns:a16="http://schemas.microsoft.com/office/drawing/2014/main" id="{814AA3DA-7BB1-7748-9179-87826A39B22D}"/>
                </a:ext>
              </a:extLst>
            </p:cNvPr>
            <p:cNvSpPr/>
            <p:nvPr/>
          </p:nvSpPr>
          <p:spPr>
            <a:xfrm>
              <a:off x="596780" y="1447799"/>
              <a:ext cx="2634952" cy="1744766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Rektangel: rundade hörn 81">
              <a:extLst>
                <a:ext uri="{FF2B5EF4-FFF2-40B4-BE49-F238E27FC236}">
                  <a16:creationId xmlns:a16="http://schemas.microsoft.com/office/drawing/2014/main" id="{FB0D910A-C623-354A-B365-B39BE629D731}"/>
                </a:ext>
              </a:extLst>
            </p:cNvPr>
            <p:cNvSpPr/>
            <p:nvPr/>
          </p:nvSpPr>
          <p:spPr>
            <a:xfrm>
              <a:off x="3443004" y="1447799"/>
              <a:ext cx="2634952" cy="1744766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Rektangel: rundade hörn 82">
              <a:extLst>
                <a:ext uri="{FF2B5EF4-FFF2-40B4-BE49-F238E27FC236}">
                  <a16:creationId xmlns:a16="http://schemas.microsoft.com/office/drawing/2014/main" id="{CF5349F0-E93C-754F-9B15-2FAE84F86C6B}"/>
                </a:ext>
              </a:extLst>
            </p:cNvPr>
            <p:cNvSpPr/>
            <p:nvPr/>
          </p:nvSpPr>
          <p:spPr>
            <a:xfrm>
              <a:off x="6289229" y="1447799"/>
              <a:ext cx="2634952" cy="1744766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Rektangel: rundade hörn 83">
              <a:extLst>
                <a:ext uri="{FF2B5EF4-FFF2-40B4-BE49-F238E27FC236}">
                  <a16:creationId xmlns:a16="http://schemas.microsoft.com/office/drawing/2014/main" id="{8AAC6A5F-7FDF-7A46-BE36-336BBDA46075}"/>
                </a:ext>
              </a:extLst>
            </p:cNvPr>
            <p:cNvSpPr/>
            <p:nvPr/>
          </p:nvSpPr>
          <p:spPr>
            <a:xfrm>
              <a:off x="9135453" y="1447799"/>
              <a:ext cx="2634952" cy="1744766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textruta 42">
              <a:extLst>
                <a:ext uri="{FF2B5EF4-FFF2-40B4-BE49-F238E27FC236}">
                  <a16:creationId xmlns:a16="http://schemas.microsoft.com/office/drawing/2014/main" id="{02DDA14D-FAC2-EC49-96D9-42EF43C28F19}"/>
                </a:ext>
              </a:extLst>
            </p:cNvPr>
            <p:cNvSpPr txBox="1"/>
            <p:nvPr/>
          </p:nvSpPr>
          <p:spPr>
            <a:xfrm rot="16200000">
              <a:off x="9319" y="2104071"/>
              <a:ext cx="1546669" cy="369332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Ca 7 minuter</a:t>
              </a:r>
            </a:p>
          </p:txBody>
        </p:sp>
        <p:sp>
          <p:nvSpPr>
            <p:cNvPr id="44" name="textruta 43">
              <a:extLst>
                <a:ext uri="{FF2B5EF4-FFF2-40B4-BE49-F238E27FC236}">
                  <a16:creationId xmlns:a16="http://schemas.microsoft.com/office/drawing/2014/main" id="{4182530B-A88C-684C-AF80-BA8C295E3874}"/>
                </a:ext>
              </a:extLst>
            </p:cNvPr>
            <p:cNvSpPr txBox="1"/>
            <p:nvPr/>
          </p:nvSpPr>
          <p:spPr>
            <a:xfrm rot="16200000">
              <a:off x="2848420" y="2104071"/>
              <a:ext cx="1546669" cy="369332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sv-SE" dirty="0">
                  <a:solidFill>
                    <a:srgbClr val="00B0F0"/>
                  </a:solidFill>
                  <a:latin typeface="Calibri" panose="020F0502020204030204"/>
                </a:rPr>
                <a:t>4</a:t>
              </a:r>
              <a:r>
                <a:rPr kumimoji="0" lang="sv-SE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-7 minuter</a:t>
              </a:r>
            </a:p>
          </p:txBody>
        </p:sp>
        <p:sp>
          <p:nvSpPr>
            <p:cNvPr id="45" name="textruta 44">
              <a:extLst>
                <a:ext uri="{FF2B5EF4-FFF2-40B4-BE49-F238E27FC236}">
                  <a16:creationId xmlns:a16="http://schemas.microsoft.com/office/drawing/2014/main" id="{F3D1477E-22BF-D640-A14D-9CD9DA6A7FCC}"/>
                </a:ext>
              </a:extLst>
            </p:cNvPr>
            <p:cNvSpPr txBox="1"/>
            <p:nvPr/>
          </p:nvSpPr>
          <p:spPr>
            <a:xfrm rot="16200000">
              <a:off x="5701769" y="2104071"/>
              <a:ext cx="1546668" cy="369332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3-15 minuter</a:t>
              </a:r>
            </a:p>
          </p:txBody>
        </p:sp>
        <p:sp>
          <p:nvSpPr>
            <p:cNvPr id="46" name="textruta 45">
              <a:extLst>
                <a:ext uri="{FF2B5EF4-FFF2-40B4-BE49-F238E27FC236}">
                  <a16:creationId xmlns:a16="http://schemas.microsoft.com/office/drawing/2014/main" id="{DBE00E0A-BB2A-E949-9CD5-5F5D2872C5DA}"/>
                </a:ext>
              </a:extLst>
            </p:cNvPr>
            <p:cNvSpPr txBox="1"/>
            <p:nvPr/>
          </p:nvSpPr>
          <p:spPr>
            <a:xfrm rot="16200000">
              <a:off x="8715285" y="1936777"/>
              <a:ext cx="1212080" cy="369332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 minut</a:t>
              </a:r>
              <a:endParaRPr kumimoji="0" lang="sv-SE" sz="18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endParaRPr>
            </a:p>
          </p:txBody>
        </p:sp>
        <p:sp>
          <p:nvSpPr>
            <p:cNvPr id="47" name="textruta 46">
              <a:extLst>
                <a:ext uri="{FF2B5EF4-FFF2-40B4-BE49-F238E27FC236}">
                  <a16:creationId xmlns:a16="http://schemas.microsoft.com/office/drawing/2014/main" id="{1141E459-18BD-D642-B610-A36EB1CFD230}"/>
                </a:ext>
              </a:extLst>
            </p:cNvPr>
            <p:cNvSpPr txBox="1"/>
            <p:nvPr/>
          </p:nvSpPr>
          <p:spPr>
            <a:xfrm>
              <a:off x="950898" y="1556224"/>
              <a:ext cx="2095144" cy="1169551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Dosis"/>
                  <a:ea typeface="+mn-ea"/>
                  <a:cs typeface="+mn-cs"/>
                </a:rPr>
                <a:t>Inledning</a:t>
              </a:r>
              <a:endParaRPr kumimoji="0" lang="sv-SE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osis"/>
                <a:ea typeface="+mn-ea"/>
                <a:cs typeface="Calibri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osis"/>
                <a:ea typeface="+mn-ea"/>
                <a:cs typeface="Calibri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Dosis"/>
                  <a:ea typeface="+mn-ea"/>
                  <a:cs typeface="Calibri"/>
                </a:rPr>
                <a:t>Deltagarna hälsas välkomna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osis"/>
                <a:ea typeface="+mn-ea"/>
                <a:cs typeface="Calibri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Dosis"/>
                  <a:ea typeface="+mn-ea"/>
                  <a:cs typeface="Calibri"/>
                </a:rPr>
                <a:t>Film visas</a:t>
              </a:r>
            </a:p>
          </p:txBody>
        </p:sp>
        <p:sp>
          <p:nvSpPr>
            <p:cNvPr id="48" name="textruta 47">
              <a:extLst>
                <a:ext uri="{FF2B5EF4-FFF2-40B4-BE49-F238E27FC236}">
                  <a16:creationId xmlns:a16="http://schemas.microsoft.com/office/drawing/2014/main" id="{A5576377-2856-4D48-A756-71D74FDB835F}"/>
                </a:ext>
              </a:extLst>
            </p:cNvPr>
            <p:cNvSpPr txBox="1"/>
            <p:nvPr/>
          </p:nvSpPr>
          <p:spPr>
            <a:xfrm>
              <a:off x="3806616" y="1556224"/>
              <a:ext cx="2271339" cy="1600438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Dosis"/>
                  <a:ea typeface="+mn-ea"/>
                  <a:cs typeface="+mn-cs"/>
                </a:rPr>
                <a:t>Korta tal</a:t>
              </a:r>
              <a:endParaRPr kumimoji="0" lang="sv-S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osis"/>
                <a:ea typeface="+mn-ea"/>
                <a:cs typeface="Calibri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Dosis"/>
                  <a:ea typeface="+mn-ea"/>
                  <a:cs typeface="Calibri"/>
                </a:rPr>
                <a:t>Chefer från ledningen från ett eller ett par företag samt gärna ett skyddsombud håller tal om hur samverkan bidrar till en bättre arbetsmiljö</a:t>
              </a:r>
            </a:p>
          </p:txBody>
        </p:sp>
        <p:sp>
          <p:nvSpPr>
            <p:cNvPr id="49" name="textruta 48">
              <a:extLst>
                <a:ext uri="{FF2B5EF4-FFF2-40B4-BE49-F238E27FC236}">
                  <a16:creationId xmlns:a16="http://schemas.microsoft.com/office/drawing/2014/main" id="{CD1F7E89-A580-554F-B621-9CD1F3F03E41}"/>
                </a:ext>
              </a:extLst>
            </p:cNvPr>
            <p:cNvSpPr txBox="1"/>
            <p:nvPr/>
          </p:nvSpPr>
          <p:spPr>
            <a:xfrm>
              <a:off x="6619608" y="1556224"/>
              <a:ext cx="2166358" cy="954107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Dosis"/>
                  <a:ea typeface="+mn-ea"/>
                  <a:cs typeface="+mn-cs"/>
                </a:rPr>
                <a:t>Aktivitet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osis"/>
                <a:ea typeface="+mn-ea"/>
                <a:cs typeface="Calibri"/>
              </a:endParaRPr>
            </a:p>
            <a:p>
              <a:pPr>
                <a:defRPr/>
              </a:pPr>
              <a:r>
                <a:rPr kumimoji="0" lang="sv-SE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Dosis"/>
                  <a:ea typeface="+mn-ea"/>
                  <a:cs typeface="Calibri"/>
                </a:rPr>
                <a:t>En </a:t>
              </a:r>
              <a:r>
                <a:rPr lang="sv-SE" sz="1400" dirty="0">
                  <a:latin typeface="Dosis"/>
                  <a:cs typeface="Calibri"/>
                </a:rPr>
                <a:t>aktivitet för</a:t>
              </a:r>
              <a:r>
                <a:rPr kumimoji="0" lang="sv-SE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Dosis"/>
                  <a:ea typeface="+mn-ea"/>
                  <a:cs typeface="Calibri"/>
                </a:rPr>
                <a:t> att stärka säkerhetskulturen </a:t>
              </a:r>
              <a:endParaRPr lang="sv-SE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Dosis"/>
                <a:cs typeface="Calibri"/>
              </a:endParaRPr>
            </a:p>
          </p:txBody>
        </p:sp>
        <p:sp>
          <p:nvSpPr>
            <p:cNvPr id="50" name="textruta 49">
              <a:extLst>
                <a:ext uri="{FF2B5EF4-FFF2-40B4-BE49-F238E27FC236}">
                  <a16:creationId xmlns:a16="http://schemas.microsoft.com/office/drawing/2014/main" id="{6803B026-3249-DE44-AE48-8A77257F712B}"/>
                </a:ext>
              </a:extLst>
            </p:cNvPr>
            <p:cNvSpPr txBox="1"/>
            <p:nvPr/>
          </p:nvSpPr>
          <p:spPr>
            <a:xfrm>
              <a:off x="9503813" y="1556224"/>
              <a:ext cx="2095144" cy="1169551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Dosis"/>
                  <a:ea typeface="+mn-ea"/>
                  <a:cs typeface="+mn-cs"/>
                </a:rPr>
                <a:t>Avslutning</a:t>
              </a:r>
              <a:endParaRPr kumimoji="0" lang="sv-S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osis"/>
                <a:ea typeface="+mn-ea"/>
                <a:cs typeface="Calibri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Dosis"/>
                  <a:ea typeface="+mn-ea"/>
                  <a:cs typeface="Calibri"/>
                </a:rPr>
                <a:t>Tack till talare och deltagare och </a:t>
              </a:r>
              <a:r>
                <a:rPr kumimoji="0" lang="sv-SE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Dosis"/>
                  <a:ea typeface="+mn-ea"/>
                  <a:cs typeface="Calibri"/>
                </a:rPr>
                <a:t>säkerhetspushen</a:t>
              </a:r>
              <a:r>
                <a:rPr kumimoji="0" lang="sv-SE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Dosis"/>
                  <a:ea typeface="+mn-ea"/>
                  <a:cs typeface="Calibri"/>
                </a:rPr>
                <a:t> 2021 avslutas</a:t>
              </a:r>
              <a:endParaRPr kumimoji="0" lang="sv-S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7685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 descr="En bild som visar rum&#10;&#10;Automatiskt genererad beskrivning">
            <a:extLst>
              <a:ext uri="{FF2B5EF4-FFF2-40B4-BE49-F238E27FC236}">
                <a16:creationId xmlns:a16="http://schemas.microsoft.com/office/drawing/2014/main" id="{7A1A5178-3A93-7541-BBC3-D0FC402B17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9335" y="1596918"/>
            <a:ext cx="4805398" cy="388622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ruta 2">
            <a:extLst>
              <a:ext uri="{FF2B5EF4-FFF2-40B4-BE49-F238E27FC236}">
                <a16:creationId xmlns:a16="http://schemas.microsoft.com/office/drawing/2014/main" id="{ACD36FDB-BA44-7A4B-B83C-1A0852321A2A}"/>
              </a:ext>
            </a:extLst>
          </p:cNvPr>
          <p:cNvSpPr txBox="1"/>
          <p:nvPr/>
        </p:nvSpPr>
        <p:spPr>
          <a:xfrm>
            <a:off x="193874" y="246160"/>
            <a:ext cx="1087073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2500" b="1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Det praktiska arbetet inför </a:t>
            </a:r>
            <a:r>
              <a:rPr kumimoji="0" lang="sv-SE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säkerhetspushen</a:t>
            </a:r>
            <a:r>
              <a:rPr kumimoji="0" lang="sv-SE" sz="2500" b="1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 – olika roller</a:t>
            </a:r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5E92A28D-AD43-AE4F-A5AE-DBFAEC63BE22}"/>
              </a:ext>
            </a:extLst>
          </p:cNvPr>
          <p:cNvSpPr/>
          <p:nvPr/>
        </p:nvSpPr>
        <p:spPr>
          <a:xfrm>
            <a:off x="272960" y="842844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12">
            <a:extLst>
              <a:ext uri="{FF2B5EF4-FFF2-40B4-BE49-F238E27FC236}">
                <a16:creationId xmlns:a16="http://schemas.microsoft.com/office/drawing/2014/main" id="{019C5533-BE71-DC4E-BA97-16F8345265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72755" y="176014"/>
            <a:ext cx="625371" cy="547200"/>
          </a:xfrm>
          <a:prstGeom prst="rect">
            <a:avLst/>
          </a:prstGeom>
        </p:spPr>
      </p:pic>
      <p:sp>
        <p:nvSpPr>
          <p:cNvPr id="8" name="Rectangle 13">
            <a:extLst>
              <a:ext uri="{FF2B5EF4-FFF2-40B4-BE49-F238E27FC236}">
                <a16:creationId xmlns:a16="http://schemas.microsoft.com/office/drawing/2014/main" id="{5326820A-92B7-484B-B4D8-7F0A3A5F90FF}"/>
              </a:ext>
            </a:extLst>
          </p:cNvPr>
          <p:cNvSpPr/>
          <p:nvPr/>
        </p:nvSpPr>
        <p:spPr>
          <a:xfrm>
            <a:off x="336550" y="6110169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ruta 2">
            <a:extLst>
              <a:ext uri="{FF2B5EF4-FFF2-40B4-BE49-F238E27FC236}">
                <a16:creationId xmlns:a16="http://schemas.microsoft.com/office/drawing/2014/main" id="{AF4AC067-70EC-7847-85FA-97877FD69E29}"/>
              </a:ext>
            </a:extLst>
          </p:cNvPr>
          <p:cNvSpPr txBox="1"/>
          <p:nvPr/>
        </p:nvSpPr>
        <p:spPr>
          <a:xfrm>
            <a:off x="234859" y="6183219"/>
            <a:ext cx="10870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1600" dirty="0">
                <a:solidFill>
                  <a:srgbClr val="01B0F0"/>
                </a:solidFill>
                <a:latin typeface="Dosis" pitchFamily="2" charset="0"/>
                <a:ea typeface="Arial" charset="0"/>
                <a:cs typeface="Arial" charset="0"/>
              </a:rPr>
              <a:t>Hallnollan.se	samverkan för noll olyckor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600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		i byggbranschen</a:t>
            </a:r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id="{A26C662C-4173-E140-AD94-443D4FCF149A}"/>
              </a:ext>
            </a:extLst>
          </p:cNvPr>
          <p:cNvSpPr txBox="1"/>
          <p:nvPr/>
        </p:nvSpPr>
        <p:spPr>
          <a:xfrm>
            <a:off x="336551" y="2206492"/>
            <a:ext cx="575945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5"/>
              </a:buBlip>
            </a:pPr>
            <a:r>
              <a:rPr lang="sv-SE" sz="2000" dirty="0">
                <a:latin typeface="Arial" panose="020B0604020202020204" pitchFamily="34" charset="0"/>
                <a:cs typeface="Arial" panose="020B0604020202020204" pitchFamily="34" charset="0"/>
              </a:rPr>
              <a:t>Någon från ledning</a:t>
            </a:r>
          </a:p>
          <a:p>
            <a:pPr marL="342900" indent="-342900">
              <a:buBlip>
                <a:blip r:embed="rId5"/>
              </a:buBlip>
            </a:pPr>
            <a:endParaRPr lang="sv-S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Blip>
                <a:blip r:embed="rId5"/>
              </a:buBlip>
            </a:pPr>
            <a:r>
              <a:rPr lang="sv-SE" sz="2000" dirty="0">
                <a:latin typeface="Arial" panose="020B0604020202020204" pitchFamily="34" charset="0"/>
                <a:cs typeface="Arial" panose="020B0604020202020204" pitchFamily="34" charset="0"/>
              </a:rPr>
              <a:t>Samordnare</a:t>
            </a:r>
          </a:p>
          <a:p>
            <a:pPr marL="342900" indent="-342900">
              <a:buBlip>
                <a:blip r:embed="rId5"/>
              </a:buBlip>
            </a:pPr>
            <a:endParaRPr lang="sv-S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Blip>
                <a:blip r:embed="rId5"/>
              </a:buBlip>
            </a:pPr>
            <a:r>
              <a:rPr lang="sv-SE" sz="2000" dirty="0">
                <a:latin typeface="Arial" panose="020B0604020202020204" pitchFamily="34" charset="0"/>
                <a:cs typeface="Arial" panose="020B0604020202020204" pitchFamily="34" charset="0"/>
              </a:rPr>
              <a:t>Ansvarig på arbetsplatsen för genomförandet</a:t>
            </a:r>
          </a:p>
          <a:p>
            <a:pPr marL="342900" indent="-342900">
              <a:buBlip>
                <a:blip r:embed="rId5"/>
              </a:buBlip>
            </a:pPr>
            <a:endParaRPr lang="sv-S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Blip>
                <a:blip r:embed="rId5"/>
              </a:buBlip>
            </a:pPr>
            <a:r>
              <a:rPr lang="sv-SE" sz="2000" dirty="0">
                <a:latin typeface="Arial" panose="020B0604020202020204" pitchFamily="34" charset="0"/>
                <a:cs typeface="Arial" panose="020B0604020202020204" pitchFamily="34" charset="0"/>
              </a:rPr>
              <a:t>Kommunikatör</a:t>
            </a:r>
          </a:p>
        </p:txBody>
      </p:sp>
      <p:pic>
        <p:nvPicPr>
          <p:cNvPr id="3" name="Bildobjekt 2" descr="En bild som visar tecknad serie, skärmbild&#10;&#10;Automatiskt genererad beskrivning">
            <a:extLst>
              <a:ext uri="{FF2B5EF4-FFF2-40B4-BE49-F238E27FC236}">
                <a16:creationId xmlns:a16="http://schemas.microsoft.com/office/drawing/2014/main" id="{59809B8D-E9C2-4197-9A66-AAF42D86326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2"/>
          <a:stretch/>
        </p:blipFill>
        <p:spPr>
          <a:xfrm>
            <a:off x="6671900" y="781608"/>
            <a:ext cx="5183549" cy="5830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2541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ruta 2">
            <a:extLst>
              <a:ext uri="{FF2B5EF4-FFF2-40B4-BE49-F238E27FC236}">
                <a16:creationId xmlns:a16="http://schemas.microsoft.com/office/drawing/2014/main" id="{236EE033-766C-4B00-BA71-7FDC168864BF}"/>
              </a:ext>
            </a:extLst>
          </p:cNvPr>
          <p:cNvSpPr txBox="1"/>
          <p:nvPr/>
        </p:nvSpPr>
        <p:spPr>
          <a:xfrm>
            <a:off x="193874" y="246160"/>
            <a:ext cx="1087073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2500" b="1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Håll Nollans </a:t>
            </a:r>
            <a:r>
              <a:rPr kumimoji="0" lang="sv-SE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säkerhetspush</a:t>
            </a:r>
            <a:r>
              <a:rPr kumimoji="0" lang="sv-SE" sz="2500" b="1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 – någon </a:t>
            </a:r>
            <a:r>
              <a:rPr kumimoji="0" lang="sv-SE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frå</a:t>
            </a:r>
            <a:r>
              <a:rPr lang="sv-SE" sz="2500" b="1" dirty="0">
                <a:solidFill>
                  <a:srgbClr val="01B0F0"/>
                </a:solidFill>
                <a:latin typeface="Dosis" pitchFamily="2" charset="0"/>
                <a:ea typeface="Arial" charset="0"/>
                <a:cs typeface="Arial" charset="0"/>
              </a:rPr>
              <a:t>n l</a:t>
            </a:r>
            <a:r>
              <a:rPr kumimoji="0" lang="sv-SE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edningen</a:t>
            </a:r>
            <a:endParaRPr kumimoji="0" lang="sv-SE" sz="2500" b="1" i="0" u="none" strike="noStrike" kern="1200" cap="none" spc="0" normalizeH="0" baseline="0" noProof="0" dirty="0">
              <a:ln>
                <a:noFill/>
              </a:ln>
              <a:solidFill>
                <a:srgbClr val="01B0F0"/>
              </a:solidFill>
              <a:effectLst/>
              <a:uLnTx/>
              <a:uFillTx/>
              <a:latin typeface="Dosis" pitchFamily="2" charset="0"/>
              <a:ea typeface="Arial" charset="0"/>
              <a:cs typeface="Arial" charset="0"/>
            </a:endParaRPr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3F6984D8-0D8A-4FDF-9C86-82D892DEE0E2}"/>
              </a:ext>
            </a:extLst>
          </p:cNvPr>
          <p:cNvSpPr/>
          <p:nvPr/>
        </p:nvSpPr>
        <p:spPr>
          <a:xfrm>
            <a:off x="272960" y="842844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12">
            <a:extLst>
              <a:ext uri="{FF2B5EF4-FFF2-40B4-BE49-F238E27FC236}">
                <a16:creationId xmlns:a16="http://schemas.microsoft.com/office/drawing/2014/main" id="{85BBB5DA-AE06-4980-AADF-CCC7AFC99B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2755" y="176014"/>
            <a:ext cx="625371" cy="547200"/>
          </a:xfrm>
          <a:prstGeom prst="rect">
            <a:avLst/>
          </a:prstGeom>
        </p:spPr>
      </p:pic>
      <p:sp>
        <p:nvSpPr>
          <p:cNvPr id="9" name="Rectangle 13">
            <a:extLst>
              <a:ext uri="{FF2B5EF4-FFF2-40B4-BE49-F238E27FC236}">
                <a16:creationId xmlns:a16="http://schemas.microsoft.com/office/drawing/2014/main" id="{08171067-AC36-4C41-A6A3-395A4DACA4E1}"/>
              </a:ext>
            </a:extLst>
          </p:cNvPr>
          <p:cNvSpPr/>
          <p:nvPr/>
        </p:nvSpPr>
        <p:spPr>
          <a:xfrm>
            <a:off x="336550" y="6110169"/>
            <a:ext cx="540000" cy="54000"/>
          </a:xfrm>
          <a:prstGeom prst="rect">
            <a:avLst/>
          </a:prstGeom>
          <a:solidFill>
            <a:srgbClr val="01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ruta 2">
            <a:extLst>
              <a:ext uri="{FF2B5EF4-FFF2-40B4-BE49-F238E27FC236}">
                <a16:creationId xmlns:a16="http://schemas.microsoft.com/office/drawing/2014/main" id="{C9497623-3E2F-4CBB-8DC7-9969ACCA8DC8}"/>
              </a:ext>
            </a:extLst>
          </p:cNvPr>
          <p:cNvSpPr txBox="1"/>
          <p:nvPr/>
        </p:nvSpPr>
        <p:spPr>
          <a:xfrm>
            <a:off x="234859" y="6183219"/>
            <a:ext cx="10870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1600" dirty="0">
                <a:solidFill>
                  <a:srgbClr val="01B0F0"/>
                </a:solidFill>
                <a:latin typeface="Dosis" pitchFamily="2" charset="0"/>
                <a:ea typeface="Arial" charset="0"/>
                <a:cs typeface="Arial" charset="0"/>
              </a:rPr>
              <a:t>Hallnollan.se	samverkan för noll olyckor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600" i="0" u="none" strike="noStrike" kern="1200" cap="none" spc="0" normalizeH="0" baseline="0" noProof="0" dirty="0">
                <a:ln>
                  <a:noFill/>
                </a:ln>
                <a:solidFill>
                  <a:srgbClr val="01B0F0"/>
                </a:solidFill>
                <a:effectLst/>
                <a:uLnTx/>
                <a:uFillTx/>
                <a:latin typeface="Dosis" pitchFamily="2" charset="0"/>
                <a:ea typeface="Arial" charset="0"/>
                <a:cs typeface="Arial" charset="0"/>
              </a:rPr>
              <a:t>		i byggbranschen</a:t>
            </a: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0AD17605-1879-40FD-A879-F1827E0CCBA5}"/>
              </a:ext>
            </a:extLst>
          </p:cNvPr>
          <p:cNvSpPr txBox="1"/>
          <p:nvPr/>
        </p:nvSpPr>
        <p:spPr>
          <a:xfrm>
            <a:off x="336550" y="1166461"/>
            <a:ext cx="12994986" cy="47089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v-SE" sz="2000" b="1" dirty="0">
                <a:latin typeface="Arial" panose="020B0604020202020204" pitchFamily="34" charset="0"/>
                <a:cs typeface="Arial" panose="020B0604020202020204" pitchFamily="34" charset="0"/>
              </a:rPr>
              <a:t>INNAN: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v-SE" sz="2000" dirty="0">
                <a:latin typeface="Arial" panose="020B0604020202020204" pitchFamily="34" charset="0"/>
                <a:cs typeface="Arial" panose="020B0604020202020204" pitchFamily="34" charset="0"/>
              </a:rPr>
              <a:t>Besluta om genomförande och omfattning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v-SE" sz="2000" dirty="0">
                <a:latin typeface="Arial" panose="020B0604020202020204" pitchFamily="34" charset="0"/>
                <a:cs typeface="Arial" panose="020B0604020202020204" pitchFamily="34" charset="0"/>
              </a:rPr>
              <a:t>Meddela Håll Nollan om genomförande, samt vem som är samordnare </a:t>
            </a:r>
            <a:br>
              <a:rPr lang="sv-S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v-SE" sz="2000" dirty="0">
                <a:latin typeface="Arial" panose="020B0604020202020204" pitchFamily="34" charset="0"/>
                <a:cs typeface="Arial" panose="020B0604020202020204" pitchFamily="34" charset="0"/>
              </a:rPr>
              <a:t>(alt. se till att samordnare meddelar)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v-SE" sz="2000" dirty="0">
                <a:latin typeface="Arial" panose="020B0604020202020204" pitchFamily="34" charset="0"/>
                <a:cs typeface="Arial" panose="020B0604020202020204" pitchFamily="34" charset="0"/>
              </a:rPr>
              <a:t>Utse någon som är samordnare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v-SE" sz="2000" dirty="0">
                <a:latin typeface="Arial" panose="020B0604020202020204" pitchFamily="34" charset="0"/>
                <a:cs typeface="Arial" panose="020B0604020202020204" pitchFamily="34" charset="0"/>
              </a:rPr>
              <a:t>Utse någon som kan stödja i kommunikationen (internt &amp; externt)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v-SE" sz="2000" dirty="0">
                <a:latin typeface="Arial"/>
                <a:cs typeface="Arial"/>
              </a:rPr>
              <a:t>Bjud in 2-3 talare från samarbetspartners, till en arbetsplats </a:t>
            </a:r>
            <a:endParaRPr lang="sv-S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v-SE" sz="2000" dirty="0">
                <a:latin typeface="Arial" panose="020B0604020202020204" pitchFamily="34" charset="0"/>
                <a:cs typeface="Arial" panose="020B0604020202020204" pitchFamily="34" charset="0"/>
              </a:rPr>
              <a:t>Säkerställa att samordnare &amp; kommunikatör får erforderligt stöd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sv-S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sv-S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sz="2000" b="1" dirty="0">
                <a:latin typeface="Arial" panose="020B0604020202020204" pitchFamily="34" charset="0"/>
                <a:cs typeface="Arial" panose="020B0604020202020204" pitchFamily="34" charset="0"/>
              </a:rPr>
              <a:t>UNDER: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v-SE" sz="2000" dirty="0">
                <a:latin typeface="Arial" panose="020B0604020202020204" pitchFamily="34" charset="0"/>
                <a:cs typeface="Arial" panose="020B0604020202020204" pitchFamily="34" charset="0"/>
              </a:rPr>
              <a:t>Hålla inledande tal på den plats eller någon av de platser </a:t>
            </a:r>
            <a:r>
              <a:rPr lang="sv-SE" sz="2000" dirty="0" err="1">
                <a:latin typeface="Arial" panose="020B0604020202020204" pitchFamily="34" charset="0"/>
                <a:cs typeface="Arial" panose="020B0604020202020204" pitchFamily="34" charset="0"/>
              </a:rPr>
              <a:t>säkerhetspushen</a:t>
            </a:r>
            <a:r>
              <a:rPr lang="sv-SE" sz="2000" dirty="0">
                <a:latin typeface="Arial" panose="020B0604020202020204" pitchFamily="34" charset="0"/>
                <a:cs typeface="Arial" panose="020B0604020202020204" pitchFamily="34" charset="0"/>
              </a:rPr>
              <a:t> genomförs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v-SE" sz="2000" dirty="0">
                <a:latin typeface="Arial" panose="020B0604020202020204" pitchFamily="34" charset="0"/>
                <a:cs typeface="Arial" panose="020B0604020202020204" pitchFamily="34" charset="0"/>
              </a:rPr>
              <a:t>Presentera talarna inför deras tal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v-SE" sz="2000" dirty="0">
                <a:latin typeface="Arial" panose="020B0604020202020204" pitchFamily="34" charset="0"/>
                <a:cs typeface="Arial" panose="020B0604020202020204" pitchFamily="34" charset="0"/>
              </a:rPr>
              <a:t>Lämna över till övningen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v-SE" sz="2000" dirty="0">
                <a:latin typeface="Arial" panose="020B0604020202020204" pitchFamily="34" charset="0"/>
                <a:cs typeface="Arial" panose="020B0604020202020204" pitchFamily="34" charset="0"/>
              </a:rPr>
              <a:t>Avsluta</a:t>
            </a:r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879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-t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-t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3_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Håll Nollan">
  <a:themeElements>
    <a:clrScheme name="110">
      <a:dk1>
        <a:srgbClr val="01AFEF"/>
      </a:dk1>
      <a:lt1>
        <a:srgbClr val="FFFFFF"/>
      </a:lt1>
      <a:dk2>
        <a:srgbClr val="01AFEF"/>
      </a:dk2>
      <a:lt2>
        <a:srgbClr val="E7E6E6"/>
      </a:lt2>
      <a:accent1>
        <a:srgbClr val="005777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1AFEF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1B0F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HallNollan_PowerPoint_Template" id="{5863378C-E70D-714B-BD2F-CE662F19B2B0}" vid="{E42C2F64-52FE-E447-8ABC-1A8EF0CA3C9A}"/>
    </a:ext>
  </a:extLst>
</a:theme>
</file>

<file path=ppt/theme/theme4.xml><?xml version="1.0" encoding="utf-8"?>
<a:theme xmlns:a="http://schemas.openxmlformats.org/drawingml/2006/main" name="4_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Håll Nollan">
  <a:themeElements>
    <a:clrScheme name="110">
      <a:dk1>
        <a:srgbClr val="01AFEF"/>
      </a:dk1>
      <a:lt1>
        <a:srgbClr val="FFFFFF"/>
      </a:lt1>
      <a:dk2>
        <a:srgbClr val="01AFEF"/>
      </a:dk2>
      <a:lt2>
        <a:srgbClr val="E7E6E6"/>
      </a:lt2>
      <a:accent1>
        <a:srgbClr val="005777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1AFEF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1B0F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HallNollan_PowerPoint_Template" id="{5863378C-E70D-714B-BD2F-CE662F19B2B0}" vid="{E42C2F64-52FE-E447-8ABC-1A8EF0CA3C9A}"/>
    </a:ext>
  </a:extLst>
</a:theme>
</file>

<file path=ppt/theme/theme6.xml><?xml version="1.0" encoding="utf-8"?>
<a:theme xmlns:a="http://schemas.openxmlformats.org/drawingml/2006/main" name="2_Håll Nollan">
  <a:themeElements>
    <a:clrScheme name="110">
      <a:dk1>
        <a:srgbClr val="01AFEF"/>
      </a:dk1>
      <a:lt1>
        <a:srgbClr val="FFFFFF"/>
      </a:lt1>
      <a:dk2>
        <a:srgbClr val="01AFEF"/>
      </a:dk2>
      <a:lt2>
        <a:srgbClr val="E7E6E6"/>
      </a:lt2>
      <a:accent1>
        <a:srgbClr val="005777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1AFEF"/>
      </a:hlink>
      <a:folHlink>
        <a:srgbClr val="954F72"/>
      </a:folHlink>
    </a:clrScheme>
    <a:fontScheme name="Håll Nollan">
      <a:majorFont>
        <a:latin typeface="Dosis SemiBol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dirty="0" smtClean="0">
            <a:solidFill>
              <a:schemeClr val="bg2">
                <a:lumMod val="25000"/>
              </a:schemeClr>
            </a:solidFill>
          </a:defRPr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701437C5-5A8F-42B9-90B9-4CAFBE692D77}" vid="{7F7E1EBA-0E57-491D-B6A6-CDB00B7C4ADA}"/>
    </a:ext>
  </a:extLst>
</a:theme>
</file>

<file path=ppt/theme/theme7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7eae6e3-962d-4de5-8427-135b74c9b58d" xsi:nil="true"/>
    <lcf76f155ced4ddcb4097134ff3c332f xmlns="96077d9e-8355-4ed9-9447-029eb1a8a9e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765D14E49A8B74ABCA6CCD44D959416" ma:contentTypeVersion="13" ma:contentTypeDescription="Skapa ett nytt dokument." ma:contentTypeScope="" ma:versionID="fadf20a602319541b1ea058e9e6a4ea1">
  <xsd:schema xmlns:xsd="http://www.w3.org/2001/XMLSchema" xmlns:xs="http://www.w3.org/2001/XMLSchema" xmlns:p="http://schemas.microsoft.com/office/2006/metadata/properties" xmlns:ns2="96077d9e-8355-4ed9-9447-029eb1a8a9e6" xmlns:ns3="77eae6e3-962d-4de5-8427-135b74c9b58d" targetNamespace="http://schemas.microsoft.com/office/2006/metadata/properties" ma:root="true" ma:fieldsID="5d67f8ed89ce8f99b2747263086f6ced" ns2:_="" ns3:_="">
    <xsd:import namespace="96077d9e-8355-4ed9-9447-029eb1a8a9e6"/>
    <xsd:import namespace="77eae6e3-962d-4de5-8427-135b74c9b58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077d9e-8355-4ed9-9447-029eb1a8a9e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Bildmarkeringar" ma:readOnly="false" ma:fieldId="{5cf76f15-5ced-4ddc-b409-7134ff3c332f}" ma:taxonomyMulti="true" ma:sspId="c1a0697f-eeca-465e-81c1-fe6332cbecb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eae6e3-962d-4de5-8427-135b74c9b58d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e9e2707f-081b-47d0-9d13-cfcb2556c39f}" ma:internalName="TaxCatchAll" ma:showField="CatchAllData" ma:web="77eae6e3-962d-4de5-8427-135b74c9b58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CE8E5-1846-481B-9E28-1470E8316225}">
  <ds:schemaRefs>
    <ds:schemaRef ds:uri="http://purl.org/dc/terms/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purl.org/dc/dcmitype/"/>
    <ds:schemaRef ds:uri="96077d9e-8355-4ed9-9447-029eb1a8a9e6"/>
    <ds:schemaRef ds:uri="http://schemas.openxmlformats.org/package/2006/metadata/core-properties"/>
    <ds:schemaRef ds:uri="http://schemas.microsoft.com/office/infopath/2007/PartnerControls"/>
    <ds:schemaRef ds:uri="77eae6e3-962d-4de5-8427-135b74c9b58d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E2B0EDD-7F67-41AD-8C08-1393CB4B1DA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DBD48F7-10A2-49DC-BD51-47F5578C7BF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6077d9e-8355-4ed9-9447-029eb1a8a9e6"/>
    <ds:schemaRef ds:uri="77eae6e3-962d-4de5-8427-135b74c9b58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2967</TotalTime>
  <Words>1288</Words>
  <Application>Microsoft Macintosh PowerPoint</Application>
  <PresentationFormat>Bredbild</PresentationFormat>
  <Paragraphs>266</Paragraphs>
  <Slides>21</Slides>
  <Notes>20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9</vt:i4>
      </vt:variant>
      <vt:variant>
        <vt:lpstr>Tema</vt:lpstr>
      </vt:variant>
      <vt:variant>
        <vt:i4>6</vt:i4>
      </vt:variant>
      <vt:variant>
        <vt:lpstr>Bildrubriker</vt:lpstr>
      </vt:variant>
      <vt:variant>
        <vt:i4>21</vt:i4>
      </vt:variant>
    </vt:vector>
  </HeadingPairs>
  <TitlesOfParts>
    <vt:vector size="36" baseType="lpstr">
      <vt:lpstr>Arial</vt:lpstr>
      <vt:lpstr>Calibri</vt:lpstr>
      <vt:lpstr>Calibri Light</vt:lpstr>
      <vt:lpstr>Courier New</vt:lpstr>
      <vt:lpstr>DINPro-Regular</vt:lpstr>
      <vt:lpstr>Dosis</vt:lpstr>
      <vt:lpstr>Dosis Medium</vt:lpstr>
      <vt:lpstr>Dosis SemiBold</vt:lpstr>
      <vt:lpstr>Wingdings</vt:lpstr>
      <vt:lpstr>Office Theme</vt:lpstr>
      <vt:lpstr>3_Office-tema</vt:lpstr>
      <vt:lpstr>Håll Nollan</vt:lpstr>
      <vt:lpstr>4_Office-tema</vt:lpstr>
      <vt:lpstr>1_Håll Nollan</vt:lpstr>
      <vt:lpstr>2_Håll Nollan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Tid för frågor och funderingar</vt:lpstr>
      <vt:lpstr>PowerPoint-presentation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Paola Squassina</dc:creator>
  <cp:lastModifiedBy>Hanna Ågermo</cp:lastModifiedBy>
  <cp:revision>193</cp:revision>
  <cp:lastPrinted>2020-04-29T15:28:16Z</cp:lastPrinted>
  <dcterms:created xsi:type="dcterms:W3CDTF">2020-04-29T06:34:09Z</dcterms:created>
  <dcterms:modified xsi:type="dcterms:W3CDTF">2023-05-26T09:30:48Z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0x0101002765D14E49A8B74ABCA6CCD44D959416</vt:lpwstr>
  </property>
  <property fmtid="{D5CDD505-2E9C-101B-9397-08002B2CF9AE}" pid="3" name="MediaServiceImageTags">
    <vt:lpwstr/>
  </property>
</Properties>
</file>