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media/image10.jpg" ContentType="image/jpg"/>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3"/>
  </p:sldMasterIdLst>
  <p:notesMasterIdLst>
    <p:notesMasterId r:id="rId10"/>
  </p:notesMasterIdLst>
  <p:sldIdLst>
    <p:sldId id="256" r:id="rId4"/>
    <p:sldId id="257" r:id="rId5"/>
    <p:sldId id="258" r:id="rId6"/>
    <p:sldId id="259" r:id="rId7"/>
    <p:sldId id="260" r:id="rId8"/>
    <p:sldId id="263" r:id="rId9"/>
  </p:sldIdLst>
  <p:sldSz cx="13444538" cy="7562850"/>
  <p:notesSz cx="7104063" cy="10234613"/>
  <p:defaultTextStyle>
    <a:defPPr>
      <a:defRPr kern="0"/>
    </a:defPPr>
  </p:defaultTextStyle>
  <p:extLst>
    <p:ext uri="{EFAFB233-063F-42B5-8137-9DF3F51BA10A}">
      <p15:sldGuideLst xmlns:p15="http://schemas.microsoft.com/office/powerpoint/2012/main">
        <p15:guide id="1" orient="horz" pos="2880" userDrawn="1">
          <p15:clr>
            <a:srgbClr val="A4A3A4"/>
          </p15:clr>
        </p15:guide>
        <p15:guide id="2" pos="272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F5E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473"/>
    <p:restoredTop sz="76190" autoAdjust="0"/>
  </p:normalViewPr>
  <p:slideViewPr>
    <p:cSldViewPr>
      <p:cViewPr varScale="1">
        <p:scale>
          <a:sx n="83" d="100"/>
          <a:sy n="83" d="100"/>
        </p:scale>
        <p:origin x="2088" y="192"/>
      </p:cViewPr>
      <p:guideLst>
        <p:guide orient="horz" pos="2880"/>
        <p:guide pos="2725"/>
      </p:guideLst>
    </p:cSldViewPr>
  </p:slideViewPr>
  <p:notesTextViewPr>
    <p:cViewPr>
      <p:scale>
        <a:sx n="100" d="100"/>
        <a:sy n="100" d="100"/>
      </p:scale>
      <p:origin x="0" y="0"/>
    </p:cViewPr>
  </p:notesTextViewPr>
  <p:notesViewPr>
    <p:cSldViewPr>
      <p:cViewPr varScale="1">
        <p:scale>
          <a:sx n="83" d="100"/>
          <a:sy n="83" d="100"/>
        </p:scale>
        <p:origin x="3928" y="216"/>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theme" Target="theme/theme1.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presProps" Target="presProps.xml"/><Relationship Id="rId5" Type="http://schemas.openxmlformats.org/officeDocument/2006/relationships/slide" Target="slides/slide2.xml"/><Relationship Id="rId15" Type="http://schemas.microsoft.com/office/2016/11/relationships/changesInfo" Target="changesInfos/changesInfo1.xml"/><Relationship Id="rId10"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anna Ågermo" userId="c5dd156e-ce07-49b7-8107-569e9abe1f0c" providerId="ADAL" clId="{D360E2C1-5103-9040-B3FF-FE563C07FA18}"/>
    <pc:docChg chg="modSld">
      <pc:chgData name="Hanna Ågermo" userId="c5dd156e-ce07-49b7-8107-569e9abe1f0c" providerId="ADAL" clId="{D360E2C1-5103-9040-B3FF-FE563C07FA18}" dt="2025-01-20T17:50:10.798" v="14" actId="113"/>
      <pc:docMkLst>
        <pc:docMk/>
      </pc:docMkLst>
      <pc:sldChg chg="modSp mod">
        <pc:chgData name="Hanna Ågermo" userId="c5dd156e-ce07-49b7-8107-569e9abe1f0c" providerId="ADAL" clId="{D360E2C1-5103-9040-B3FF-FE563C07FA18}" dt="2025-01-20T17:49:37.418" v="8" actId="14100"/>
        <pc:sldMkLst>
          <pc:docMk/>
          <pc:sldMk cId="0" sldId="257"/>
        </pc:sldMkLst>
        <pc:spChg chg="mod">
          <ac:chgData name="Hanna Ågermo" userId="c5dd156e-ce07-49b7-8107-569e9abe1f0c" providerId="ADAL" clId="{D360E2C1-5103-9040-B3FF-FE563C07FA18}" dt="2025-01-20T17:49:37.418" v="8" actId="14100"/>
          <ac:spMkLst>
            <pc:docMk/>
            <pc:sldMk cId="0" sldId="257"/>
            <ac:spMk id="4" creationId="{00000000-0000-0000-0000-000000000000}"/>
          </ac:spMkLst>
        </pc:spChg>
      </pc:sldChg>
      <pc:sldChg chg="modSp mod">
        <pc:chgData name="Hanna Ågermo" userId="c5dd156e-ce07-49b7-8107-569e9abe1f0c" providerId="ADAL" clId="{D360E2C1-5103-9040-B3FF-FE563C07FA18}" dt="2025-01-20T17:49:02.177" v="3" actId="113"/>
        <pc:sldMkLst>
          <pc:docMk/>
          <pc:sldMk cId="0" sldId="258"/>
        </pc:sldMkLst>
        <pc:spChg chg="mod">
          <ac:chgData name="Hanna Ågermo" userId="c5dd156e-ce07-49b7-8107-569e9abe1f0c" providerId="ADAL" clId="{D360E2C1-5103-9040-B3FF-FE563C07FA18}" dt="2025-01-20T17:49:02.177" v="3" actId="113"/>
          <ac:spMkLst>
            <pc:docMk/>
            <pc:sldMk cId="0" sldId="258"/>
            <ac:spMk id="4" creationId="{00000000-0000-0000-0000-000000000000}"/>
          </ac:spMkLst>
        </pc:spChg>
      </pc:sldChg>
      <pc:sldChg chg="modSp mod">
        <pc:chgData name="Hanna Ågermo" userId="c5dd156e-ce07-49b7-8107-569e9abe1f0c" providerId="ADAL" clId="{D360E2C1-5103-9040-B3FF-FE563C07FA18}" dt="2025-01-20T17:50:00.366" v="11" actId="14100"/>
        <pc:sldMkLst>
          <pc:docMk/>
          <pc:sldMk cId="0" sldId="259"/>
        </pc:sldMkLst>
        <pc:spChg chg="mod">
          <ac:chgData name="Hanna Ågermo" userId="c5dd156e-ce07-49b7-8107-569e9abe1f0c" providerId="ADAL" clId="{D360E2C1-5103-9040-B3FF-FE563C07FA18}" dt="2025-01-20T17:50:00.366" v="11" actId="14100"/>
          <ac:spMkLst>
            <pc:docMk/>
            <pc:sldMk cId="0" sldId="259"/>
            <ac:spMk id="6" creationId="{00000000-0000-0000-0000-000000000000}"/>
          </ac:spMkLst>
        </pc:spChg>
      </pc:sldChg>
      <pc:sldChg chg="modSp mod">
        <pc:chgData name="Hanna Ågermo" userId="c5dd156e-ce07-49b7-8107-569e9abe1f0c" providerId="ADAL" clId="{D360E2C1-5103-9040-B3FF-FE563C07FA18}" dt="2025-01-20T17:50:10.798" v="14" actId="113"/>
        <pc:sldMkLst>
          <pc:docMk/>
          <pc:sldMk cId="0" sldId="260"/>
        </pc:sldMkLst>
        <pc:spChg chg="mod">
          <ac:chgData name="Hanna Ågermo" userId="c5dd156e-ce07-49b7-8107-569e9abe1f0c" providerId="ADAL" clId="{D360E2C1-5103-9040-B3FF-FE563C07FA18}" dt="2025-01-20T17:50:10.798" v="14" actId="113"/>
          <ac:spMkLst>
            <pc:docMk/>
            <pc:sldMk cId="0" sldId="260"/>
            <ac:spMk id="14" creationId="{00000000-0000-0000-0000-000000000000}"/>
          </ac:spMkLst>
        </pc:spChg>
      </pc:sldChg>
    </pc:docChg>
  </pc:docChgLst>
  <pc:docChgLst>
    <pc:chgData name="Carl Käll Jönsson" userId="a2970669-f4d1-4c6b-a03a-69e7e7aa8205" providerId="ADAL" clId="{E2AB65E9-C968-744D-8161-B0C99E49C9AD}"/>
    <pc:docChg chg="undo custSel modSld">
      <pc:chgData name="Carl Käll Jönsson" userId="a2970669-f4d1-4c6b-a03a-69e7e7aa8205" providerId="ADAL" clId="{E2AB65E9-C968-744D-8161-B0C99E49C9AD}" dt="2023-08-28T09:29:41.399" v="96" actId="113"/>
      <pc:docMkLst>
        <pc:docMk/>
      </pc:docMkLst>
      <pc:sldChg chg="delSp modSp mod modNotesTx">
        <pc:chgData name="Carl Käll Jönsson" userId="a2970669-f4d1-4c6b-a03a-69e7e7aa8205" providerId="ADAL" clId="{E2AB65E9-C968-744D-8161-B0C99E49C9AD}" dt="2023-08-28T09:29:41.399" v="96" actId="113"/>
        <pc:sldMkLst>
          <pc:docMk/>
          <pc:sldMk cId="0" sldId="256"/>
        </pc:sldMkLst>
      </pc:sldChg>
      <pc:sldChg chg="addSp delSp mod modNotesTx">
        <pc:chgData name="Carl Käll Jönsson" userId="a2970669-f4d1-4c6b-a03a-69e7e7aa8205" providerId="ADAL" clId="{E2AB65E9-C968-744D-8161-B0C99E49C9AD}" dt="2023-08-22T09:52:47.584" v="8" actId="207"/>
        <pc:sldMkLst>
          <pc:docMk/>
          <pc:sldMk cId="0" sldId="257"/>
        </pc:sldMkLst>
      </pc:sldChg>
      <pc:sldChg chg="delSp modSp mod modNotesTx">
        <pc:chgData name="Carl Käll Jönsson" userId="a2970669-f4d1-4c6b-a03a-69e7e7aa8205" providerId="ADAL" clId="{E2AB65E9-C968-744D-8161-B0C99E49C9AD}" dt="2023-08-22T09:56:24.077" v="32" actId="20577"/>
        <pc:sldMkLst>
          <pc:docMk/>
          <pc:sldMk cId="0" sldId="258"/>
        </pc:sldMkLst>
      </pc:sldChg>
      <pc:sldChg chg="delSp modSp mod modNotesTx">
        <pc:chgData name="Carl Käll Jönsson" userId="a2970669-f4d1-4c6b-a03a-69e7e7aa8205" providerId="ADAL" clId="{E2AB65E9-C968-744D-8161-B0C99E49C9AD}" dt="2023-08-22T09:54:22.047" v="21" actId="13926"/>
        <pc:sldMkLst>
          <pc:docMk/>
          <pc:sldMk cId="0" sldId="259"/>
        </pc:sldMkLst>
      </pc:sldChg>
      <pc:sldChg chg="delSp mod modNotes modNotesTx">
        <pc:chgData name="Carl Käll Jönsson" userId="a2970669-f4d1-4c6b-a03a-69e7e7aa8205" providerId="ADAL" clId="{E2AB65E9-C968-744D-8161-B0C99E49C9AD}" dt="2023-08-22T11:30:43.269" v="48" actId="20577"/>
        <pc:sldMkLst>
          <pc:docMk/>
          <pc:sldMk cId="0" sldId="260"/>
        </pc:sldMkLst>
      </pc:sldChg>
    </pc:docChg>
  </pc:docChgLst>
  <pc:docChgLst>
    <pc:chgData name="Ulrika Dolietis" userId="c38728b4-06e5-45eb-9f2e-15c9430af28b" providerId="ADAL" clId="{E0017A30-D506-411E-B99D-251B5397FFF9}"/>
    <pc:docChg chg="undo custSel modSld modNotesMaster">
      <pc:chgData name="Ulrika Dolietis" userId="c38728b4-06e5-45eb-9f2e-15c9430af28b" providerId="ADAL" clId="{E0017A30-D506-411E-B99D-251B5397FFF9}" dt="2023-08-18T07:45:30.431" v="1104" actId="14100"/>
      <pc:docMkLst>
        <pc:docMk/>
      </pc:docMkLst>
      <pc:sldChg chg="addSp modSp mod modNotes">
        <pc:chgData name="Ulrika Dolietis" userId="c38728b4-06e5-45eb-9f2e-15c9430af28b" providerId="ADAL" clId="{E0017A30-D506-411E-B99D-251B5397FFF9}" dt="2023-08-18T07:38:22.603" v="900"/>
        <pc:sldMkLst>
          <pc:docMk/>
          <pc:sldMk cId="0" sldId="256"/>
        </pc:sldMkLst>
      </pc:sldChg>
      <pc:sldChg chg="addSp modSp mod modNotes">
        <pc:chgData name="Ulrika Dolietis" userId="c38728b4-06e5-45eb-9f2e-15c9430af28b" providerId="ADAL" clId="{E0017A30-D506-411E-B99D-251B5397FFF9}" dt="2023-08-18T07:38:22.603" v="900"/>
        <pc:sldMkLst>
          <pc:docMk/>
          <pc:sldMk cId="0" sldId="257"/>
        </pc:sldMkLst>
      </pc:sldChg>
      <pc:sldChg chg="addSp delSp modSp mod modNotes">
        <pc:chgData name="Ulrika Dolietis" userId="c38728b4-06e5-45eb-9f2e-15c9430af28b" providerId="ADAL" clId="{E0017A30-D506-411E-B99D-251B5397FFF9}" dt="2023-08-18T07:38:22.603" v="900"/>
        <pc:sldMkLst>
          <pc:docMk/>
          <pc:sldMk cId="0" sldId="258"/>
        </pc:sldMkLst>
      </pc:sldChg>
      <pc:sldChg chg="addSp modSp mod modNotes">
        <pc:chgData name="Ulrika Dolietis" userId="c38728b4-06e5-45eb-9f2e-15c9430af28b" providerId="ADAL" clId="{E0017A30-D506-411E-B99D-251B5397FFF9}" dt="2023-08-18T07:43:21.901" v="990" actId="20577"/>
        <pc:sldMkLst>
          <pc:docMk/>
          <pc:sldMk cId="0" sldId="259"/>
        </pc:sldMkLst>
      </pc:sldChg>
      <pc:sldChg chg="addSp modSp mod">
        <pc:chgData name="Ulrika Dolietis" userId="c38728b4-06e5-45eb-9f2e-15c9430af28b" providerId="ADAL" clId="{E0017A30-D506-411E-B99D-251B5397FFF9}" dt="2023-08-18T07:45:30.431" v="1104" actId="14100"/>
        <pc:sldMkLst>
          <pc:docMk/>
          <pc:sldMk cId="0" sldId="26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2" y="2"/>
            <a:ext cx="3078921" cy="513450"/>
          </a:xfrm>
          <a:prstGeom prst="rect">
            <a:avLst/>
          </a:prstGeom>
        </p:spPr>
        <p:txBody>
          <a:bodyPr vert="horz" lIns="87023" tIns="43512" rIns="87023" bIns="43512" rtlCol="0"/>
          <a:lstStyle>
            <a:lvl1pPr algn="l">
              <a:defRPr sz="1100"/>
            </a:lvl1pPr>
          </a:lstStyle>
          <a:p>
            <a:endParaRPr lang="sv-SE"/>
          </a:p>
        </p:txBody>
      </p:sp>
      <p:sp>
        <p:nvSpPr>
          <p:cNvPr id="3" name="Platshållare för datum 2"/>
          <p:cNvSpPr>
            <a:spLocks noGrp="1"/>
          </p:cNvSpPr>
          <p:nvPr>
            <p:ph type="dt" idx="1"/>
          </p:nvPr>
        </p:nvSpPr>
        <p:spPr>
          <a:xfrm>
            <a:off x="4024083" y="2"/>
            <a:ext cx="3077863" cy="513450"/>
          </a:xfrm>
          <a:prstGeom prst="rect">
            <a:avLst/>
          </a:prstGeom>
        </p:spPr>
        <p:txBody>
          <a:bodyPr vert="horz" lIns="87023" tIns="43512" rIns="87023" bIns="43512" rtlCol="0"/>
          <a:lstStyle>
            <a:lvl1pPr algn="r">
              <a:defRPr sz="1100"/>
            </a:lvl1pPr>
          </a:lstStyle>
          <a:p>
            <a:fld id="{46953A96-54DE-4748-9EC1-3C8AA7FCF150}" type="datetimeFigureOut">
              <a:rPr lang="sv-SE" smtClean="0"/>
              <a:t>2025-01-20</a:t>
            </a:fld>
            <a:endParaRPr lang="sv-SE"/>
          </a:p>
        </p:txBody>
      </p:sp>
      <p:sp>
        <p:nvSpPr>
          <p:cNvPr id="4" name="Platshållare för bildobjekt 3"/>
          <p:cNvSpPr>
            <a:spLocks noGrp="1" noRot="1" noChangeAspect="1"/>
          </p:cNvSpPr>
          <p:nvPr>
            <p:ph type="sldImg" idx="2"/>
          </p:nvPr>
        </p:nvSpPr>
        <p:spPr>
          <a:xfrm>
            <a:off x="485775" y="1281113"/>
            <a:ext cx="6132513" cy="3451225"/>
          </a:xfrm>
          <a:prstGeom prst="rect">
            <a:avLst/>
          </a:prstGeom>
          <a:noFill/>
          <a:ln w="12700">
            <a:solidFill>
              <a:prstClr val="black"/>
            </a:solidFill>
          </a:ln>
        </p:spPr>
        <p:txBody>
          <a:bodyPr vert="horz" lIns="87023" tIns="43512" rIns="87023" bIns="43512" rtlCol="0" anchor="ctr"/>
          <a:lstStyle/>
          <a:p>
            <a:endParaRPr lang="sv-SE"/>
          </a:p>
        </p:txBody>
      </p:sp>
      <p:sp>
        <p:nvSpPr>
          <p:cNvPr id="5" name="Platshållare för anteckningar 4"/>
          <p:cNvSpPr>
            <a:spLocks noGrp="1"/>
          </p:cNvSpPr>
          <p:nvPr>
            <p:ph type="body" sz="quarter" idx="3"/>
          </p:nvPr>
        </p:nvSpPr>
        <p:spPr>
          <a:xfrm>
            <a:off x="710196" y="4926107"/>
            <a:ext cx="5683674" cy="4030255"/>
          </a:xfrm>
          <a:prstGeom prst="rect">
            <a:avLst/>
          </a:prstGeom>
        </p:spPr>
        <p:txBody>
          <a:bodyPr vert="horz" lIns="87023" tIns="43512" rIns="87023" bIns="43512"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2" y="9721164"/>
            <a:ext cx="3078921" cy="513449"/>
          </a:xfrm>
          <a:prstGeom prst="rect">
            <a:avLst/>
          </a:prstGeom>
        </p:spPr>
        <p:txBody>
          <a:bodyPr vert="horz" lIns="87023" tIns="43512" rIns="87023" bIns="43512" rtlCol="0" anchor="b"/>
          <a:lstStyle>
            <a:lvl1pPr algn="l">
              <a:defRPr sz="1100"/>
            </a:lvl1pPr>
          </a:lstStyle>
          <a:p>
            <a:endParaRPr lang="sv-SE"/>
          </a:p>
        </p:txBody>
      </p:sp>
      <p:sp>
        <p:nvSpPr>
          <p:cNvPr id="7" name="Platshållare för bildnummer 6"/>
          <p:cNvSpPr>
            <a:spLocks noGrp="1"/>
          </p:cNvSpPr>
          <p:nvPr>
            <p:ph type="sldNum" sz="quarter" idx="5"/>
          </p:nvPr>
        </p:nvSpPr>
        <p:spPr>
          <a:xfrm>
            <a:off x="4024083" y="9721164"/>
            <a:ext cx="3077863" cy="513449"/>
          </a:xfrm>
          <a:prstGeom prst="rect">
            <a:avLst/>
          </a:prstGeom>
        </p:spPr>
        <p:txBody>
          <a:bodyPr vert="horz" lIns="87023" tIns="43512" rIns="87023" bIns="43512" rtlCol="0" anchor="b"/>
          <a:lstStyle>
            <a:lvl1pPr algn="r">
              <a:defRPr sz="1100"/>
            </a:lvl1pPr>
          </a:lstStyle>
          <a:p>
            <a:fld id="{2B2D0AF2-97C3-CC4C-8CDF-B4306C2067FC}" type="slidenum">
              <a:rPr lang="sv-SE" smtClean="0"/>
              <a:t>‹#›</a:t>
            </a:fld>
            <a:endParaRPr lang="sv-SE"/>
          </a:p>
        </p:txBody>
      </p:sp>
    </p:spTree>
    <p:extLst>
      <p:ext uri="{BB962C8B-B14F-4D97-AF65-F5344CB8AC3E}">
        <p14:creationId xmlns:p14="http://schemas.microsoft.com/office/powerpoint/2010/main" val="2410593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85775" y="1281113"/>
            <a:ext cx="6132513" cy="3451225"/>
          </a:xfrm>
        </p:spPr>
      </p:sp>
      <p:sp>
        <p:nvSpPr>
          <p:cNvPr id="3" name="Platshållare för anteckninga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Vi arbetar tillsammans i olika projekt och behöver tillsammans skapa en god säkerhetskultur. Den här presentationen bygger på en broschyr som kan hämtas på Håll Nollans hemsida och är ett bra underlag för dialog och samsyn vad vi menar.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v-S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v-SE" dirty="0">
                <a:solidFill>
                  <a:schemeClr val="tx1"/>
                </a:solidFill>
              </a:rPr>
              <a:t>Broschyren finns att hämta på: </a:t>
            </a:r>
            <a:r>
              <a:rPr lang="sv-SE" dirty="0" err="1">
                <a:solidFill>
                  <a:schemeClr val="tx1"/>
                </a:solidFill>
              </a:rPr>
              <a:t>https</a:t>
            </a:r>
            <a:r>
              <a:rPr lang="sv-SE" dirty="0">
                <a:solidFill>
                  <a:schemeClr val="tx1"/>
                </a:solidFill>
              </a:rPr>
              <a:t>://</a:t>
            </a:r>
            <a:r>
              <a:rPr lang="sv-SE" dirty="0" err="1">
                <a:solidFill>
                  <a:schemeClr val="tx1"/>
                </a:solidFill>
              </a:rPr>
              <a:t>www.hallnollan.se</a:t>
            </a:r>
            <a:r>
              <a:rPr lang="sv-SE" dirty="0">
                <a:solidFill>
                  <a:schemeClr val="tx1"/>
                </a:solidFill>
              </a:rPr>
              <a:t>/roller-ansvar/</a:t>
            </a:r>
            <a:r>
              <a:rPr lang="sv-SE" dirty="0" err="1">
                <a:solidFill>
                  <a:schemeClr val="tx1"/>
                </a:solidFill>
              </a:rPr>
              <a:t>sakerhetskultur</a:t>
            </a:r>
            <a:r>
              <a:rPr lang="sv-SE" dirty="0">
                <a:solidFill>
                  <a:schemeClr val="tx1"/>
                </a:solidFill>
              </a:rPr>
              <a:t>-ett-gemensamt-satt-att-tanka-och-handla</a:t>
            </a:r>
          </a:p>
          <a:p>
            <a:endParaRPr lang="sv-SE" dirty="0">
              <a:solidFill>
                <a:schemeClr val="tx1"/>
              </a:solidFill>
            </a:endParaRPr>
          </a:p>
        </p:txBody>
      </p:sp>
      <p:sp>
        <p:nvSpPr>
          <p:cNvPr id="4" name="Platshållare för bildnummer 3"/>
          <p:cNvSpPr>
            <a:spLocks noGrp="1"/>
          </p:cNvSpPr>
          <p:nvPr>
            <p:ph type="sldNum" sz="quarter" idx="5"/>
          </p:nvPr>
        </p:nvSpPr>
        <p:spPr/>
        <p:txBody>
          <a:bodyPr/>
          <a:lstStyle/>
          <a:p>
            <a:fld id="{2B2D0AF2-97C3-CC4C-8CDF-B4306C2067FC}" type="slidenum">
              <a:rPr lang="sv-SE" smtClean="0"/>
              <a:t>1</a:t>
            </a:fld>
            <a:endParaRPr lang="sv-SE"/>
          </a:p>
        </p:txBody>
      </p:sp>
    </p:spTree>
    <p:extLst>
      <p:ext uri="{BB962C8B-B14F-4D97-AF65-F5344CB8AC3E}">
        <p14:creationId xmlns:p14="http://schemas.microsoft.com/office/powerpoint/2010/main" val="21211098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85775" y="1281113"/>
            <a:ext cx="6132513" cy="3451225"/>
          </a:xfrm>
        </p:spPr>
      </p:sp>
      <p:sp>
        <p:nvSpPr>
          <p:cNvPr id="3" name="Platshållare för anteckningar 2"/>
          <p:cNvSpPr>
            <a:spLocks noGrp="1"/>
          </p:cNvSpPr>
          <p:nvPr>
            <p:ph type="body" idx="1"/>
          </p:nvPr>
        </p:nvSpPr>
        <p:spPr/>
        <p:txBody>
          <a:bodyPr/>
          <a:lstStyle/>
          <a:p>
            <a:pPr marL="12087" marR="7252">
              <a:lnSpc>
                <a:spcPct val="111100"/>
              </a:lnSpc>
              <a:spcBef>
                <a:spcPts val="95"/>
              </a:spcBef>
            </a:pPr>
            <a:r>
              <a:rPr lang="sv-SE" sz="1100" dirty="0">
                <a:solidFill>
                  <a:schemeClr val="tx1"/>
                </a:solidFill>
                <a:latin typeface="Figtree-Medium"/>
                <a:cs typeface="Figtree-Medium"/>
              </a:rPr>
              <a:t>Håll</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Nollan</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ser</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en</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god</a:t>
            </a:r>
            <a:r>
              <a:rPr lang="sv-SE" sz="1100" spc="-24" dirty="0">
                <a:solidFill>
                  <a:schemeClr val="tx1"/>
                </a:solidFill>
                <a:latin typeface="Figtree-Medium"/>
                <a:cs typeface="Figtree-Medium"/>
              </a:rPr>
              <a:t> </a:t>
            </a:r>
            <a:r>
              <a:rPr lang="sv-SE" sz="1100" spc="-10" dirty="0">
                <a:solidFill>
                  <a:schemeClr val="tx1"/>
                </a:solidFill>
                <a:latin typeface="Figtree-Medium"/>
                <a:cs typeface="Figtree-Medium"/>
              </a:rPr>
              <a:t>säkerhetskultur</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som</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nyckeln</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till</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en</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säker,</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hälsosam </a:t>
            </a:r>
            <a:r>
              <a:rPr lang="sv-SE" sz="1100" dirty="0">
                <a:solidFill>
                  <a:schemeClr val="tx1"/>
                </a:solidFill>
                <a:latin typeface="Figtree-Medium"/>
                <a:cs typeface="Figtree-Medium"/>
              </a:rPr>
              <a:t>och</a:t>
            </a:r>
            <a:r>
              <a:rPr lang="sv-SE" sz="1100" spc="-24" dirty="0">
                <a:solidFill>
                  <a:schemeClr val="tx1"/>
                </a:solidFill>
                <a:latin typeface="Figtree-Medium"/>
                <a:cs typeface="Figtree-Medium"/>
              </a:rPr>
              <a:t> </a:t>
            </a:r>
            <a:r>
              <a:rPr lang="sv-SE" sz="1100" spc="-10" dirty="0">
                <a:solidFill>
                  <a:schemeClr val="tx1"/>
                </a:solidFill>
                <a:latin typeface="Figtree-Medium"/>
                <a:cs typeface="Figtree-Medium"/>
              </a:rPr>
              <a:t>lönsam</a:t>
            </a:r>
            <a:r>
              <a:rPr lang="sv-SE" sz="1100" spc="-24" dirty="0">
                <a:solidFill>
                  <a:schemeClr val="tx1"/>
                </a:solidFill>
                <a:latin typeface="Figtree-Medium"/>
                <a:cs typeface="Figtree-Medium"/>
              </a:rPr>
              <a:t> </a:t>
            </a:r>
            <a:r>
              <a:rPr lang="sv-SE" sz="1100" spc="-10" dirty="0">
                <a:solidFill>
                  <a:schemeClr val="tx1"/>
                </a:solidFill>
                <a:latin typeface="Figtree-Medium"/>
                <a:cs typeface="Figtree-Medium"/>
              </a:rPr>
              <a:t>verksamhet.</a:t>
            </a:r>
            <a:r>
              <a:rPr lang="sv-SE" sz="1100" spc="-24" dirty="0">
                <a:solidFill>
                  <a:schemeClr val="tx1"/>
                </a:solidFill>
                <a:latin typeface="Figtree-Medium"/>
                <a:cs typeface="Figtree-Medium"/>
              </a:rPr>
              <a:t> </a:t>
            </a:r>
            <a:r>
              <a:rPr lang="sv-SE" sz="1100" spc="-10" dirty="0">
                <a:solidFill>
                  <a:schemeClr val="tx1"/>
                </a:solidFill>
                <a:latin typeface="Figtree-Medium"/>
                <a:cs typeface="Figtree-Medium"/>
              </a:rPr>
              <a:t>Processer,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regler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och</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rutiner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är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viktiga</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men</a:t>
            </a:r>
            <a:r>
              <a:rPr lang="sv-SE" sz="1100" spc="-24" dirty="0">
                <a:solidFill>
                  <a:schemeClr val="tx1"/>
                </a:solidFill>
                <a:latin typeface="Figtree-Medium"/>
                <a:cs typeface="Figtree-Medium"/>
              </a:rPr>
              <a:t> </a:t>
            </a:r>
            <a:r>
              <a:rPr lang="sv-SE" sz="1100" spc="-19" dirty="0">
                <a:solidFill>
                  <a:schemeClr val="tx1"/>
                </a:solidFill>
                <a:latin typeface="Figtree-Medium"/>
                <a:cs typeface="Figtree-Medium"/>
              </a:rPr>
              <a:t>inte</a:t>
            </a:r>
            <a:r>
              <a:rPr lang="sv-SE" sz="1100" spc="-10" dirty="0">
                <a:solidFill>
                  <a:schemeClr val="tx1"/>
                </a:solidFill>
                <a:latin typeface="Figtree-Medium"/>
                <a:cs typeface="Figtree-Medium"/>
              </a:rPr>
              <a:t> tillräckliga</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för</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att</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uppnå</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en</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god</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arbetsmiljö</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för</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att</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regler</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ska</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fungera </a:t>
            </a:r>
            <a:r>
              <a:rPr lang="sv-SE" sz="1100" dirty="0">
                <a:solidFill>
                  <a:schemeClr val="tx1"/>
                </a:solidFill>
                <a:latin typeface="Figtree-Medium"/>
                <a:cs typeface="Figtree-Medium"/>
              </a:rPr>
              <a:t>som</a:t>
            </a:r>
            <a:r>
              <a:rPr lang="sv-SE" sz="1100" spc="-24" dirty="0">
                <a:solidFill>
                  <a:schemeClr val="tx1"/>
                </a:solidFill>
                <a:latin typeface="Figtree-Medium"/>
                <a:cs typeface="Figtree-Medium"/>
              </a:rPr>
              <a:t> </a:t>
            </a:r>
            <a:r>
              <a:rPr lang="sv-SE" sz="1100" spc="-10" dirty="0">
                <a:solidFill>
                  <a:schemeClr val="tx1"/>
                </a:solidFill>
                <a:latin typeface="Figtree-Medium"/>
                <a:cs typeface="Figtree-Medium"/>
              </a:rPr>
              <a:t>barriärer</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så</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behöver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de</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följas.</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Eftersom</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att</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det</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inte</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kan</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finnas </a:t>
            </a:r>
            <a:r>
              <a:rPr lang="sv-SE" sz="1100" dirty="0">
                <a:solidFill>
                  <a:schemeClr val="tx1"/>
                </a:solidFill>
                <a:latin typeface="Figtree-Medium"/>
                <a:cs typeface="Figtree-Medium"/>
              </a:rPr>
              <a:t>regler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och</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rutiner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för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alla</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olika</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typer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av</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situationer,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så</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är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vi</a:t>
            </a:r>
            <a:r>
              <a:rPr lang="sv-SE" sz="1100" spc="-24" dirty="0">
                <a:solidFill>
                  <a:schemeClr val="tx1"/>
                </a:solidFill>
                <a:latin typeface="Figtree-Medium"/>
                <a:cs typeface="Figtree-Medium"/>
              </a:rPr>
              <a:t> </a:t>
            </a:r>
            <a:r>
              <a:rPr lang="sv-SE" sz="1100" spc="-10" dirty="0">
                <a:solidFill>
                  <a:schemeClr val="tx1"/>
                </a:solidFill>
                <a:latin typeface="Figtree-Medium"/>
                <a:cs typeface="Figtree-Medium"/>
              </a:rPr>
              <a:t>beroende</a:t>
            </a:r>
            <a:r>
              <a:rPr lang="sv-SE" sz="1100" spc="-24" dirty="0">
                <a:solidFill>
                  <a:schemeClr val="tx1"/>
                </a:solidFill>
                <a:latin typeface="Figtree-Medium"/>
                <a:cs typeface="Figtree-Medium"/>
              </a:rPr>
              <a:t> av</a:t>
            </a:r>
            <a:r>
              <a:rPr lang="sv-SE" sz="1100" spc="-10" dirty="0">
                <a:solidFill>
                  <a:schemeClr val="tx1"/>
                </a:solidFill>
                <a:latin typeface="Figtree-Medium"/>
                <a:cs typeface="Figtree-Medium"/>
              </a:rPr>
              <a:t> mänskliga</a:t>
            </a:r>
            <a:r>
              <a:rPr lang="sv-SE" sz="1100" spc="-29" dirty="0">
                <a:solidFill>
                  <a:schemeClr val="tx1"/>
                </a:solidFill>
                <a:latin typeface="Figtree-Medium"/>
                <a:cs typeface="Figtree-Medium"/>
              </a:rPr>
              <a:t> </a:t>
            </a:r>
            <a:r>
              <a:rPr lang="sv-SE" sz="1100" spc="-10" dirty="0">
                <a:solidFill>
                  <a:schemeClr val="tx1"/>
                </a:solidFill>
                <a:latin typeface="Figtree-Medium"/>
                <a:cs typeface="Figtree-Medium"/>
              </a:rPr>
              <a:t>bedömningar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och</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beslut.</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Det</a:t>
            </a:r>
            <a:r>
              <a:rPr lang="sv-SE" sz="1100" spc="-29" dirty="0">
                <a:solidFill>
                  <a:schemeClr val="tx1"/>
                </a:solidFill>
                <a:latin typeface="Figtree-Medium"/>
                <a:cs typeface="Figtree-Medium"/>
              </a:rPr>
              <a:t> </a:t>
            </a:r>
            <a:r>
              <a:rPr lang="sv-SE" sz="1100" dirty="0">
                <a:solidFill>
                  <a:schemeClr val="tx1"/>
                </a:solidFill>
                <a:latin typeface="Figtree-Medium"/>
                <a:cs typeface="Figtree-Medium"/>
              </a:rPr>
              <a:t>är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därför</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viktigt</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att</a:t>
            </a:r>
            <a:r>
              <a:rPr lang="sv-SE" sz="1100" spc="-29" dirty="0">
                <a:solidFill>
                  <a:schemeClr val="tx1"/>
                </a:solidFill>
                <a:latin typeface="Figtree-Medium"/>
                <a:cs typeface="Figtree-Medium"/>
              </a:rPr>
              <a:t> </a:t>
            </a:r>
            <a:r>
              <a:rPr lang="sv-SE" sz="1100" dirty="0">
                <a:solidFill>
                  <a:schemeClr val="tx1"/>
                </a:solidFill>
                <a:latin typeface="Figtree-Medium"/>
                <a:cs typeface="Figtree-Medium"/>
              </a:rPr>
              <a:t>vi</a:t>
            </a:r>
            <a:r>
              <a:rPr lang="sv-SE" sz="1100" spc="-24" dirty="0">
                <a:solidFill>
                  <a:schemeClr val="tx1"/>
                </a:solidFill>
                <a:latin typeface="Figtree-Medium"/>
                <a:cs typeface="Figtree-Medium"/>
              </a:rPr>
              <a:t> </a:t>
            </a:r>
            <a:r>
              <a:rPr lang="sv-SE" sz="1100" dirty="0">
                <a:solidFill>
                  <a:schemeClr val="tx1"/>
                </a:solidFill>
                <a:latin typeface="Figtree-Medium"/>
                <a:cs typeface="Figtree-Medium"/>
              </a:rPr>
              <a:t>har</a:t>
            </a:r>
            <a:r>
              <a:rPr lang="sv-SE" sz="1100" spc="-24" dirty="0">
                <a:solidFill>
                  <a:schemeClr val="tx1"/>
                </a:solidFill>
                <a:latin typeface="Figtree-Medium"/>
                <a:cs typeface="Figtree-Medium"/>
              </a:rPr>
              <a:t> en</a:t>
            </a:r>
            <a:r>
              <a:rPr lang="sv-SE" sz="1100" spc="-10" dirty="0">
                <a:solidFill>
                  <a:schemeClr val="tx1"/>
                </a:solidFill>
                <a:latin typeface="Figtree-Medium"/>
                <a:cs typeface="Figtree-Medium"/>
              </a:rPr>
              <a:t> säkerhetskultur</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där</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alla</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känner</a:t>
            </a:r>
            <a:r>
              <a:rPr lang="sv-SE" sz="1100" spc="-10" dirty="0">
                <a:solidFill>
                  <a:schemeClr val="tx1"/>
                </a:solidFill>
                <a:latin typeface="Figtree-Medium"/>
                <a:cs typeface="Figtree-Medium"/>
              </a:rPr>
              <a:t> </a:t>
            </a:r>
            <a:r>
              <a:rPr lang="sv-SE" sz="1100" dirty="0">
                <a:solidFill>
                  <a:schemeClr val="tx1"/>
                </a:solidFill>
                <a:latin typeface="Figtree-Medium"/>
                <a:cs typeface="Figtree-Medium"/>
              </a:rPr>
              <a:t>sig</a:t>
            </a:r>
            <a:r>
              <a:rPr lang="sv-SE" sz="1100" spc="-14" dirty="0">
                <a:solidFill>
                  <a:schemeClr val="tx1"/>
                </a:solidFill>
                <a:latin typeface="Figtree-Medium"/>
                <a:cs typeface="Figtree-Medium"/>
              </a:rPr>
              <a:t> </a:t>
            </a:r>
            <a:r>
              <a:rPr lang="sv-SE" sz="1100" spc="-10" dirty="0">
                <a:solidFill>
                  <a:schemeClr val="tx1"/>
                </a:solidFill>
                <a:latin typeface="Figtree-Medium"/>
                <a:cs typeface="Figtree-Medium"/>
              </a:rPr>
              <a:t>stärkta</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att</a:t>
            </a:r>
            <a:r>
              <a:rPr lang="sv-SE" sz="1100" spc="-10" dirty="0">
                <a:solidFill>
                  <a:schemeClr val="tx1"/>
                </a:solidFill>
                <a:latin typeface="Figtree-Medium"/>
                <a:cs typeface="Figtree-Medium"/>
              </a:rPr>
              <a:t> bedöma</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sin</a:t>
            </a:r>
            <a:r>
              <a:rPr lang="sv-SE" sz="1100" spc="-14" dirty="0">
                <a:solidFill>
                  <a:schemeClr val="tx1"/>
                </a:solidFill>
                <a:latin typeface="Figtree-Medium"/>
                <a:cs typeface="Figtree-Medium"/>
              </a:rPr>
              <a:t> </a:t>
            </a:r>
            <a:r>
              <a:rPr lang="sv-SE" sz="1100" spc="-10" dirty="0">
                <a:solidFill>
                  <a:schemeClr val="tx1"/>
                </a:solidFill>
                <a:latin typeface="Figtree-Medium"/>
                <a:cs typeface="Figtree-Medium"/>
              </a:rPr>
              <a:t>situation</a:t>
            </a:r>
            <a:r>
              <a:rPr lang="sv-SE" sz="1100" spc="-14" dirty="0">
                <a:solidFill>
                  <a:schemeClr val="tx1"/>
                </a:solidFill>
                <a:latin typeface="Figtree-Medium"/>
                <a:cs typeface="Figtree-Medium"/>
              </a:rPr>
              <a:t> </a:t>
            </a:r>
            <a:r>
              <a:rPr lang="sv-SE" sz="1100" spc="-24" dirty="0">
                <a:solidFill>
                  <a:schemeClr val="tx1"/>
                </a:solidFill>
                <a:latin typeface="Figtree-Medium"/>
                <a:cs typeface="Figtree-Medium"/>
              </a:rPr>
              <a:t>och</a:t>
            </a:r>
            <a:r>
              <a:rPr lang="sv-SE" sz="1100" dirty="0">
                <a:solidFill>
                  <a:schemeClr val="tx1"/>
                </a:solidFill>
                <a:latin typeface="Figtree-Medium"/>
                <a:cs typeface="Figtree-Medium"/>
              </a:rPr>
              <a:t> agera</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på</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ett</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säkert</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sätt</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i</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sin</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vardag,</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inte</a:t>
            </a:r>
            <a:r>
              <a:rPr lang="sv-SE" sz="1100" spc="-19" dirty="0">
                <a:solidFill>
                  <a:schemeClr val="tx1"/>
                </a:solidFill>
                <a:latin typeface="Figtree-Medium"/>
                <a:cs typeface="Figtree-Medium"/>
              </a:rPr>
              <a:t> </a:t>
            </a:r>
            <a:r>
              <a:rPr lang="sv-SE" sz="1100" dirty="0">
                <a:solidFill>
                  <a:schemeClr val="tx1"/>
                </a:solidFill>
                <a:latin typeface="Figtree-Medium"/>
                <a:cs typeface="Figtree-Medium"/>
              </a:rPr>
              <a:t>minst</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i</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situationer</a:t>
            </a:r>
            <a:r>
              <a:rPr lang="sv-SE" sz="1100" spc="-14" dirty="0">
                <a:solidFill>
                  <a:schemeClr val="tx1"/>
                </a:solidFill>
                <a:latin typeface="Figtree-Medium"/>
                <a:cs typeface="Figtree-Medium"/>
              </a:rPr>
              <a:t> </a:t>
            </a:r>
            <a:r>
              <a:rPr lang="sv-SE" sz="1100" dirty="0">
                <a:solidFill>
                  <a:schemeClr val="tx1"/>
                </a:solidFill>
                <a:latin typeface="Figtree-Medium"/>
                <a:cs typeface="Figtree-Medium"/>
              </a:rPr>
              <a:t>då</a:t>
            </a:r>
            <a:r>
              <a:rPr lang="sv-SE" sz="1100" spc="-19" dirty="0">
                <a:solidFill>
                  <a:schemeClr val="tx1"/>
                </a:solidFill>
                <a:latin typeface="Figtree-Medium"/>
                <a:cs typeface="Figtree-Medium"/>
              </a:rPr>
              <a:t> </a:t>
            </a:r>
            <a:r>
              <a:rPr lang="sv-SE" sz="1100" spc="-10" dirty="0">
                <a:solidFill>
                  <a:schemeClr val="tx1"/>
                </a:solidFill>
                <a:latin typeface="Figtree-Medium"/>
                <a:cs typeface="Figtree-Medium"/>
              </a:rPr>
              <a:t>säkerheten </a:t>
            </a:r>
            <a:r>
              <a:rPr lang="sv-SE" sz="1100" dirty="0">
                <a:solidFill>
                  <a:schemeClr val="tx1"/>
                </a:solidFill>
                <a:latin typeface="Figtree-Medium"/>
                <a:cs typeface="Figtree-Medium"/>
              </a:rPr>
              <a:t>vägs</a:t>
            </a:r>
            <a:r>
              <a:rPr lang="sv-SE" sz="1100" spc="-33" dirty="0">
                <a:solidFill>
                  <a:schemeClr val="tx1"/>
                </a:solidFill>
                <a:latin typeface="Figtree-Medium"/>
                <a:cs typeface="Figtree-Medium"/>
              </a:rPr>
              <a:t> </a:t>
            </a:r>
            <a:r>
              <a:rPr lang="sv-SE" sz="1100" dirty="0">
                <a:solidFill>
                  <a:schemeClr val="tx1"/>
                </a:solidFill>
                <a:latin typeface="Figtree-Medium"/>
                <a:cs typeface="Figtree-Medium"/>
              </a:rPr>
              <a:t>mot</a:t>
            </a:r>
            <a:r>
              <a:rPr lang="sv-SE" sz="1100" spc="-29" dirty="0">
                <a:solidFill>
                  <a:schemeClr val="tx1"/>
                </a:solidFill>
                <a:latin typeface="Figtree-Medium"/>
                <a:cs typeface="Figtree-Medium"/>
              </a:rPr>
              <a:t> </a:t>
            </a:r>
            <a:r>
              <a:rPr lang="sv-SE" sz="1100" dirty="0">
                <a:solidFill>
                  <a:schemeClr val="tx1"/>
                </a:solidFill>
                <a:latin typeface="Figtree-Medium"/>
                <a:cs typeface="Figtree-Medium"/>
              </a:rPr>
              <a:t>tid</a:t>
            </a:r>
            <a:r>
              <a:rPr lang="sv-SE" sz="1100" spc="-29" dirty="0">
                <a:solidFill>
                  <a:schemeClr val="tx1"/>
                </a:solidFill>
                <a:latin typeface="Figtree-Medium"/>
                <a:cs typeface="Figtree-Medium"/>
              </a:rPr>
              <a:t> </a:t>
            </a:r>
            <a:r>
              <a:rPr lang="sv-SE" sz="1100" dirty="0">
                <a:solidFill>
                  <a:schemeClr val="tx1"/>
                </a:solidFill>
                <a:latin typeface="Figtree-Medium"/>
                <a:cs typeface="Figtree-Medium"/>
              </a:rPr>
              <a:t>och</a:t>
            </a:r>
            <a:r>
              <a:rPr lang="sv-SE" sz="1100" spc="-29" dirty="0">
                <a:solidFill>
                  <a:schemeClr val="tx1"/>
                </a:solidFill>
                <a:latin typeface="Figtree-Medium"/>
                <a:cs typeface="Figtree-Medium"/>
              </a:rPr>
              <a:t> </a:t>
            </a:r>
            <a:r>
              <a:rPr lang="sv-SE" sz="1100" spc="-10" dirty="0">
                <a:solidFill>
                  <a:schemeClr val="tx1"/>
                </a:solidFill>
                <a:latin typeface="Figtree-Medium"/>
                <a:cs typeface="Figtree-Medium"/>
              </a:rPr>
              <a:t>kostnader.</a:t>
            </a:r>
            <a:endParaRPr lang="sv-SE" sz="1100" dirty="0">
              <a:solidFill>
                <a:schemeClr val="tx1"/>
              </a:solidFill>
              <a:latin typeface="Figtree-Medium"/>
              <a:cs typeface="Figtree-Medium"/>
            </a:endParaRPr>
          </a:p>
          <a:p>
            <a:endParaRPr lang="sv-SE" dirty="0">
              <a:solidFill>
                <a:schemeClr val="tx1"/>
              </a:solidFill>
            </a:endParaRPr>
          </a:p>
        </p:txBody>
      </p:sp>
      <p:sp>
        <p:nvSpPr>
          <p:cNvPr id="4" name="Platshållare för bildnummer 3"/>
          <p:cNvSpPr>
            <a:spLocks noGrp="1"/>
          </p:cNvSpPr>
          <p:nvPr>
            <p:ph type="sldNum" sz="quarter" idx="5"/>
          </p:nvPr>
        </p:nvSpPr>
        <p:spPr/>
        <p:txBody>
          <a:bodyPr/>
          <a:lstStyle/>
          <a:p>
            <a:fld id="{2B2D0AF2-97C3-CC4C-8CDF-B4306C2067FC}" type="slidenum">
              <a:rPr lang="sv-SE" smtClean="0"/>
              <a:t>2</a:t>
            </a:fld>
            <a:endParaRPr lang="sv-SE"/>
          </a:p>
        </p:txBody>
      </p:sp>
    </p:spTree>
    <p:extLst>
      <p:ext uri="{BB962C8B-B14F-4D97-AF65-F5344CB8AC3E}">
        <p14:creationId xmlns:p14="http://schemas.microsoft.com/office/powerpoint/2010/main" val="21565104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85775" y="1281113"/>
            <a:ext cx="6132513" cy="3451225"/>
          </a:xfrm>
        </p:spPr>
      </p:sp>
      <p:sp>
        <p:nvSpPr>
          <p:cNvPr id="3" name="Platshållare för anteckningar 2"/>
          <p:cNvSpPr>
            <a:spLocks noGrp="1"/>
          </p:cNvSpPr>
          <p:nvPr>
            <p:ph type="body" idx="1"/>
          </p:nvPr>
        </p:nvSpPr>
        <p:spPr/>
        <p:txBody>
          <a:bodyPr/>
          <a:lstStyle/>
          <a:p>
            <a:pPr marL="12087" marR="4835" defTabSz="870234">
              <a:lnSpc>
                <a:spcPct val="104200"/>
              </a:lnSpc>
              <a:spcBef>
                <a:spcPts val="38"/>
              </a:spcBef>
              <a:defRPr/>
            </a:pPr>
            <a:r>
              <a:rPr lang="sv-SE" sz="1100" b="1" dirty="0">
                <a:solidFill>
                  <a:schemeClr val="tx1"/>
                </a:solidFill>
                <a:latin typeface="Figtree"/>
                <a:cs typeface="Figtree"/>
              </a:rPr>
              <a:t>Inledning: </a:t>
            </a:r>
            <a:r>
              <a:rPr lang="sv-SE" sz="1100" dirty="0">
                <a:solidFill>
                  <a:schemeClr val="tx1"/>
                </a:solidFill>
                <a:latin typeface="Figtree"/>
                <a:cs typeface="Figtree"/>
              </a:rPr>
              <a:t>Säkerhetskulturen</a:t>
            </a:r>
            <a:r>
              <a:rPr lang="sv-SE" sz="1100" spc="60" dirty="0">
                <a:solidFill>
                  <a:schemeClr val="tx1"/>
                </a:solidFill>
                <a:latin typeface="Figtree"/>
                <a:cs typeface="Figtree"/>
              </a:rPr>
              <a:t> </a:t>
            </a:r>
            <a:r>
              <a:rPr lang="sv-SE" sz="1100" dirty="0">
                <a:solidFill>
                  <a:schemeClr val="tx1"/>
                </a:solidFill>
                <a:latin typeface="Figtree"/>
                <a:cs typeface="Figtree"/>
              </a:rPr>
              <a:t>utgörs</a:t>
            </a:r>
            <a:r>
              <a:rPr lang="sv-SE" sz="1100" spc="72" dirty="0">
                <a:solidFill>
                  <a:schemeClr val="tx1"/>
                </a:solidFill>
                <a:latin typeface="Figtree"/>
                <a:cs typeface="Figtree"/>
              </a:rPr>
              <a:t> </a:t>
            </a:r>
            <a:r>
              <a:rPr lang="sv-SE" sz="1100" dirty="0">
                <a:solidFill>
                  <a:schemeClr val="tx1"/>
                </a:solidFill>
                <a:latin typeface="Figtree"/>
                <a:cs typeface="Figtree"/>
              </a:rPr>
              <a:t>av</a:t>
            </a:r>
            <a:r>
              <a:rPr lang="sv-SE" sz="1100" spc="72" dirty="0">
                <a:solidFill>
                  <a:schemeClr val="tx1"/>
                </a:solidFill>
                <a:latin typeface="Figtree"/>
                <a:cs typeface="Figtree"/>
              </a:rPr>
              <a:t> </a:t>
            </a:r>
            <a:r>
              <a:rPr lang="sv-SE" sz="1100" dirty="0">
                <a:solidFill>
                  <a:schemeClr val="tx1"/>
                </a:solidFill>
                <a:latin typeface="Figtree"/>
                <a:cs typeface="Figtree"/>
              </a:rPr>
              <a:t>alla</a:t>
            </a:r>
            <a:r>
              <a:rPr lang="sv-SE" sz="1100" spc="78" dirty="0">
                <a:solidFill>
                  <a:schemeClr val="tx1"/>
                </a:solidFill>
                <a:latin typeface="Figtree"/>
                <a:cs typeface="Figtree"/>
              </a:rPr>
              <a:t> </a:t>
            </a:r>
            <a:r>
              <a:rPr lang="sv-SE" sz="1100" dirty="0">
                <a:solidFill>
                  <a:schemeClr val="tx1"/>
                </a:solidFill>
                <a:latin typeface="Figtree"/>
                <a:cs typeface="Figtree"/>
              </a:rPr>
              <a:t>de</a:t>
            </a:r>
            <a:r>
              <a:rPr lang="sv-SE" sz="1100" spc="72" dirty="0">
                <a:solidFill>
                  <a:schemeClr val="tx1"/>
                </a:solidFill>
                <a:latin typeface="Figtree"/>
                <a:cs typeface="Figtree"/>
              </a:rPr>
              <a:t> </a:t>
            </a:r>
            <a:r>
              <a:rPr lang="sv-SE" sz="1100" dirty="0">
                <a:solidFill>
                  <a:schemeClr val="tx1"/>
                </a:solidFill>
                <a:latin typeface="Figtree"/>
                <a:cs typeface="Figtree"/>
              </a:rPr>
              <a:t>delar</a:t>
            </a:r>
            <a:r>
              <a:rPr lang="sv-SE" sz="1100" spc="72" dirty="0">
                <a:solidFill>
                  <a:schemeClr val="tx1"/>
                </a:solidFill>
                <a:latin typeface="Figtree"/>
                <a:cs typeface="Figtree"/>
              </a:rPr>
              <a:t> </a:t>
            </a:r>
            <a:r>
              <a:rPr lang="sv-SE" sz="1100" dirty="0">
                <a:solidFill>
                  <a:schemeClr val="tx1"/>
                </a:solidFill>
                <a:latin typeface="Figtree"/>
                <a:cs typeface="Figtree"/>
              </a:rPr>
              <a:t>som</a:t>
            </a:r>
            <a:r>
              <a:rPr lang="sv-SE" sz="1100" spc="78" dirty="0">
                <a:solidFill>
                  <a:schemeClr val="tx1"/>
                </a:solidFill>
                <a:latin typeface="Figtree"/>
                <a:cs typeface="Figtree"/>
              </a:rPr>
              <a:t> </a:t>
            </a:r>
            <a:r>
              <a:rPr lang="sv-SE" sz="1100" spc="-12" dirty="0">
                <a:solidFill>
                  <a:schemeClr val="tx1"/>
                </a:solidFill>
                <a:latin typeface="Figtree"/>
                <a:cs typeface="Figtree"/>
              </a:rPr>
              <a:t>finns </a:t>
            </a:r>
            <a:r>
              <a:rPr lang="sv-SE" sz="1100" dirty="0">
                <a:solidFill>
                  <a:schemeClr val="tx1"/>
                </a:solidFill>
                <a:latin typeface="Figtree"/>
                <a:cs typeface="Figtree"/>
              </a:rPr>
              <a:t>inom</a:t>
            </a:r>
            <a:r>
              <a:rPr lang="sv-SE" sz="1100" spc="42" dirty="0">
                <a:solidFill>
                  <a:schemeClr val="tx1"/>
                </a:solidFill>
                <a:latin typeface="Figtree"/>
                <a:cs typeface="Figtree"/>
              </a:rPr>
              <a:t> </a:t>
            </a:r>
            <a:r>
              <a:rPr lang="sv-SE" sz="1100" dirty="0">
                <a:solidFill>
                  <a:schemeClr val="tx1"/>
                </a:solidFill>
                <a:latin typeface="Figtree"/>
                <a:cs typeface="Figtree"/>
              </a:rPr>
              <a:t>isberget.</a:t>
            </a:r>
            <a:r>
              <a:rPr lang="sv-SE" sz="1100" spc="60" dirty="0">
                <a:solidFill>
                  <a:schemeClr val="tx1"/>
                </a:solidFill>
                <a:latin typeface="Figtree"/>
                <a:cs typeface="Figtree"/>
              </a:rPr>
              <a:t> </a:t>
            </a:r>
            <a:r>
              <a:rPr lang="sv-SE" sz="1100" dirty="0">
                <a:solidFill>
                  <a:schemeClr val="tx1"/>
                </a:solidFill>
                <a:latin typeface="Figtree"/>
                <a:cs typeface="Figtree"/>
              </a:rPr>
              <a:t>Den</a:t>
            </a:r>
            <a:r>
              <a:rPr lang="sv-SE" sz="1100" spc="60" dirty="0">
                <a:solidFill>
                  <a:schemeClr val="tx1"/>
                </a:solidFill>
                <a:latin typeface="Figtree"/>
                <a:cs typeface="Figtree"/>
              </a:rPr>
              <a:t> </a:t>
            </a:r>
            <a:r>
              <a:rPr lang="sv-SE" sz="1100" dirty="0">
                <a:solidFill>
                  <a:schemeClr val="tx1"/>
                </a:solidFill>
                <a:latin typeface="Figtree"/>
                <a:cs typeface="Figtree"/>
              </a:rPr>
              <a:t>del</a:t>
            </a:r>
            <a:r>
              <a:rPr lang="sv-SE" sz="1100" spc="60" dirty="0">
                <a:solidFill>
                  <a:schemeClr val="tx1"/>
                </a:solidFill>
                <a:latin typeface="Figtree"/>
                <a:cs typeface="Figtree"/>
              </a:rPr>
              <a:t> </a:t>
            </a:r>
            <a:r>
              <a:rPr lang="sv-SE" sz="1100" dirty="0">
                <a:solidFill>
                  <a:schemeClr val="tx1"/>
                </a:solidFill>
                <a:latin typeface="Figtree"/>
                <a:cs typeface="Figtree"/>
              </a:rPr>
              <a:t>som</a:t>
            </a:r>
            <a:r>
              <a:rPr lang="sv-SE" sz="1100" spc="54" dirty="0">
                <a:solidFill>
                  <a:schemeClr val="tx1"/>
                </a:solidFill>
                <a:latin typeface="Figtree"/>
                <a:cs typeface="Figtree"/>
              </a:rPr>
              <a:t> </a:t>
            </a:r>
            <a:r>
              <a:rPr lang="sv-SE" sz="1100" dirty="0">
                <a:solidFill>
                  <a:schemeClr val="tx1"/>
                </a:solidFill>
                <a:latin typeface="Figtree"/>
                <a:cs typeface="Figtree"/>
              </a:rPr>
              <a:t>är</a:t>
            </a:r>
            <a:r>
              <a:rPr lang="sv-SE" sz="1100" spc="60" dirty="0">
                <a:solidFill>
                  <a:schemeClr val="tx1"/>
                </a:solidFill>
                <a:latin typeface="Figtree"/>
                <a:cs typeface="Figtree"/>
              </a:rPr>
              <a:t> </a:t>
            </a:r>
            <a:r>
              <a:rPr lang="sv-SE" sz="1100" dirty="0">
                <a:solidFill>
                  <a:schemeClr val="tx1"/>
                </a:solidFill>
                <a:latin typeface="Figtree"/>
                <a:cs typeface="Figtree"/>
              </a:rPr>
              <a:t>synlig</a:t>
            </a:r>
            <a:r>
              <a:rPr lang="sv-SE" sz="1100" spc="60" dirty="0">
                <a:solidFill>
                  <a:schemeClr val="tx1"/>
                </a:solidFill>
                <a:latin typeface="Figtree"/>
                <a:cs typeface="Figtree"/>
              </a:rPr>
              <a:t> </a:t>
            </a:r>
            <a:r>
              <a:rPr lang="sv-SE" sz="1100" dirty="0">
                <a:solidFill>
                  <a:schemeClr val="tx1"/>
                </a:solidFill>
                <a:latin typeface="Figtree"/>
                <a:cs typeface="Figtree"/>
              </a:rPr>
              <a:t>ovan</a:t>
            </a:r>
            <a:r>
              <a:rPr lang="sv-SE" sz="1100" spc="60" dirty="0">
                <a:solidFill>
                  <a:schemeClr val="tx1"/>
                </a:solidFill>
                <a:latin typeface="Figtree"/>
                <a:cs typeface="Figtree"/>
              </a:rPr>
              <a:t> </a:t>
            </a:r>
            <a:r>
              <a:rPr lang="sv-SE" sz="1100" spc="-24" dirty="0">
                <a:solidFill>
                  <a:schemeClr val="tx1"/>
                </a:solidFill>
                <a:latin typeface="Figtree"/>
                <a:cs typeface="Figtree"/>
              </a:rPr>
              <a:t>ytan </a:t>
            </a:r>
            <a:r>
              <a:rPr lang="sv-SE" sz="1100" dirty="0">
                <a:solidFill>
                  <a:schemeClr val="tx1"/>
                </a:solidFill>
                <a:latin typeface="Figtree"/>
                <a:cs typeface="Figtree"/>
              </a:rPr>
              <a:t>omfattar</a:t>
            </a:r>
            <a:r>
              <a:rPr lang="sv-SE" sz="1100" spc="48" dirty="0">
                <a:solidFill>
                  <a:schemeClr val="tx1"/>
                </a:solidFill>
                <a:latin typeface="Figtree"/>
                <a:cs typeface="Figtree"/>
              </a:rPr>
              <a:t> </a:t>
            </a:r>
            <a:r>
              <a:rPr lang="sv-SE" sz="1100" dirty="0">
                <a:solidFill>
                  <a:schemeClr val="tx1"/>
                </a:solidFill>
                <a:latin typeface="Figtree"/>
                <a:cs typeface="Figtree"/>
              </a:rPr>
              <a:t>det</a:t>
            </a:r>
            <a:r>
              <a:rPr lang="sv-SE" sz="1100" spc="54" dirty="0">
                <a:solidFill>
                  <a:schemeClr val="tx1"/>
                </a:solidFill>
                <a:latin typeface="Figtree"/>
                <a:cs typeface="Figtree"/>
              </a:rPr>
              <a:t> </a:t>
            </a:r>
            <a:r>
              <a:rPr lang="sv-SE" sz="1100" dirty="0">
                <a:solidFill>
                  <a:schemeClr val="tx1"/>
                </a:solidFill>
                <a:latin typeface="Figtree"/>
                <a:cs typeface="Figtree"/>
              </a:rPr>
              <a:t>vi</a:t>
            </a:r>
            <a:r>
              <a:rPr lang="sv-SE" sz="1100" spc="48" dirty="0">
                <a:solidFill>
                  <a:schemeClr val="tx1"/>
                </a:solidFill>
                <a:latin typeface="Figtree"/>
                <a:cs typeface="Figtree"/>
              </a:rPr>
              <a:t> </a:t>
            </a:r>
            <a:r>
              <a:rPr lang="sv-SE" sz="1100" dirty="0">
                <a:solidFill>
                  <a:schemeClr val="tx1"/>
                </a:solidFill>
                <a:latin typeface="Figtree"/>
                <a:cs typeface="Figtree"/>
              </a:rPr>
              <a:t>kan</a:t>
            </a:r>
            <a:r>
              <a:rPr lang="sv-SE" sz="1100" spc="54" dirty="0">
                <a:solidFill>
                  <a:schemeClr val="tx1"/>
                </a:solidFill>
                <a:latin typeface="Figtree"/>
                <a:cs typeface="Figtree"/>
              </a:rPr>
              <a:t> </a:t>
            </a:r>
            <a:r>
              <a:rPr lang="sv-SE" sz="1100" dirty="0">
                <a:solidFill>
                  <a:schemeClr val="tx1"/>
                </a:solidFill>
                <a:latin typeface="Figtree"/>
                <a:cs typeface="Figtree"/>
              </a:rPr>
              <a:t>se</a:t>
            </a:r>
            <a:r>
              <a:rPr lang="sv-SE" sz="1100" spc="54" dirty="0">
                <a:solidFill>
                  <a:schemeClr val="tx1"/>
                </a:solidFill>
                <a:latin typeface="Figtree"/>
                <a:cs typeface="Figtree"/>
              </a:rPr>
              <a:t> </a:t>
            </a:r>
            <a:r>
              <a:rPr lang="sv-SE" sz="1100" dirty="0">
                <a:solidFill>
                  <a:schemeClr val="tx1"/>
                </a:solidFill>
                <a:latin typeface="Figtree"/>
                <a:cs typeface="Figtree"/>
              </a:rPr>
              <a:t>och</a:t>
            </a:r>
            <a:r>
              <a:rPr lang="sv-SE" sz="1100" spc="48" dirty="0">
                <a:solidFill>
                  <a:schemeClr val="tx1"/>
                </a:solidFill>
                <a:latin typeface="Figtree"/>
                <a:cs typeface="Figtree"/>
              </a:rPr>
              <a:t> </a:t>
            </a:r>
            <a:r>
              <a:rPr lang="sv-SE" sz="1100" dirty="0">
                <a:solidFill>
                  <a:schemeClr val="tx1"/>
                </a:solidFill>
                <a:latin typeface="Figtree"/>
                <a:cs typeface="Figtree"/>
              </a:rPr>
              <a:t>höra, men mycket</a:t>
            </a:r>
            <a:r>
              <a:rPr lang="sv-SE" sz="1100" spc="48" dirty="0">
                <a:solidFill>
                  <a:schemeClr val="tx1"/>
                </a:solidFill>
                <a:latin typeface="Figtree"/>
                <a:cs typeface="Figtree"/>
              </a:rPr>
              <a:t> </a:t>
            </a:r>
            <a:r>
              <a:rPr lang="sv-SE" sz="1100" dirty="0">
                <a:solidFill>
                  <a:schemeClr val="tx1"/>
                </a:solidFill>
                <a:latin typeface="Figtree"/>
                <a:cs typeface="Figtree"/>
              </a:rPr>
              <a:t>av</a:t>
            </a:r>
            <a:r>
              <a:rPr lang="sv-SE" sz="1100" spc="54" dirty="0">
                <a:solidFill>
                  <a:schemeClr val="tx1"/>
                </a:solidFill>
                <a:latin typeface="Figtree"/>
                <a:cs typeface="Figtree"/>
              </a:rPr>
              <a:t> </a:t>
            </a:r>
            <a:r>
              <a:rPr lang="sv-SE" sz="1100" dirty="0">
                <a:solidFill>
                  <a:schemeClr val="tx1"/>
                </a:solidFill>
                <a:latin typeface="Figtree"/>
                <a:cs typeface="Figtree"/>
              </a:rPr>
              <a:t>det</a:t>
            </a:r>
            <a:r>
              <a:rPr lang="sv-SE" sz="1100" spc="48" dirty="0">
                <a:solidFill>
                  <a:schemeClr val="tx1"/>
                </a:solidFill>
                <a:latin typeface="Figtree"/>
                <a:cs typeface="Figtree"/>
              </a:rPr>
              <a:t> </a:t>
            </a:r>
            <a:r>
              <a:rPr lang="sv-SE" sz="1100" dirty="0">
                <a:solidFill>
                  <a:schemeClr val="tx1"/>
                </a:solidFill>
                <a:latin typeface="Figtree"/>
                <a:cs typeface="Figtree"/>
              </a:rPr>
              <a:t>som</a:t>
            </a:r>
            <a:r>
              <a:rPr lang="sv-SE" sz="1100" spc="54" dirty="0">
                <a:solidFill>
                  <a:schemeClr val="tx1"/>
                </a:solidFill>
                <a:latin typeface="Figtree"/>
                <a:cs typeface="Figtree"/>
              </a:rPr>
              <a:t> </a:t>
            </a:r>
            <a:r>
              <a:rPr lang="sv-SE" sz="1100" dirty="0">
                <a:solidFill>
                  <a:schemeClr val="tx1"/>
                </a:solidFill>
                <a:latin typeface="Figtree"/>
                <a:cs typeface="Figtree"/>
              </a:rPr>
              <a:t>är</a:t>
            </a:r>
            <a:r>
              <a:rPr lang="sv-SE" sz="1100" spc="54" dirty="0">
                <a:solidFill>
                  <a:schemeClr val="tx1"/>
                </a:solidFill>
                <a:latin typeface="Figtree"/>
                <a:cs typeface="Figtree"/>
              </a:rPr>
              <a:t> </a:t>
            </a:r>
            <a:r>
              <a:rPr lang="sv-SE" sz="1100" spc="-12" dirty="0">
                <a:solidFill>
                  <a:schemeClr val="tx1"/>
                </a:solidFill>
                <a:latin typeface="Figtree"/>
                <a:cs typeface="Figtree"/>
              </a:rPr>
              <a:t>avgörande </a:t>
            </a:r>
            <a:r>
              <a:rPr lang="sv-SE" sz="1100" dirty="0">
                <a:solidFill>
                  <a:schemeClr val="tx1"/>
                </a:solidFill>
                <a:latin typeface="Figtree"/>
                <a:cs typeface="Figtree"/>
              </a:rPr>
              <a:t>för</a:t>
            </a:r>
            <a:r>
              <a:rPr lang="sv-SE" sz="1100" spc="36" dirty="0">
                <a:solidFill>
                  <a:schemeClr val="tx1"/>
                </a:solidFill>
                <a:latin typeface="Figtree"/>
                <a:cs typeface="Figtree"/>
              </a:rPr>
              <a:t> </a:t>
            </a:r>
            <a:r>
              <a:rPr lang="sv-SE" sz="1100" dirty="0">
                <a:solidFill>
                  <a:schemeClr val="tx1"/>
                </a:solidFill>
                <a:latin typeface="Figtree"/>
                <a:cs typeface="Figtree"/>
              </a:rPr>
              <a:t>säkerhet</a:t>
            </a:r>
            <a:r>
              <a:rPr lang="sv-SE" sz="1100" spc="48" dirty="0">
                <a:solidFill>
                  <a:schemeClr val="tx1"/>
                </a:solidFill>
                <a:latin typeface="Figtree"/>
                <a:cs typeface="Figtree"/>
              </a:rPr>
              <a:t> </a:t>
            </a:r>
            <a:r>
              <a:rPr lang="sv-SE" sz="1100" dirty="0">
                <a:solidFill>
                  <a:schemeClr val="tx1"/>
                </a:solidFill>
                <a:latin typeface="Figtree"/>
                <a:cs typeface="Figtree"/>
              </a:rPr>
              <a:t>och</a:t>
            </a:r>
            <a:r>
              <a:rPr lang="sv-SE" sz="1100" spc="48" dirty="0">
                <a:solidFill>
                  <a:schemeClr val="tx1"/>
                </a:solidFill>
                <a:latin typeface="Figtree"/>
                <a:cs typeface="Figtree"/>
              </a:rPr>
              <a:t> </a:t>
            </a:r>
            <a:r>
              <a:rPr lang="sv-SE" sz="1100" dirty="0">
                <a:solidFill>
                  <a:schemeClr val="tx1"/>
                </a:solidFill>
                <a:latin typeface="Figtree"/>
                <a:cs typeface="Figtree"/>
              </a:rPr>
              <a:t>hälsa</a:t>
            </a:r>
            <a:r>
              <a:rPr lang="sv-SE" sz="1100" spc="48" dirty="0">
                <a:solidFill>
                  <a:schemeClr val="tx1"/>
                </a:solidFill>
                <a:latin typeface="Figtree"/>
                <a:cs typeface="Figtree"/>
              </a:rPr>
              <a:t> </a:t>
            </a:r>
            <a:r>
              <a:rPr lang="sv-SE" sz="1100" dirty="0">
                <a:solidFill>
                  <a:schemeClr val="tx1"/>
                </a:solidFill>
                <a:latin typeface="Figtree"/>
                <a:cs typeface="Figtree"/>
              </a:rPr>
              <a:t>kan</a:t>
            </a:r>
            <a:r>
              <a:rPr lang="sv-SE" sz="1100" spc="48" dirty="0">
                <a:solidFill>
                  <a:schemeClr val="tx1"/>
                </a:solidFill>
                <a:latin typeface="Figtree"/>
                <a:cs typeface="Figtree"/>
              </a:rPr>
              <a:t> </a:t>
            </a:r>
            <a:r>
              <a:rPr lang="sv-SE" sz="1100" dirty="0">
                <a:solidFill>
                  <a:schemeClr val="tx1"/>
                </a:solidFill>
                <a:latin typeface="Figtree"/>
                <a:cs typeface="Figtree"/>
              </a:rPr>
              <a:t>vi</a:t>
            </a:r>
            <a:r>
              <a:rPr lang="sv-SE" sz="1100" spc="48" dirty="0">
                <a:solidFill>
                  <a:schemeClr val="tx1"/>
                </a:solidFill>
                <a:latin typeface="Figtree"/>
                <a:cs typeface="Figtree"/>
              </a:rPr>
              <a:t> </a:t>
            </a:r>
            <a:r>
              <a:rPr lang="sv-SE" sz="1100" dirty="0">
                <a:solidFill>
                  <a:schemeClr val="tx1"/>
                </a:solidFill>
                <a:latin typeface="Figtree"/>
                <a:cs typeface="Figtree"/>
              </a:rPr>
              <a:t>inte</a:t>
            </a:r>
            <a:r>
              <a:rPr lang="sv-SE" sz="1100" spc="48" dirty="0">
                <a:solidFill>
                  <a:schemeClr val="tx1"/>
                </a:solidFill>
                <a:latin typeface="Figtree"/>
                <a:cs typeface="Figtree"/>
              </a:rPr>
              <a:t> </a:t>
            </a:r>
            <a:r>
              <a:rPr lang="sv-SE" sz="1100" dirty="0">
                <a:solidFill>
                  <a:schemeClr val="tx1"/>
                </a:solidFill>
                <a:latin typeface="Figtree"/>
                <a:cs typeface="Figtree"/>
              </a:rPr>
              <a:t>se</a:t>
            </a:r>
            <a:r>
              <a:rPr lang="sv-SE" sz="1100" spc="48" dirty="0">
                <a:solidFill>
                  <a:schemeClr val="tx1"/>
                </a:solidFill>
                <a:latin typeface="Figtree"/>
                <a:cs typeface="Figtree"/>
              </a:rPr>
              <a:t> </a:t>
            </a:r>
            <a:r>
              <a:rPr lang="sv-SE" sz="1100" dirty="0">
                <a:solidFill>
                  <a:schemeClr val="tx1"/>
                </a:solidFill>
                <a:latin typeface="Figtree"/>
                <a:cs typeface="Figtree"/>
              </a:rPr>
              <a:t>–</a:t>
            </a:r>
            <a:r>
              <a:rPr lang="sv-SE" sz="1100" spc="48" dirty="0">
                <a:solidFill>
                  <a:schemeClr val="tx1"/>
                </a:solidFill>
                <a:latin typeface="Figtree"/>
                <a:cs typeface="Figtree"/>
              </a:rPr>
              <a:t> </a:t>
            </a:r>
            <a:r>
              <a:rPr lang="sv-SE" sz="1100" dirty="0">
                <a:solidFill>
                  <a:schemeClr val="tx1"/>
                </a:solidFill>
                <a:latin typeface="Figtree"/>
                <a:cs typeface="Figtree"/>
              </a:rPr>
              <a:t>det</a:t>
            </a:r>
            <a:r>
              <a:rPr lang="sv-SE" sz="1100" spc="48" dirty="0">
                <a:solidFill>
                  <a:schemeClr val="tx1"/>
                </a:solidFill>
                <a:latin typeface="Figtree"/>
                <a:cs typeface="Figtree"/>
              </a:rPr>
              <a:t> </a:t>
            </a:r>
            <a:r>
              <a:rPr lang="sv-SE" sz="1100" spc="-12" dirty="0">
                <a:solidFill>
                  <a:schemeClr val="tx1"/>
                </a:solidFill>
                <a:latin typeface="Figtree"/>
                <a:cs typeface="Figtree"/>
              </a:rPr>
              <a:t>ligger </a:t>
            </a:r>
            <a:r>
              <a:rPr lang="sv-SE" sz="1100" dirty="0">
                <a:solidFill>
                  <a:schemeClr val="tx1"/>
                </a:solidFill>
                <a:latin typeface="Figtree"/>
                <a:cs typeface="Figtree"/>
              </a:rPr>
              <a:t>dolt</a:t>
            </a:r>
            <a:r>
              <a:rPr lang="sv-SE" sz="1100" spc="66" dirty="0">
                <a:solidFill>
                  <a:schemeClr val="tx1"/>
                </a:solidFill>
                <a:latin typeface="Figtree"/>
                <a:cs typeface="Figtree"/>
              </a:rPr>
              <a:t> </a:t>
            </a:r>
            <a:r>
              <a:rPr lang="sv-SE" sz="1100" dirty="0">
                <a:solidFill>
                  <a:schemeClr val="tx1"/>
                </a:solidFill>
                <a:latin typeface="Figtree"/>
                <a:cs typeface="Figtree"/>
              </a:rPr>
              <a:t>under</a:t>
            </a:r>
            <a:r>
              <a:rPr lang="sv-SE" sz="1100" spc="66" dirty="0">
                <a:solidFill>
                  <a:schemeClr val="tx1"/>
                </a:solidFill>
                <a:latin typeface="Figtree"/>
                <a:cs typeface="Figtree"/>
              </a:rPr>
              <a:t> </a:t>
            </a:r>
            <a:r>
              <a:rPr lang="sv-SE" sz="1100" dirty="0">
                <a:solidFill>
                  <a:schemeClr val="tx1"/>
                </a:solidFill>
                <a:latin typeface="Figtree"/>
                <a:cs typeface="Figtree"/>
              </a:rPr>
              <a:t>ytan.</a:t>
            </a:r>
            <a:r>
              <a:rPr lang="sv-SE" sz="1100" spc="54" dirty="0">
                <a:solidFill>
                  <a:schemeClr val="tx1"/>
                </a:solidFill>
                <a:latin typeface="Figtree"/>
                <a:cs typeface="Figtree"/>
              </a:rPr>
              <a:t> </a:t>
            </a:r>
            <a:endParaRPr lang="sv-SE" sz="1100" dirty="0">
              <a:solidFill>
                <a:schemeClr val="tx1"/>
              </a:solidFill>
              <a:latin typeface="Figtree"/>
              <a:cs typeface="Figtree"/>
            </a:endParaRPr>
          </a:p>
          <a:p>
            <a:pPr marL="12087" marR="4835">
              <a:lnSpc>
                <a:spcPct val="104200"/>
              </a:lnSpc>
              <a:spcBef>
                <a:spcPts val="38"/>
              </a:spcBef>
            </a:pPr>
            <a:endParaRPr lang="sv-SE" sz="1100" dirty="0">
              <a:solidFill>
                <a:schemeClr val="tx1"/>
              </a:solidFill>
              <a:latin typeface="Figtree"/>
              <a:cs typeface="Figtree"/>
            </a:endParaRPr>
          </a:p>
          <a:p>
            <a:pPr marL="12087" marR="4835">
              <a:lnSpc>
                <a:spcPct val="104200"/>
              </a:lnSpc>
              <a:spcBef>
                <a:spcPts val="38"/>
              </a:spcBef>
            </a:pPr>
            <a:r>
              <a:rPr lang="sv-SE" sz="1100" dirty="0">
                <a:solidFill>
                  <a:schemeClr val="tx1"/>
                </a:solidFill>
                <a:latin typeface="Figtree"/>
                <a:cs typeface="Figtree"/>
              </a:rPr>
              <a:t>Den</a:t>
            </a:r>
            <a:r>
              <a:rPr lang="sv-SE" sz="1100" spc="48" dirty="0">
                <a:solidFill>
                  <a:schemeClr val="tx1"/>
                </a:solidFill>
                <a:latin typeface="Figtree"/>
                <a:cs typeface="Figtree"/>
              </a:rPr>
              <a:t> </a:t>
            </a:r>
            <a:r>
              <a:rPr lang="sv-SE" sz="1100" dirty="0">
                <a:solidFill>
                  <a:schemeClr val="tx1"/>
                </a:solidFill>
                <a:latin typeface="Figtree"/>
                <a:cs typeface="Figtree"/>
              </a:rPr>
              <a:t>del</a:t>
            </a:r>
            <a:r>
              <a:rPr lang="sv-SE" sz="1100" spc="48" dirty="0">
                <a:solidFill>
                  <a:schemeClr val="tx1"/>
                </a:solidFill>
                <a:latin typeface="Figtree"/>
                <a:cs typeface="Figtree"/>
              </a:rPr>
              <a:t> </a:t>
            </a:r>
            <a:r>
              <a:rPr lang="sv-SE" sz="1100" dirty="0">
                <a:solidFill>
                  <a:schemeClr val="tx1"/>
                </a:solidFill>
                <a:latin typeface="Figtree"/>
                <a:cs typeface="Figtree"/>
              </a:rPr>
              <a:t>som</a:t>
            </a:r>
            <a:r>
              <a:rPr lang="sv-SE" sz="1100" spc="43" dirty="0">
                <a:solidFill>
                  <a:schemeClr val="tx1"/>
                </a:solidFill>
                <a:latin typeface="Figtree"/>
                <a:cs typeface="Figtree"/>
              </a:rPr>
              <a:t> </a:t>
            </a:r>
            <a:r>
              <a:rPr lang="sv-SE" sz="1100" dirty="0">
                <a:solidFill>
                  <a:schemeClr val="tx1"/>
                </a:solidFill>
                <a:latin typeface="Figtree"/>
                <a:cs typeface="Figtree"/>
              </a:rPr>
              <a:t>är</a:t>
            </a:r>
            <a:r>
              <a:rPr lang="sv-SE" sz="1100" spc="48" dirty="0">
                <a:solidFill>
                  <a:schemeClr val="tx1"/>
                </a:solidFill>
                <a:latin typeface="Figtree"/>
                <a:cs typeface="Figtree"/>
              </a:rPr>
              <a:t> </a:t>
            </a:r>
            <a:r>
              <a:rPr lang="sv-SE" sz="1100" dirty="0">
                <a:solidFill>
                  <a:schemeClr val="tx1"/>
                </a:solidFill>
                <a:latin typeface="Figtree"/>
                <a:cs typeface="Figtree"/>
              </a:rPr>
              <a:t>synlig</a:t>
            </a:r>
            <a:r>
              <a:rPr lang="sv-SE" sz="1100" spc="48" dirty="0">
                <a:solidFill>
                  <a:schemeClr val="tx1"/>
                </a:solidFill>
                <a:latin typeface="Figtree"/>
                <a:cs typeface="Figtree"/>
              </a:rPr>
              <a:t> </a:t>
            </a:r>
            <a:r>
              <a:rPr lang="sv-SE" sz="1100" dirty="0">
                <a:solidFill>
                  <a:schemeClr val="tx1"/>
                </a:solidFill>
                <a:latin typeface="Figtree"/>
                <a:cs typeface="Figtree"/>
              </a:rPr>
              <a:t>ovan</a:t>
            </a:r>
            <a:r>
              <a:rPr lang="sv-SE" sz="1100" spc="48" dirty="0">
                <a:solidFill>
                  <a:schemeClr val="tx1"/>
                </a:solidFill>
                <a:latin typeface="Figtree"/>
                <a:cs typeface="Figtree"/>
              </a:rPr>
              <a:t> </a:t>
            </a:r>
            <a:r>
              <a:rPr lang="sv-SE" sz="1100" spc="-19" dirty="0">
                <a:solidFill>
                  <a:schemeClr val="tx1"/>
                </a:solidFill>
                <a:latin typeface="Figtree"/>
                <a:cs typeface="Figtree"/>
              </a:rPr>
              <a:t>ytan </a:t>
            </a:r>
            <a:r>
              <a:rPr lang="sv-SE" sz="1100" dirty="0">
                <a:solidFill>
                  <a:schemeClr val="tx1"/>
                </a:solidFill>
                <a:latin typeface="Figtree"/>
                <a:cs typeface="Figtree"/>
              </a:rPr>
              <a:t>omfattar</a:t>
            </a:r>
            <a:r>
              <a:rPr lang="sv-SE" sz="1100" spc="38" dirty="0">
                <a:solidFill>
                  <a:schemeClr val="tx1"/>
                </a:solidFill>
                <a:latin typeface="Figtree"/>
                <a:cs typeface="Figtree"/>
              </a:rPr>
              <a:t> </a:t>
            </a:r>
            <a:r>
              <a:rPr lang="sv-SE" sz="1100" dirty="0">
                <a:solidFill>
                  <a:schemeClr val="tx1"/>
                </a:solidFill>
                <a:latin typeface="Figtree"/>
                <a:cs typeface="Figtree"/>
              </a:rPr>
              <a:t>det</a:t>
            </a:r>
            <a:r>
              <a:rPr lang="sv-SE" sz="1100" spc="43" dirty="0">
                <a:solidFill>
                  <a:schemeClr val="tx1"/>
                </a:solidFill>
                <a:latin typeface="Figtree"/>
                <a:cs typeface="Figtree"/>
              </a:rPr>
              <a:t> </a:t>
            </a:r>
            <a:r>
              <a:rPr lang="sv-SE" sz="1100" dirty="0">
                <a:solidFill>
                  <a:schemeClr val="tx1"/>
                </a:solidFill>
                <a:latin typeface="Figtree"/>
                <a:cs typeface="Figtree"/>
              </a:rPr>
              <a:t>vi</a:t>
            </a:r>
            <a:r>
              <a:rPr lang="sv-SE" sz="1100" spc="38" dirty="0">
                <a:solidFill>
                  <a:schemeClr val="tx1"/>
                </a:solidFill>
                <a:latin typeface="Figtree"/>
                <a:cs typeface="Figtree"/>
              </a:rPr>
              <a:t> </a:t>
            </a:r>
            <a:r>
              <a:rPr lang="sv-SE" sz="1100" dirty="0">
                <a:solidFill>
                  <a:schemeClr val="tx1"/>
                </a:solidFill>
                <a:latin typeface="Figtree"/>
                <a:cs typeface="Figtree"/>
              </a:rPr>
              <a:t>kan</a:t>
            </a:r>
            <a:r>
              <a:rPr lang="sv-SE" sz="1100" spc="43" dirty="0">
                <a:solidFill>
                  <a:schemeClr val="tx1"/>
                </a:solidFill>
                <a:latin typeface="Figtree"/>
                <a:cs typeface="Figtree"/>
              </a:rPr>
              <a:t> </a:t>
            </a:r>
            <a:r>
              <a:rPr lang="sv-SE" sz="1100" dirty="0">
                <a:solidFill>
                  <a:schemeClr val="tx1"/>
                </a:solidFill>
                <a:latin typeface="Figtree"/>
                <a:cs typeface="Figtree"/>
              </a:rPr>
              <a:t>se</a:t>
            </a:r>
            <a:r>
              <a:rPr lang="sv-SE" sz="1100" spc="43" dirty="0">
                <a:solidFill>
                  <a:schemeClr val="tx1"/>
                </a:solidFill>
                <a:latin typeface="Figtree"/>
                <a:cs typeface="Figtree"/>
              </a:rPr>
              <a:t> </a:t>
            </a:r>
            <a:r>
              <a:rPr lang="sv-SE" sz="1100" dirty="0">
                <a:solidFill>
                  <a:schemeClr val="tx1"/>
                </a:solidFill>
                <a:latin typeface="Figtree"/>
                <a:cs typeface="Figtree"/>
              </a:rPr>
              <a:t>och</a:t>
            </a:r>
            <a:r>
              <a:rPr lang="sv-SE" sz="1100" spc="38" dirty="0">
                <a:solidFill>
                  <a:schemeClr val="tx1"/>
                </a:solidFill>
                <a:latin typeface="Figtree"/>
                <a:cs typeface="Figtree"/>
              </a:rPr>
              <a:t> </a:t>
            </a:r>
            <a:r>
              <a:rPr lang="sv-SE" sz="1100" dirty="0">
                <a:solidFill>
                  <a:schemeClr val="tx1"/>
                </a:solidFill>
                <a:latin typeface="Figtree"/>
                <a:cs typeface="Figtree"/>
              </a:rPr>
              <a:t>höra,</a:t>
            </a:r>
            <a:r>
              <a:rPr lang="sv-SE" sz="1100" spc="43" dirty="0">
                <a:solidFill>
                  <a:schemeClr val="tx1"/>
                </a:solidFill>
                <a:latin typeface="Figtree"/>
                <a:cs typeface="Figtree"/>
              </a:rPr>
              <a:t> </a:t>
            </a:r>
            <a:r>
              <a:rPr lang="sv-SE" sz="1100" dirty="0">
                <a:solidFill>
                  <a:schemeClr val="tx1"/>
                </a:solidFill>
                <a:latin typeface="Figtree"/>
                <a:cs typeface="Figtree"/>
              </a:rPr>
              <a:t>som</a:t>
            </a:r>
            <a:r>
              <a:rPr lang="sv-SE" sz="1100" spc="43" dirty="0">
                <a:solidFill>
                  <a:schemeClr val="tx1"/>
                </a:solidFill>
                <a:latin typeface="Figtree"/>
                <a:cs typeface="Figtree"/>
              </a:rPr>
              <a:t> </a:t>
            </a:r>
            <a:r>
              <a:rPr lang="sv-SE" sz="1100" spc="-10" dirty="0">
                <a:solidFill>
                  <a:schemeClr val="tx1"/>
                </a:solidFill>
                <a:latin typeface="Figtree"/>
                <a:cs typeface="Figtree"/>
              </a:rPr>
              <a:t>exempelvis </a:t>
            </a:r>
            <a:r>
              <a:rPr lang="sv-SE" sz="1100" dirty="0">
                <a:solidFill>
                  <a:schemeClr val="tx1"/>
                </a:solidFill>
                <a:latin typeface="Figtree"/>
                <a:cs typeface="Figtree"/>
              </a:rPr>
              <a:t>beteenden</a:t>
            </a:r>
            <a:r>
              <a:rPr lang="sv-SE" sz="1100" spc="38" dirty="0">
                <a:solidFill>
                  <a:schemeClr val="tx1"/>
                </a:solidFill>
                <a:latin typeface="Figtree"/>
                <a:cs typeface="Figtree"/>
              </a:rPr>
              <a:t> </a:t>
            </a:r>
            <a:r>
              <a:rPr lang="sv-SE" sz="1100" dirty="0">
                <a:solidFill>
                  <a:schemeClr val="tx1"/>
                </a:solidFill>
                <a:latin typeface="Figtree"/>
                <a:cs typeface="Figtree"/>
              </a:rPr>
              <a:t>och</a:t>
            </a:r>
            <a:r>
              <a:rPr lang="sv-SE" sz="1100" spc="48" dirty="0">
                <a:solidFill>
                  <a:schemeClr val="tx1"/>
                </a:solidFill>
                <a:latin typeface="Figtree"/>
                <a:cs typeface="Figtree"/>
              </a:rPr>
              <a:t> </a:t>
            </a:r>
            <a:r>
              <a:rPr lang="sv-SE" sz="1100" dirty="0">
                <a:solidFill>
                  <a:schemeClr val="tx1"/>
                </a:solidFill>
                <a:latin typeface="Figtree"/>
                <a:cs typeface="Figtree"/>
              </a:rPr>
              <a:t>vanor,</a:t>
            </a:r>
            <a:r>
              <a:rPr lang="sv-SE" sz="1100" spc="52" dirty="0">
                <a:solidFill>
                  <a:schemeClr val="tx1"/>
                </a:solidFill>
                <a:latin typeface="Figtree"/>
                <a:cs typeface="Figtree"/>
              </a:rPr>
              <a:t> </a:t>
            </a:r>
            <a:r>
              <a:rPr lang="sv-SE" sz="1100" dirty="0">
                <a:solidFill>
                  <a:schemeClr val="tx1"/>
                </a:solidFill>
                <a:latin typeface="Figtree"/>
                <a:cs typeface="Figtree"/>
              </a:rPr>
              <a:t>den</a:t>
            </a:r>
            <a:r>
              <a:rPr lang="sv-SE" sz="1100" spc="48" dirty="0">
                <a:solidFill>
                  <a:schemeClr val="tx1"/>
                </a:solidFill>
                <a:latin typeface="Figtree"/>
                <a:cs typeface="Figtree"/>
              </a:rPr>
              <a:t> </a:t>
            </a:r>
            <a:r>
              <a:rPr lang="sv-SE" sz="1100" dirty="0">
                <a:solidFill>
                  <a:schemeClr val="tx1"/>
                </a:solidFill>
                <a:latin typeface="Figtree"/>
                <a:cs typeface="Figtree"/>
              </a:rPr>
              <a:t>teknik</a:t>
            </a:r>
            <a:r>
              <a:rPr lang="sv-SE" sz="1100" spc="52" dirty="0">
                <a:solidFill>
                  <a:schemeClr val="tx1"/>
                </a:solidFill>
                <a:latin typeface="Figtree"/>
                <a:cs typeface="Figtree"/>
              </a:rPr>
              <a:t> </a:t>
            </a:r>
            <a:r>
              <a:rPr lang="sv-SE" sz="1100" dirty="0">
                <a:solidFill>
                  <a:schemeClr val="tx1"/>
                </a:solidFill>
                <a:latin typeface="Figtree"/>
                <a:cs typeface="Figtree"/>
              </a:rPr>
              <a:t>och</a:t>
            </a:r>
            <a:r>
              <a:rPr lang="sv-SE" sz="1100" spc="48" dirty="0">
                <a:solidFill>
                  <a:schemeClr val="tx1"/>
                </a:solidFill>
                <a:latin typeface="Figtree"/>
                <a:cs typeface="Figtree"/>
              </a:rPr>
              <a:t> </a:t>
            </a:r>
            <a:r>
              <a:rPr lang="sv-SE" sz="1100" dirty="0">
                <a:solidFill>
                  <a:schemeClr val="tx1"/>
                </a:solidFill>
                <a:latin typeface="Figtree"/>
                <a:cs typeface="Figtree"/>
              </a:rPr>
              <a:t>de</a:t>
            </a:r>
            <a:r>
              <a:rPr lang="sv-SE" sz="1100" spc="52" dirty="0">
                <a:solidFill>
                  <a:schemeClr val="tx1"/>
                </a:solidFill>
                <a:latin typeface="Figtree"/>
                <a:cs typeface="Figtree"/>
              </a:rPr>
              <a:t> </a:t>
            </a:r>
            <a:r>
              <a:rPr lang="sv-SE" sz="1100" spc="-10" dirty="0">
                <a:solidFill>
                  <a:schemeClr val="tx1"/>
                </a:solidFill>
                <a:latin typeface="Figtree"/>
                <a:cs typeface="Figtree"/>
              </a:rPr>
              <a:t>verktyg </a:t>
            </a:r>
            <a:r>
              <a:rPr lang="sv-SE" sz="1100" dirty="0">
                <a:solidFill>
                  <a:schemeClr val="tx1"/>
                </a:solidFill>
                <a:latin typeface="Figtree"/>
                <a:cs typeface="Figtree"/>
              </a:rPr>
              <a:t>som</a:t>
            </a:r>
            <a:r>
              <a:rPr lang="sv-SE" sz="1100" spc="95" dirty="0">
                <a:solidFill>
                  <a:schemeClr val="tx1"/>
                </a:solidFill>
                <a:latin typeface="Figtree"/>
                <a:cs typeface="Figtree"/>
              </a:rPr>
              <a:t> </a:t>
            </a:r>
            <a:r>
              <a:rPr lang="sv-SE" sz="1100" dirty="0">
                <a:solidFill>
                  <a:schemeClr val="tx1"/>
                </a:solidFill>
                <a:latin typeface="Figtree"/>
                <a:cs typeface="Figtree"/>
              </a:rPr>
              <a:t>används,</a:t>
            </a:r>
            <a:r>
              <a:rPr lang="sv-SE" sz="1100" spc="95" dirty="0">
                <a:solidFill>
                  <a:schemeClr val="tx1"/>
                </a:solidFill>
                <a:latin typeface="Figtree"/>
                <a:cs typeface="Figtree"/>
              </a:rPr>
              <a:t> </a:t>
            </a:r>
            <a:r>
              <a:rPr lang="sv-SE" sz="1100" dirty="0">
                <a:solidFill>
                  <a:schemeClr val="tx1"/>
                </a:solidFill>
                <a:latin typeface="Figtree"/>
                <a:cs typeface="Figtree"/>
              </a:rPr>
              <a:t>organisationsstruktur,</a:t>
            </a:r>
            <a:r>
              <a:rPr lang="sv-SE" sz="1100" spc="95" dirty="0">
                <a:solidFill>
                  <a:schemeClr val="tx1"/>
                </a:solidFill>
                <a:latin typeface="Figtree"/>
                <a:cs typeface="Figtree"/>
              </a:rPr>
              <a:t> </a:t>
            </a:r>
            <a:r>
              <a:rPr lang="sv-SE" sz="1100" dirty="0">
                <a:solidFill>
                  <a:schemeClr val="tx1"/>
                </a:solidFill>
                <a:latin typeface="Figtree"/>
                <a:cs typeface="Figtree"/>
              </a:rPr>
              <a:t>mål,</a:t>
            </a:r>
            <a:r>
              <a:rPr lang="sv-SE" sz="1100" spc="95" dirty="0">
                <a:solidFill>
                  <a:schemeClr val="tx1"/>
                </a:solidFill>
                <a:latin typeface="Figtree"/>
                <a:cs typeface="Figtree"/>
              </a:rPr>
              <a:t> </a:t>
            </a:r>
            <a:r>
              <a:rPr lang="sv-SE" sz="1100" spc="-10" dirty="0">
                <a:solidFill>
                  <a:schemeClr val="tx1"/>
                </a:solidFill>
                <a:latin typeface="Figtree"/>
                <a:cs typeface="Figtree"/>
              </a:rPr>
              <a:t>processer </a:t>
            </a:r>
            <a:r>
              <a:rPr lang="sv-SE" sz="1100" dirty="0">
                <a:solidFill>
                  <a:schemeClr val="tx1"/>
                </a:solidFill>
                <a:latin typeface="Figtree"/>
                <a:cs typeface="Figtree"/>
              </a:rPr>
              <a:t>och</a:t>
            </a:r>
            <a:r>
              <a:rPr lang="sv-SE" sz="1100" spc="29" dirty="0">
                <a:solidFill>
                  <a:schemeClr val="tx1"/>
                </a:solidFill>
                <a:latin typeface="Figtree"/>
                <a:cs typeface="Figtree"/>
              </a:rPr>
              <a:t> </a:t>
            </a:r>
            <a:r>
              <a:rPr lang="sv-SE" sz="1100" dirty="0">
                <a:solidFill>
                  <a:schemeClr val="tx1"/>
                </a:solidFill>
                <a:latin typeface="Figtree"/>
                <a:cs typeface="Figtree"/>
              </a:rPr>
              <a:t>rutiner.</a:t>
            </a:r>
            <a:r>
              <a:rPr lang="sv-SE" sz="1100" spc="43" dirty="0">
                <a:solidFill>
                  <a:schemeClr val="tx1"/>
                </a:solidFill>
                <a:latin typeface="Figtree"/>
                <a:cs typeface="Figtree"/>
              </a:rPr>
              <a:t> </a:t>
            </a:r>
            <a:r>
              <a:rPr lang="sv-SE" sz="1100" dirty="0">
                <a:solidFill>
                  <a:schemeClr val="tx1"/>
                </a:solidFill>
                <a:latin typeface="Figtree"/>
                <a:cs typeface="Figtree"/>
              </a:rPr>
              <a:t>Mycket</a:t>
            </a:r>
            <a:r>
              <a:rPr lang="sv-SE" sz="1100" spc="38" dirty="0">
                <a:solidFill>
                  <a:schemeClr val="tx1"/>
                </a:solidFill>
                <a:latin typeface="Figtree"/>
                <a:cs typeface="Figtree"/>
              </a:rPr>
              <a:t> </a:t>
            </a:r>
            <a:r>
              <a:rPr lang="sv-SE" sz="1100" dirty="0">
                <a:solidFill>
                  <a:schemeClr val="tx1"/>
                </a:solidFill>
                <a:latin typeface="Figtree"/>
                <a:cs typeface="Figtree"/>
              </a:rPr>
              <a:t>av</a:t>
            </a:r>
            <a:r>
              <a:rPr lang="sv-SE" sz="1100" spc="43" dirty="0">
                <a:solidFill>
                  <a:schemeClr val="tx1"/>
                </a:solidFill>
                <a:latin typeface="Figtree"/>
                <a:cs typeface="Figtree"/>
              </a:rPr>
              <a:t> </a:t>
            </a:r>
            <a:r>
              <a:rPr lang="sv-SE" sz="1100" dirty="0">
                <a:solidFill>
                  <a:schemeClr val="tx1"/>
                </a:solidFill>
                <a:latin typeface="Figtree"/>
                <a:cs typeface="Figtree"/>
              </a:rPr>
              <a:t>det</a:t>
            </a:r>
            <a:r>
              <a:rPr lang="sv-SE" sz="1100" spc="38" dirty="0">
                <a:solidFill>
                  <a:schemeClr val="tx1"/>
                </a:solidFill>
                <a:latin typeface="Figtree"/>
                <a:cs typeface="Figtree"/>
              </a:rPr>
              <a:t> </a:t>
            </a:r>
            <a:r>
              <a:rPr lang="sv-SE" sz="1100" dirty="0">
                <a:solidFill>
                  <a:schemeClr val="tx1"/>
                </a:solidFill>
                <a:latin typeface="Figtree"/>
                <a:cs typeface="Figtree"/>
              </a:rPr>
              <a:t>som</a:t>
            </a:r>
            <a:r>
              <a:rPr lang="sv-SE" sz="1100" spc="43" dirty="0">
                <a:solidFill>
                  <a:schemeClr val="tx1"/>
                </a:solidFill>
                <a:latin typeface="Figtree"/>
                <a:cs typeface="Figtree"/>
              </a:rPr>
              <a:t> </a:t>
            </a:r>
            <a:r>
              <a:rPr lang="sv-SE" sz="1100" dirty="0">
                <a:solidFill>
                  <a:schemeClr val="tx1"/>
                </a:solidFill>
                <a:latin typeface="Figtree"/>
                <a:cs typeface="Figtree"/>
              </a:rPr>
              <a:t>är</a:t>
            </a:r>
            <a:r>
              <a:rPr lang="sv-SE" sz="1100" spc="43" dirty="0">
                <a:solidFill>
                  <a:schemeClr val="tx1"/>
                </a:solidFill>
                <a:latin typeface="Figtree"/>
                <a:cs typeface="Figtree"/>
              </a:rPr>
              <a:t> </a:t>
            </a:r>
            <a:r>
              <a:rPr lang="sv-SE" sz="1100" spc="-10" dirty="0">
                <a:solidFill>
                  <a:schemeClr val="tx1"/>
                </a:solidFill>
                <a:latin typeface="Figtree"/>
                <a:cs typeface="Figtree"/>
              </a:rPr>
              <a:t>avgörande </a:t>
            </a:r>
            <a:r>
              <a:rPr lang="sv-SE" sz="1100" dirty="0">
                <a:solidFill>
                  <a:schemeClr val="tx1"/>
                </a:solidFill>
                <a:latin typeface="Figtree"/>
                <a:cs typeface="Figtree"/>
              </a:rPr>
              <a:t>för</a:t>
            </a:r>
            <a:r>
              <a:rPr lang="sv-SE" sz="1100" spc="29" dirty="0">
                <a:solidFill>
                  <a:schemeClr val="tx1"/>
                </a:solidFill>
                <a:latin typeface="Figtree"/>
                <a:cs typeface="Figtree"/>
              </a:rPr>
              <a:t> </a:t>
            </a:r>
            <a:r>
              <a:rPr lang="sv-SE" sz="1100" dirty="0">
                <a:solidFill>
                  <a:schemeClr val="tx1"/>
                </a:solidFill>
                <a:latin typeface="Figtree"/>
                <a:cs typeface="Figtree"/>
              </a:rPr>
              <a:t>säkerhet</a:t>
            </a:r>
            <a:r>
              <a:rPr lang="sv-SE" sz="1100" spc="38" dirty="0">
                <a:solidFill>
                  <a:schemeClr val="tx1"/>
                </a:solidFill>
                <a:latin typeface="Figtree"/>
                <a:cs typeface="Figtree"/>
              </a:rPr>
              <a:t> </a:t>
            </a:r>
            <a:r>
              <a:rPr lang="sv-SE" sz="1100" dirty="0">
                <a:solidFill>
                  <a:schemeClr val="tx1"/>
                </a:solidFill>
                <a:latin typeface="Figtree"/>
                <a:cs typeface="Figtree"/>
              </a:rPr>
              <a:t>och</a:t>
            </a:r>
            <a:r>
              <a:rPr lang="sv-SE" sz="1100" spc="38" dirty="0">
                <a:solidFill>
                  <a:schemeClr val="tx1"/>
                </a:solidFill>
                <a:latin typeface="Figtree"/>
                <a:cs typeface="Figtree"/>
              </a:rPr>
              <a:t> </a:t>
            </a:r>
            <a:r>
              <a:rPr lang="sv-SE" sz="1100" dirty="0">
                <a:solidFill>
                  <a:schemeClr val="tx1"/>
                </a:solidFill>
                <a:latin typeface="Figtree"/>
                <a:cs typeface="Figtree"/>
              </a:rPr>
              <a:t>hälsa</a:t>
            </a:r>
            <a:r>
              <a:rPr lang="sv-SE" sz="1100" spc="38" dirty="0">
                <a:solidFill>
                  <a:schemeClr val="tx1"/>
                </a:solidFill>
                <a:latin typeface="Figtree"/>
                <a:cs typeface="Figtree"/>
              </a:rPr>
              <a:t> </a:t>
            </a:r>
            <a:r>
              <a:rPr lang="sv-SE" sz="1100" dirty="0">
                <a:solidFill>
                  <a:schemeClr val="tx1"/>
                </a:solidFill>
                <a:latin typeface="Figtree"/>
                <a:cs typeface="Figtree"/>
              </a:rPr>
              <a:t>kan</a:t>
            </a:r>
            <a:r>
              <a:rPr lang="sv-SE" sz="1100" spc="38" dirty="0">
                <a:solidFill>
                  <a:schemeClr val="tx1"/>
                </a:solidFill>
                <a:latin typeface="Figtree"/>
                <a:cs typeface="Figtree"/>
              </a:rPr>
              <a:t> </a:t>
            </a:r>
            <a:r>
              <a:rPr lang="sv-SE" sz="1100" dirty="0">
                <a:solidFill>
                  <a:schemeClr val="tx1"/>
                </a:solidFill>
                <a:latin typeface="Figtree"/>
                <a:cs typeface="Figtree"/>
              </a:rPr>
              <a:t>vi</a:t>
            </a:r>
            <a:r>
              <a:rPr lang="sv-SE" sz="1100" spc="38" dirty="0">
                <a:solidFill>
                  <a:schemeClr val="tx1"/>
                </a:solidFill>
                <a:latin typeface="Figtree"/>
                <a:cs typeface="Figtree"/>
              </a:rPr>
              <a:t> </a:t>
            </a:r>
            <a:r>
              <a:rPr lang="sv-SE" sz="1100" dirty="0">
                <a:solidFill>
                  <a:schemeClr val="tx1"/>
                </a:solidFill>
                <a:latin typeface="Figtree"/>
                <a:cs typeface="Figtree"/>
              </a:rPr>
              <a:t>inte</a:t>
            </a:r>
            <a:r>
              <a:rPr lang="sv-SE" sz="1100" spc="38" dirty="0">
                <a:solidFill>
                  <a:schemeClr val="tx1"/>
                </a:solidFill>
                <a:latin typeface="Figtree"/>
                <a:cs typeface="Figtree"/>
              </a:rPr>
              <a:t> </a:t>
            </a:r>
            <a:r>
              <a:rPr lang="sv-SE" sz="1100" dirty="0">
                <a:solidFill>
                  <a:schemeClr val="tx1"/>
                </a:solidFill>
                <a:latin typeface="Figtree"/>
                <a:cs typeface="Figtree"/>
              </a:rPr>
              <a:t>se</a:t>
            </a:r>
            <a:r>
              <a:rPr lang="sv-SE" sz="1100" spc="38" dirty="0">
                <a:solidFill>
                  <a:schemeClr val="tx1"/>
                </a:solidFill>
                <a:latin typeface="Figtree"/>
                <a:cs typeface="Figtree"/>
              </a:rPr>
              <a:t> </a:t>
            </a:r>
            <a:r>
              <a:rPr lang="sv-SE" sz="1100" dirty="0">
                <a:solidFill>
                  <a:schemeClr val="tx1"/>
                </a:solidFill>
                <a:latin typeface="Figtree"/>
                <a:cs typeface="Figtree"/>
              </a:rPr>
              <a:t>–</a:t>
            </a:r>
            <a:r>
              <a:rPr lang="sv-SE" sz="1100" spc="38" dirty="0">
                <a:solidFill>
                  <a:schemeClr val="tx1"/>
                </a:solidFill>
                <a:latin typeface="Figtree"/>
                <a:cs typeface="Figtree"/>
              </a:rPr>
              <a:t> </a:t>
            </a:r>
            <a:r>
              <a:rPr lang="sv-SE" sz="1100" dirty="0">
                <a:solidFill>
                  <a:schemeClr val="tx1"/>
                </a:solidFill>
                <a:latin typeface="Figtree"/>
                <a:cs typeface="Figtree"/>
              </a:rPr>
              <a:t>det</a:t>
            </a:r>
            <a:r>
              <a:rPr lang="sv-SE" sz="1100" spc="38" dirty="0">
                <a:solidFill>
                  <a:schemeClr val="tx1"/>
                </a:solidFill>
                <a:latin typeface="Figtree"/>
                <a:cs typeface="Figtree"/>
              </a:rPr>
              <a:t> </a:t>
            </a:r>
            <a:r>
              <a:rPr lang="sv-SE" sz="1100" spc="-10" dirty="0">
                <a:solidFill>
                  <a:schemeClr val="tx1"/>
                </a:solidFill>
                <a:latin typeface="Figtree"/>
                <a:cs typeface="Figtree"/>
              </a:rPr>
              <a:t>ligger </a:t>
            </a:r>
            <a:r>
              <a:rPr lang="sv-SE" sz="1100" dirty="0">
                <a:solidFill>
                  <a:schemeClr val="tx1"/>
                </a:solidFill>
                <a:latin typeface="Figtree"/>
                <a:cs typeface="Figtree"/>
              </a:rPr>
              <a:t>dolt</a:t>
            </a:r>
            <a:r>
              <a:rPr lang="sv-SE" sz="1100" spc="52" dirty="0">
                <a:solidFill>
                  <a:schemeClr val="tx1"/>
                </a:solidFill>
                <a:latin typeface="Figtree"/>
                <a:cs typeface="Figtree"/>
              </a:rPr>
              <a:t> </a:t>
            </a:r>
            <a:r>
              <a:rPr lang="sv-SE" sz="1100" dirty="0">
                <a:solidFill>
                  <a:schemeClr val="tx1"/>
                </a:solidFill>
                <a:latin typeface="Figtree"/>
                <a:cs typeface="Figtree"/>
              </a:rPr>
              <a:t>under</a:t>
            </a:r>
            <a:r>
              <a:rPr lang="sv-SE" sz="1100" spc="52" dirty="0">
                <a:solidFill>
                  <a:schemeClr val="tx1"/>
                </a:solidFill>
                <a:latin typeface="Figtree"/>
                <a:cs typeface="Figtree"/>
              </a:rPr>
              <a:t> </a:t>
            </a:r>
            <a:r>
              <a:rPr lang="sv-SE" sz="1100" dirty="0">
                <a:solidFill>
                  <a:schemeClr val="tx1"/>
                </a:solidFill>
                <a:latin typeface="Figtree"/>
                <a:cs typeface="Figtree"/>
              </a:rPr>
              <a:t>ytan.</a:t>
            </a:r>
            <a:r>
              <a:rPr lang="sv-SE" sz="1100" spc="57" dirty="0">
                <a:solidFill>
                  <a:schemeClr val="tx1"/>
                </a:solidFill>
                <a:latin typeface="Figtree"/>
                <a:cs typeface="Figtree"/>
              </a:rPr>
              <a:t> </a:t>
            </a:r>
            <a:r>
              <a:rPr lang="sv-SE" sz="1100" dirty="0">
                <a:solidFill>
                  <a:schemeClr val="tx1"/>
                </a:solidFill>
                <a:latin typeface="Figtree"/>
                <a:cs typeface="Figtree"/>
              </a:rPr>
              <a:t>Under</a:t>
            </a:r>
            <a:r>
              <a:rPr lang="sv-SE" sz="1100" spc="52" dirty="0">
                <a:solidFill>
                  <a:schemeClr val="tx1"/>
                </a:solidFill>
                <a:latin typeface="Figtree"/>
                <a:cs typeface="Figtree"/>
              </a:rPr>
              <a:t> </a:t>
            </a:r>
            <a:r>
              <a:rPr lang="sv-SE" sz="1100" dirty="0">
                <a:solidFill>
                  <a:schemeClr val="tx1"/>
                </a:solidFill>
                <a:latin typeface="Figtree"/>
                <a:cs typeface="Figtree"/>
              </a:rPr>
              <a:t>ytan</a:t>
            </a:r>
            <a:r>
              <a:rPr lang="sv-SE" sz="1100" spc="57" dirty="0">
                <a:solidFill>
                  <a:schemeClr val="tx1"/>
                </a:solidFill>
                <a:latin typeface="Figtree"/>
                <a:cs typeface="Figtree"/>
              </a:rPr>
              <a:t> </a:t>
            </a:r>
            <a:r>
              <a:rPr lang="sv-SE" sz="1100" dirty="0">
                <a:solidFill>
                  <a:schemeClr val="tx1"/>
                </a:solidFill>
                <a:latin typeface="Figtree"/>
                <a:cs typeface="Figtree"/>
              </a:rPr>
              <a:t>finns</a:t>
            </a:r>
            <a:r>
              <a:rPr lang="sv-SE" sz="1100" spc="52" dirty="0">
                <a:solidFill>
                  <a:schemeClr val="tx1"/>
                </a:solidFill>
                <a:latin typeface="Figtree"/>
                <a:cs typeface="Figtree"/>
              </a:rPr>
              <a:t> </a:t>
            </a:r>
            <a:r>
              <a:rPr lang="sv-SE" sz="1100" dirty="0">
                <a:solidFill>
                  <a:schemeClr val="tx1"/>
                </a:solidFill>
                <a:latin typeface="Figtree"/>
                <a:cs typeface="Figtree"/>
              </a:rPr>
              <a:t>sådant</a:t>
            </a:r>
            <a:r>
              <a:rPr lang="sv-SE" sz="1100" spc="57" dirty="0">
                <a:solidFill>
                  <a:schemeClr val="tx1"/>
                </a:solidFill>
                <a:latin typeface="Figtree"/>
                <a:cs typeface="Figtree"/>
              </a:rPr>
              <a:t> </a:t>
            </a:r>
            <a:r>
              <a:rPr lang="sv-SE" sz="1100" spc="-24" dirty="0">
                <a:solidFill>
                  <a:schemeClr val="tx1"/>
                </a:solidFill>
                <a:latin typeface="Figtree"/>
                <a:cs typeface="Figtree"/>
              </a:rPr>
              <a:t>som </a:t>
            </a:r>
            <a:r>
              <a:rPr lang="sv-SE" sz="1100" dirty="0">
                <a:solidFill>
                  <a:schemeClr val="tx1"/>
                </a:solidFill>
                <a:latin typeface="Figtree"/>
                <a:cs typeface="Figtree"/>
              </a:rPr>
              <a:t>gemensamma</a:t>
            </a:r>
            <a:r>
              <a:rPr lang="sv-SE" sz="1100" spc="100" dirty="0">
                <a:solidFill>
                  <a:schemeClr val="tx1"/>
                </a:solidFill>
                <a:latin typeface="Figtree"/>
                <a:cs typeface="Figtree"/>
              </a:rPr>
              <a:t> </a:t>
            </a:r>
            <a:r>
              <a:rPr lang="sv-SE" sz="1100" dirty="0">
                <a:solidFill>
                  <a:schemeClr val="tx1"/>
                </a:solidFill>
                <a:latin typeface="Figtree"/>
                <a:cs typeface="Figtree"/>
              </a:rPr>
              <a:t>uppfattningar,</a:t>
            </a:r>
            <a:r>
              <a:rPr lang="sv-SE" sz="1100" spc="108" dirty="0">
                <a:solidFill>
                  <a:schemeClr val="tx1"/>
                </a:solidFill>
                <a:latin typeface="Figtree"/>
                <a:cs typeface="Figtree"/>
              </a:rPr>
              <a:t> </a:t>
            </a:r>
            <a:r>
              <a:rPr lang="sv-SE" sz="1100" dirty="0">
                <a:solidFill>
                  <a:schemeClr val="tx1"/>
                </a:solidFill>
                <a:latin typeface="Figtree"/>
                <a:cs typeface="Figtree"/>
              </a:rPr>
              <a:t>attityder,</a:t>
            </a:r>
            <a:r>
              <a:rPr lang="sv-SE" sz="1100" spc="114" dirty="0">
                <a:solidFill>
                  <a:schemeClr val="tx1"/>
                </a:solidFill>
                <a:latin typeface="Figtree"/>
                <a:cs typeface="Figtree"/>
              </a:rPr>
              <a:t> </a:t>
            </a:r>
            <a:r>
              <a:rPr lang="sv-SE" sz="1100" spc="-10" dirty="0">
                <a:solidFill>
                  <a:schemeClr val="tx1"/>
                </a:solidFill>
                <a:latin typeface="Figtree"/>
                <a:cs typeface="Figtree"/>
              </a:rPr>
              <a:t>känslor</a:t>
            </a:r>
            <a:r>
              <a:rPr lang="sv-SE" sz="1100" spc="476" dirty="0">
                <a:solidFill>
                  <a:schemeClr val="tx1"/>
                </a:solidFill>
                <a:latin typeface="Figtree"/>
                <a:cs typeface="Figtree"/>
              </a:rPr>
              <a:t> </a:t>
            </a:r>
            <a:r>
              <a:rPr lang="sv-SE" sz="1100" dirty="0">
                <a:solidFill>
                  <a:schemeClr val="tx1"/>
                </a:solidFill>
                <a:latin typeface="Figtree"/>
                <a:cs typeface="Figtree"/>
              </a:rPr>
              <a:t>och</a:t>
            </a:r>
            <a:r>
              <a:rPr lang="sv-SE" sz="1100" spc="52" dirty="0">
                <a:solidFill>
                  <a:schemeClr val="tx1"/>
                </a:solidFill>
                <a:latin typeface="Figtree"/>
                <a:cs typeface="Figtree"/>
              </a:rPr>
              <a:t> </a:t>
            </a:r>
            <a:r>
              <a:rPr lang="sv-SE" sz="1100" dirty="0">
                <a:solidFill>
                  <a:schemeClr val="tx1"/>
                </a:solidFill>
                <a:latin typeface="Figtree"/>
                <a:cs typeface="Figtree"/>
              </a:rPr>
              <a:t>värderingar.</a:t>
            </a:r>
            <a:r>
              <a:rPr lang="sv-SE" sz="1100" spc="57" dirty="0">
                <a:solidFill>
                  <a:schemeClr val="tx1"/>
                </a:solidFill>
                <a:latin typeface="Figtree"/>
                <a:cs typeface="Figtree"/>
              </a:rPr>
              <a:t> </a:t>
            </a:r>
            <a:r>
              <a:rPr lang="sv-SE" sz="1100" dirty="0">
                <a:solidFill>
                  <a:schemeClr val="tx1"/>
                </a:solidFill>
                <a:latin typeface="Figtree"/>
                <a:cs typeface="Figtree"/>
              </a:rPr>
              <a:t>Det</a:t>
            </a:r>
            <a:r>
              <a:rPr lang="sv-SE" sz="1100" spc="52" dirty="0">
                <a:solidFill>
                  <a:schemeClr val="tx1"/>
                </a:solidFill>
                <a:latin typeface="Figtree"/>
                <a:cs typeface="Figtree"/>
              </a:rPr>
              <a:t> </a:t>
            </a:r>
            <a:r>
              <a:rPr lang="sv-SE" sz="1100" dirty="0">
                <a:solidFill>
                  <a:schemeClr val="tx1"/>
                </a:solidFill>
                <a:latin typeface="Figtree"/>
                <a:cs typeface="Figtree"/>
              </a:rPr>
              <a:t>som</a:t>
            </a:r>
            <a:r>
              <a:rPr lang="sv-SE" sz="1100" spc="57" dirty="0">
                <a:solidFill>
                  <a:schemeClr val="tx1"/>
                </a:solidFill>
                <a:latin typeface="Figtree"/>
                <a:cs typeface="Figtree"/>
              </a:rPr>
              <a:t> </a:t>
            </a:r>
            <a:r>
              <a:rPr lang="sv-SE" sz="1100" dirty="0">
                <a:solidFill>
                  <a:schemeClr val="tx1"/>
                </a:solidFill>
                <a:latin typeface="Figtree"/>
                <a:cs typeface="Figtree"/>
              </a:rPr>
              <a:t>ligger</a:t>
            </a:r>
            <a:r>
              <a:rPr lang="sv-SE" sz="1100" spc="57" dirty="0">
                <a:solidFill>
                  <a:schemeClr val="tx1"/>
                </a:solidFill>
                <a:latin typeface="Figtree"/>
                <a:cs typeface="Figtree"/>
              </a:rPr>
              <a:t> </a:t>
            </a:r>
            <a:r>
              <a:rPr lang="sv-SE" sz="1100" dirty="0">
                <a:solidFill>
                  <a:schemeClr val="tx1"/>
                </a:solidFill>
                <a:latin typeface="Figtree"/>
                <a:cs typeface="Figtree"/>
              </a:rPr>
              <a:t>under</a:t>
            </a:r>
            <a:r>
              <a:rPr lang="sv-SE" sz="1100" spc="52" dirty="0">
                <a:solidFill>
                  <a:schemeClr val="tx1"/>
                </a:solidFill>
                <a:latin typeface="Figtree"/>
                <a:cs typeface="Figtree"/>
              </a:rPr>
              <a:t> </a:t>
            </a:r>
            <a:r>
              <a:rPr lang="sv-SE" sz="1100" dirty="0">
                <a:solidFill>
                  <a:schemeClr val="tx1"/>
                </a:solidFill>
                <a:latin typeface="Figtree"/>
                <a:cs typeface="Figtree"/>
              </a:rPr>
              <a:t>ytan</a:t>
            </a:r>
            <a:r>
              <a:rPr lang="sv-SE" sz="1100" spc="57" dirty="0">
                <a:solidFill>
                  <a:schemeClr val="tx1"/>
                </a:solidFill>
                <a:latin typeface="Figtree"/>
                <a:cs typeface="Figtree"/>
              </a:rPr>
              <a:t> </a:t>
            </a:r>
            <a:r>
              <a:rPr lang="sv-SE" sz="1100" dirty="0">
                <a:solidFill>
                  <a:schemeClr val="tx1"/>
                </a:solidFill>
                <a:latin typeface="Figtree"/>
                <a:cs typeface="Figtree"/>
              </a:rPr>
              <a:t>har</a:t>
            </a:r>
            <a:r>
              <a:rPr lang="sv-SE" sz="1100" spc="57" dirty="0">
                <a:solidFill>
                  <a:schemeClr val="tx1"/>
                </a:solidFill>
                <a:latin typeface="Figtree"/>
                <a:cs typeface="Figtree"/>
              </a:rPr>
              <a:t> </a:t>
            </a:r>
            <a:r>
              <a:rPr lang="sv-SE" sz="1100" spc="-24" dirty="0">
                <a:solidFill>
                  <a:schemeClr val="tx1"/>
                </a:solidFill>
                <a:latin typeface="Figtree"/>
                <a:cs typeface="Figtree"/>
              </a:rPr>
              <a:t>en </a:t>
            </a:r>
            <a:r>
              <a:rPr lang="sv-SE" sz="1100" dirty="0">
                <a:solidFill>
                  <a:schemeClr val="tx1"/>
                </a:solidFill>
                <a:latin typeface="Figtree"/>
                <a:cs typeface="Figtree"/>
              </a:rPr>
              <a:t>påverkan</a:t>
            </a:r>
            <a:r>
              <a:rPr lang="sv-SE" sz="1100" spc="38" dirty="0">
                <a:solidFill>
                  <a:schemeClr val="tx1"/>
                </a:solidFill>
                <a:latin typeface="Figtree"/>
                <a:cs typeface="Figtree"/>
              </a:rPr>
              <a:t> </a:t>
            </a:r>
            <a:r>
              <a:rPr lang="sv-SE" sz="1100" dirty="0">
                <a:solidFill>
                  <a:schemeClr val="tx1"/>
                </a:solidFill>
                <a:latin typeface="Figtree"/>
                <a:cs typeface="Figtree"/>
              </a:rPr>
              <a:t>på</a:t>
            </a:r>
            <a:r>
              <a:rPr lang="sv-SE" sz="1100" spc="38" dirty="0">
                <a:solidFill>
                  <a:schemeClr val="tx1"/>
                </a:solidFill>
                <a:latin typeface="Figtree"/>
                <a:cs typeface="Figtree"/>
              </a:rPr>
              <a:t> </a:t>
            </a:r>
            <a:r>
              <a:rPr lang="sv-SE" sz="1100" dirty="0">
                <a:solidFill>
                  <a:schemeClr val="tx1"/>
                </a:solidFill>
                <a:latin typeface="Figtree"/>
                <a:cs typeface="Figtree"/>
              </a:rPr>
              <a:t>det</a:t>
            </a:r>
            <a:r>
              <a:rPr lang="sv-SE" sz="1100" spc="43" dirty="0">
                <a:solidFill>
                  <a:schemeClr val="tx1"/>
                </a:solidFill>
                <a:latin typeface="Figtree"/>
                <a:cs typeface="Figtree"/>
              </a:rPr>
              <a:t> </a:t>
            </a:r>
            <a:r>
              <a:rPr lang="sv-SE" sz="1100" dirty="0">
                <a:solidFill>
                  <a:schemeClr val="tx1"/>
                </a:solidFill>
                <a:latin typeface="Figtree"/>
                <a:cs typeface="Figtree"/>
              </a:rPr>
              <a:t>som</a:t>
            </a:r>
            <a:r>
              <a:rPr lang="sv-SE" sz="1100" spc="38" dirty="0">
                <a:solidFill>
                  <a:schemeClr val="tx1"/>
                </a:solidFill>
                <a:latin typeface="Figtree"/>
                <a:cs typeface="Figtree"/>
              </a:rPr>
              <a:t> </a:t>
            </a:r>
            <a:r>
              <a:rPr lang="sv-SE" sz="1100" dirty="0">
                <a:solidFill>
                  <a:schemeClr val="tx1"/>
                </a:solidFill>
                <a:latin typeface="Figtree"/>
                <a:cs typeface="Figtree"/>
              </a:rPr>
              <a:t>ligger</a:t>
            </a:r>
            <a:r>
              <a:rPr lang="sv-SE" sz="1100" spc="43" dirty="0">
                <a:solidFill>
                  <a:schemeClr val="tx1"/>
                </a:solidFill>
                <a:latin typeface="Figtree"/>
                <a:cs typeface="Figtree"/>
              </a:rPr>
              <a:t> </a:t>
            </a:r>
            <a:r>
              <a:rPr lang="sv-SE" sz="1100" dirty="0">
                <a:solidFill>
                  <a:schemeClr val="tx1"/>
                </a:solidFill>
                <a:latin typeface="Figtree"/>
                <a:cs typeface="Figtree"/>
              </a:rPr>
              <a:t>ovanför</a:t>
            </a:r>
            <a:r>
              <a:rPr lang="sv-SE" sz="1100" spc="38" dirty="0">
                <a:solidFill>
                  <a:schemeClr val="tx1"/>
                </a:solidFill>
                <a:latin typeface="Figtree"/>
                <a:cs typeface="Figtree"/>
              </a:rPr>
              <a:t> </a:t>
            </a:r>
            <a:r>
              <a:rPr lang="sv-SE" sz="1100" dirty="0">
                <a:solidFill>
                  <a:schemeClr val="tx1"/>
                </a:solidFill>
                <a:latin typeface="Figtree"/>
                <a:cs typeface="Figtree"/>
              </a:rPr>
              <a:t>–</a:t>
            </a:r>
            <a:r>
              <a:rPr lang="sv-SE" sz="1100" spc="43" dirty="0">
                <a:solidFill>
                  <a:schemeClr val="tx1"/>
                </a:solidFill>
                <a:latin typeface="Figtree"/>
                <a:cs typeface="Figtree"/>
              </a:rPr>
              <a:t> </a:t>
            </a:r>
            <a:r>
              <a:rPr lang="sv-SE" sz="1100" spc="-10" dirty="0">
                <a:solidFill>
                  <a:schemeClr val="tx1"/>
                </a:solidFill>
                <a:latin typeface="Figtree"/>
                <a:cs typeface="Figtree"/>
              </a:rPr>
              <a:t>värderingar </a:t>
            </a:r>
            <a:r>
              <a:rPr lang="sv-SE" sz="1100" dirty="0">
                <a:solidFill>
                  <a:schemeClr val="tx1"/>
                </a:solidFill>
                <a:latin typeface="Figtree"/>
                <a:cs typeface="Figtree"/>
              </a:rPr>
              <a:t>och</a:t>
            </a:r>
            <a:r>
              <a:rPr lang="sv-SE" sz="1100" spc="48" dirty="0">
                <a:solidFill>
                  <a:schemeClr val="tx1"/>
                </a:solidFill>
                <a:latin typeface="Figtree"/>
                <a:cs typeface="Figtree"/>
              </a:rPr>
              <a:t> </a:t>
            </a:r>
            <a:r>
              <a:rPr lang="sv-SE" sz="1100" dirty="0">
                <a:solidFill>
                  <a:schemeClr val="tx1"/>
                </a:solidFill>
                <a:latin typeface="Figtree"/>
                <a:cs typeface="Figtree"/>
              </a:rPr>
              <a:t>attityder</a:t>
            </a:r>
            <a:r>
              <a:rPr lang="sv-SE" sz="1100" spc="48" dirty="0">
                <a:solidFill>
                  <a:schemeClr val="tx1"/>
                </a:solidFill>
                <a:latin typeface="Figtree"/>
                <a:cs typeface="Figtree"/>
              </a:rPr>
              <a:t> </a:t>
            </a:r>
            <a:r>
              <a:rPr lang="sv-SE" sz="1100" dirty="0">
                <a:solidFill>
                  <a:schemeClr val="tx1"/>
                </a:solidFill>
                <a:latin typeface="Figtree"/>
                <a:cs typeface="Figtree"/>
              </a:rPr>
              <a:t>kring</a:t>
            </a:r>
            <a:r>
              <a:rPr lang="sv-SE" sz="1100" spc="48" dirty="0">
                <a:solidFill>
                  <a:schemeClr val="tx1"/>
                </a:solidFill>
                <a:latin typeface="Figtree"/>
                <a:cs typeface="Figtree"/>
              </a:rPr>
              <a:t> </a:t>
            </a:r>
            <a:r>
              <a:rPr lang="sv-SE" sz="1100" dirty="0">
                <a:solidFill>
                  <a:schemeClr val="tx1"/>
                </a:solidFill>
                <a:latin typeface="Figtree"/>
                <a:cs typeface="Figtree"/>
              </a:rPr>
              <a:t>säkerhet</a:t>
            </a:r>
            <a:r>
              <a:rPr lang="sv-SE" sz="1100" spc="48" dirty="0">
                <a:solidFill>
                  <a:schemeClr val="tx1"/>
                </a:solidFill>
                <a:latin typeface="Figtree"/>
                <a:cs typeface="Figtree"/>
              </a:rPr>
              <a:t> </a:t>
            </a:r>
            <a:r>
              <a:rPr lang="sv-SE" sz="1100" dirty="0">
                <a:solidFill>
                  <a:schemeClr val="tx1"/>
                </a:solidFill>
                <a:latin typeface="Figtree"/>
                <a:cs typeface="Figtree"/>
              </a:rPr>
              <a:t>får</a:t>
            </a:r>
            <a:r>
              <a:rPr lang="sv-SE" sz="1100" spc="48" dirty="0">
                <a:solidFill>
                  <a:schemeClr val="tx1"/>
                </a:solidFill>
                <a:latin typeface="Figtree"/>
                <a:cs typeface="Figtree"/>
              </a:rPr>
              <a:t> </a:t>
            </a:r>
            <a:r>
              <a:rPr lang="sv-SE" sz="1100" dirty="0">
                <a:solidFill>
                  <a:schemeClr val="tx1"/>
                </a:solidFill>
                <a:latin typeface="Figtree"/>
                <a:cs typeface="Figtree"/>
              </a:rPr>
              <a:t>en</a:t>
            </a:r>
            <a:r>
              <a:rPr lang="sv-SE" sz="1100" spc="48" dirty="0">
                <a:solidFill>
                  <a:schemeClr val="tx1"/>
                </a:solidFill>
                <a:latin typeface="Figtree"/>
                <a:cs typeface="Figtree"/>
              </a:rPr>
              <a:t> </a:t>
            </a:r>
            <a:r>
              <a:rPr lang="sv-SE" sz="1100" dirty="0">
                <a:solidFill>
                  <a:schemeClr val="tx1"/>
                </a:solidFill>
                <a:latin typeface="Figtree"/>
                <a:cs typeface="Figtree"/>
              </a:rPr>
              <a:t>påverkan</a:t>
            </a:r>
            <a:r>
              <a:rPr lang="sv-SE" sz="1100" spc="48" dirty="0">
                <a:solidFill>
                  <a:schemeClr val="tx1"/>
                </a:solidFill>
                <a:latin typeface="Figtree"/>
                <a:cs typeface="Figtree"/>
              </a:rPr>
              <a:t> </a:t>
            </a:r>
            <a:r>
              <a:rPr lang="sv-SE" sz="1100" dirty="0">
                <a:solidFill>
                  <a:schemeClr val="tx1"/>
                </a:solidFill>
                <a:latin typeface="Figtree"/>
                <a:cs typeface="Figtree"/>
              </a:rPr>
              <a:t>på</a:t>
            </a:r>
            <a:r>
              <a:rPr lang="sv-SE" sz="1100" spc="52" dirty="0">
                <a:solidFill>
                  <a:schemeClr val="tx1"/>
                </a:solidFill>
                <a:latin typeface="Figtree"/>
                <a:cs typeface="Figtree"/>
              </a:rPr>
              <a:t> </a:t>
            </a:r>
            <a:r>
              <a:rPr lang="sv-SE" sz="1100" spc="-24" dirty="0">
                <a:solidFill>
                  <a:schemeClr val="tx1"/>
                </a:solidFill>
                <a:latin typeface="Figtree"/>
                <a:cs typeface="Figtree"/>
              </a:rPr>
              <a:t>hur </a:t>
            </a:r>
            <a:r>
              <a:rPr lang="sv-SE" sz="1100" dirty="0">
                <a:solidFill>
                  <a:schemeClr val="tx1"/>
                </a:solidFill>
                <a:latin typeface="Figtree"/>
                <a:cs typeface="Figtree"/>
              </a:rPr>
              <a:t>vi</a:t>
            </a:r>
            <a:r>
              <a:rPr lang="sv-SE" sz="1100" spc="71" dirty="0">
                <a:solidFill>
                  <a:schemeClr val="tx1"/>
                </a:solidFill>
                <a:latin typeface="Figtree"/>
                <a:cs typeface="Figtree"/>
              </a:rPr>
              <a:t> </a:t>
            </a:r>
            <a:r>
              <a:rPr lang="sv-SE" sz="1100" dirty="0">
                <a:solidFill>
                  <a:schemeClr val="tx1"/>
                </a:solidFill>
                <a:latin typeface="Figtree"/>
                <a:cs typeface="Figtree"/>
              </a:rPr>
              <a:t>prioriterar,</a:t>
            </a:r>
            <a:r>
              <a:rPr lang="sv-SE" sz="1100" spc="81" dirty="0">
                <a:solidFill>
                  <a:schemeClr val="tx1"/>
                </a:solidFill>
                <a:latin typeface="Figtree"/>
                <a:cs typeface="Figtree"/>
              </a:rPr>
              <a:t> </a:t>
            </a:r>
            <a:r>
              <a:rPr lang="sv-SE" sz="1100" dirty="0">
                <a:solidFill>
                  <a:schemeClr val="tx1"/>
                </a:solidFill>
                <a:latin typeface="Figtree"/>
                <a:cs typeface="Figtree"/>
              </a:rPr>
              <a:t>formulerar</a:t>
            </a:r>
            <a:r>
              <a:rPr lang="sv-SE" sz="1100" spc="86" dirty="0">
                <a:solidFill>
                  <a:schemeClr val="tx1"/>
                </a:solidFill>
                <a:latin typeface="Figtree"/>
                <a:cs typeface="Figtree"/>
              </a:rPr>
              <a:t> </a:t>
            </a:r>
            <a:r>
              <a:rPr lang="sv-SE" sz="1100" dirty="0">
                <a:solidFill>
                  <a:schemeClr val="tx1"/>
                </a:solidFill>
                <a:latin typeface="Figtree"/>
                <a:cs typeface="Figtree"/>
              </a:rPr>
              <a:t>mål,</a:t>
            </a:r>
            <a:r>
              <a:rPr lang="sv-SE" sz="1100" spc="81" dirty="0">
                <a:solidFill>
                  <a:schemeClr val="tx1"/>
                </a:solidFill>
                <a:latin typeface="Figtree"/>
                <a:cs typeface="Figtree"/>
              </a:rPr>
              <a:t> </a:t>
            </a:r>
            <a:r>
              <a:rPr lang="sv-SE" sz="1100" dirty="0" err="1">
                <a:solidFill>
                  <a:schemeClr val="tx1"/>
                </a:solidFill>
                <a:latin typeface="Figtree"/>
                <a:cs typeface="Figtree"/>
              </a:rPr>
              <a:t>resurssätter</a:t>
            </a:r>
            <a:r>
              <a:rPr lang="sv-SE" sz="1100" spc="86" dirty="0">
                <a:solidFill>
                  <a:schemeClr val="tx1"/>
                </a:solidFill>
                <a:latin typeface="Figtree"/>
                <a:cs typeface="Figtree"/>
              </a:rPr>
              <a:t> </a:t>
            </a:r>
            <a:r>
              <a:rPr lang="sv-SE" sz="1100" spc="-19" dirty="0">
                <a:solidFill>
                  <a:schemeClr val="tx1"/>
                </a:solidFill>
                <a:latin typeface="Figtree"/>
                <a:cs typeface="Figtree"/>
              </a:rPr>
              <a:t>etc.</a:t>
            </a:r>
            <a:endParaRPr lang="sv-SE" sz="1100" dirty="0">
              <a:solidFill>
                <a:schemeClr val="tx1"/>
              </a:solidFill>
              <a:latin typeface="Figtree"/>
              <a:cs typeface="Figtree"/>
            </a:endParaRPr>
          </a:p>
          <a:p>
            <a:endParaRPr lang="sv-SE" dirty="0">
              <a:solidFill>
                <a:schemeClr val="tx1"/>
              </a:solidFill>
            </a:endParaRPr>
          </a:p>
        </p:txBody>
      </p:sp>
      <p:sp>
        <p:nvSpPr>
          <p:cNvPr id="4" name="Platshållare för bildnummer 3"/>
          <p:cNvSpPr>
            <a:spLocks noGrp="1"/>
          </p:cNvSpPr>
          <p:nvPr>
            <p:ph type="sldNum" sz="quarter" idx="5"/>
          </p:nvPr>
        </p:nvSpPr>
        <p:spPr/>
        <p:txBody>
          <a:bodyPr/>
          <a:lstStyle/>
          <a:p>
            <a:fld id="{2B2D0AF2-97C3-CC4C-8CDF-B4306C2067FC}" type="slidenum">
              <a:rPr lang="sv-SE" smtClean="0"/>
              <a:t>3</a:t>
            </a:fld>
            <a:endParaRPr lang="sv-SE"/>
          </a:p>
        </p:txBody>
      </p:sp>
    </p:spTree>
    <p:extLst>
      <p:ext uri="{BB962C8B-B14F-4D97-AF65-F5344CB8AC3E}">
        <p14:creationId xmlns:p14="http://schemas.microsoft.com/office/powerpoint/2010/main" val="2146098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85775" y="1281113"/>
            <a:ext cx="6132513" cy="3451225"/>
          </a:xfrm>
        </p:spPr>
      </p:sp>
      <p:sp>
        <p:nvSpPr>
          <p:cNvPr id="3" name="Platshållare för anteckningar 2"/>
          <p:cNvSpPr>
            <a:spLocks noGrp="1"/>
          </p:cNvSpPr>
          <p:nvPr>
            <p:ph type="body" idx="1"/>
          </p:nvPr>
        </p:nvSpPr>
        <p:spPr/>
        <p:txBody>
          <a:bodyPr/>
          <a:lstStyle/>
          <a:p>
            <a:pPr marL="0" marR="0" lvl="0" indent="0" algn="l" defTabSz="870234" rtl="0" eaLnBrk="1" fontAlgn="auto" latinLnBrk="0" hangingPunct="1">
              <a:lnSpc>
                <a:spcPct val="100000"/>
              </a:lnSpc>
              <a:spcBef>
                <a:spcPts val="0"/>
              </a:spcBef>
              <a:spcAft>
                <a:spcPts val="0"/>
              </a:spcAft>
              <a:buClrTx/>
              <a:buSzTx/>
              <a:buFontTx/>
              <a:buNone/>
              <a:tabLst/>
              <a:defRPr/>
            </a:pPr>
            <a:r>
              <a:rPr lang="sv-SE" sz="1100" spc="-10" dirty="0">
                <a:solidFill>
                  <a:schemeClr val="tx1"/>
                </a:solidFill>
                <a:latin typeface="Figtree"/>
                <a:cs typeface="Figtree"/>
              </a:rPr>
              <a:t>Organisationen</a:t>
            </a:r>
            <a:r>
              <a:rPr lang="sv-SE" sz="1100" spc="-30" dirty="0">
                <a:solidFill>
                  <a:schemeClr val="tx1"/>
                </a:solidFill>
                <a:latin typeface="Figtree"/>
                <a:cs typeface="Figtree"/>
              </a:rPr>
              <a:t> </a:t>
            </a:r>
            <a:r>
              <a:rPr lang="sv-SE" sz="1100" dirty="0">
                <a:solidFill>
                  <a:schemeClr val="tx1"/>
                </a:solidFill>
                <a:latin typeface="Figtree"/>
                <a:cs typeface="Figtree"/>
              </a:rPr>
              <a:t>leder</a:t>
            </a:r>
            <a:r>
              <a:rPr lang="sv-SE" sz="1100" spc="-25" dirty="0">
                <a:solidFill>
                  <a:schemeClr val="tx1"/>
                </a:solidFill>
                <a:latin typeface="Figtree"/>
                <a:cs typeface="Figtree"/>
              </a:rPr>
              <a:t> </a:t>
            </a:r>
            <a:r>
              <a:rPr lang="sv-SE" sz="1100" dirty="0">
                <a:solidFill>
                  <a:schemeClr val="tx1"/>
                </a:solidFill>
                <a:latin typeface="Figtree"/>
                <a:cs typeface="Figtree"/>
              </a:rPr>
              <a:t>och</a:t>
            </a:r>
            <a:r>
              <a:rPr lang="sv-SE" sz="1100" spc="-25" dirty="0">
                <a:solidFill>
                  <a:schemeClr val="tx1"/>
                </a:solidFill>
                <a:latin typeface="Figtree"/>
                <a:cs typeface="Figtree"/>
              </a:rPr>
              <a:t> </a:t>
            </a:r>
            <a:r>
              <a:rPr lang="sv-SE" sz="1100" dirty="0">
                <a:solidFill>
                  <a:schemeClr val="tx1"/>
                </a:solidFill>
                <a:latin typeface="Figtree"/>
                <a:cs typeface="Figtree"/>
              </a:rPr>
              <a:t>styr</a:t>
            </a:r>
            <a:r>
              <a:rPr lang="sv-SE" sz="1100" spc="-25" dirty="0">
                <a:solidFill>
                  <a:schemeClr val="tx1"/>
                </a:solidFill>
                <a:latin typeface="Figtree"/>
                <a:cs typeface="Figtree"/>
              </a:rPr>
              <a:t> </a:t>
            </a:r>
            <a:r>
              <a:rPr lang="sv-SE" sz="1100" dirty="0">
                <a:solidFill>
                  <a:schemeClr val="tx1"/>
                </a:solidFill>
                <a:latin typeface="Figtree"/>
                <a:cs typeface="Figtree"/>
              </a:rPr>
              <a:t>hur vi ska arbeta med </a:t>
            </a:r>
            <a:r>
              <a:rPr lang="sv-SE" sz="1100" spc="-10" dirty="0">
                <a:solidFill>
                  <a:schemeClr val="tx1"/>
                </a:solidFill>
                <a:latin typeface="Figtree"/>
                <a:cs typeface="Figtree"/>
              </a:rPr>
              <a:t>säkerhet </a:t>
            </a:r>
            <a:r>
              <a:rPr lang="sv-SE" sz="1100" dirty="0">
                <a:solidFill>
                  <a:schemeClr val="tx1"/>
                </a:solidFill>
                <a:latin typeface="Figtree"/>
                <a:cs typeface="Figtree"/>
              </a:rPr>
              <a:t>och</a:t>
            </a:r>
            <a:r>
              <a:rPr lang="sv-SE" sz="1100" spc="-5" dirty="0">
                <a:solidFill>
                  <a:schemeClr val="tx1"/>
                </a:solidFill>
                <a:latin typeface="Figtree"/>
                <a:cs typeface="Figtree"/>
              </a:rPr>
              <a:t> </a:t>
            </a:r>
            <a:r>
              <a:rPr lang="sv-SE" sz="1100" dirty="0">
                <a:solidFill>
                  <a:schemeClr val="tx1"/>
                </a:solidFill>
                <a:latin typeface="Figtree"/>
                <a:cs typeface="Figtree"/>
              </a:rPr>
              <a:t>hälsa</a:t>
            </a:r>
            <a:r>
              <a:rPr lang="sv-SE" sz="1100" spc="-5" dirty="0">
                <a:solidFill>
                  <a:schemeClr val="tx1"/>
                </a:solidFill>
                <a:latin typeface="Figtree"/>
                <a:cs typeface="Figtree"/>
              </a:rPr>
              <a:t> </a:t>
            </a:r>
            <a:r>
              <a:rPr lang="sv-SE" sz="1100" spc="-10" dirty="0">
                <a:solidFill>
                  <a:schemeClr val="tx1"/>
                </a:solidFill>
                <a:latin typeface="Figtree"/>
                <a:cs typeface="Figtree"/>
              </a:rPr>
              <a:t>genom</a:t>
            </a:r>
            <a:r>
              <a:rPr lang="sv-SE" sz="1100" spc="-5" dirty="0">
                <a:solidFill>
                  <a:schemeClr val="tx1"/>
                </a:solidFill>
                <a:latin typeface="Figtree"/>
                <a:cs typeface="Figtree"/>
              </a:rPr>
              <a:t> </a:t>
            </a:r>
            <a:r>
              <a:rPr lang="sv-SE" sz="1100" spc="-10" dirty="0">
                <a:solidFill>
                  <a:schemeClr val="tx1"/>
                </a:solidFill>
                <a:latin typeface="Figtree"/>
                <a:cs typeface="Figtree"/>
              </a:rPr>
              <a:t>strukturer,</a:t>
            </a:r>
            <a:r>
              <a:rPr lang="sv-SE" sz="1100" spc="-5" dirty="0">
                <a:solidFill>
                  <a:schemeClr val="tx1"/>
                </a:solidFill>
                <a:latin typeface="Figtree"/>
                <a:cs typeface="Figtree"/>
              </a:rPr>
              <a:t> </a:t>
            </a:r>
            <a:r>
              <a:rPr lang="sv-SE" sz="1100" spc="-10" dirty="0">
                <a:solidFill>
                  <a:schemeClr val="tx1"/>
                </a:solidFill>
                <a:latin typeface="Figtree"/>
                <a:cs typeface="Figtree"/>
              </a:rPr>
              <a:t>processer,</a:t>
            </a:r>
            <a:r>
              <a:rPr lang="sv-SE" sz="1100" spc="-5" dirty="0">
                <a:solidFill>
                  <a:schemeClr val="tx1"/>
                </a:solidFill>
                <a:latin typeface="Figtree"/>
                <a:cs typeface="Figtree"/>
              </a:rPr>
              <a:t> </a:t>
            </a:r>
            <a:r>
              <a:rPr lang="sv-SE" sz="1100" spc="-10" dirty="0">
                <a:solidFill>
                  <a:schemeClr val="tx1"/>
                </a:solidFill>
                <a:latin typeface="Figtree"/>
                <a:cs typeface="Figtree"/>
              </a:rPr>
              <a:t>regler </a:t>
            </a:r>
            <a:r>
              <a:rPr lang="sv-SE" sz="1100" dirty="0">
                <a:solidFill>
                  <a:schemeClr val="tx1"/>
                </a:solidFill>
                <a:latin typeface="Figtree"/>
                <a:cs typeface="Figtree"/>
              </a:rPr>
              <a:t>och</a:t>
            </a:r>
            <a:r>
              <a:rPr lang="sv-SE" sz="1100" spc="-20" dirty="0">
                <a:solidFill>
                  <a:schemeClr val="tx1"/>
                </a:solidFill>
                <a:latin typeface="Figtree"/>
                <a:cs typeface="Figtree"/>
              </a:rPr>
              <a:t> </a:t>
            </a:r>
            <a:r>
              <a:rPr lang="sv-SE" sz="1100" spc="-10" dirty="0">
                <a:solidFill>
                  <a:schemeClr val="tx1"/>
                </a:solidFill>
                <a:latin typeface="Figtree"/>
                <a:cs typeface="Figtree"/>
              </a:rPr>
              <a:t>rutiner.</a:t>
            </a:r>
            <a:r>
              <a:rPr lang="sv-SE" sz="1100" spc="-19" dirty="0">
                <a:solidFill>
                  <a:schemeClr val="tx1"/>
                </a:solidFill>
                <a:latin typeface="Figtree"/>
                <a:cs typeface="Figtree"/>
              </a:rPr>
              <a:t> </a:t>
            </a:r>
            <a:r>
              <a:rPr lang="sv-SE" sz="1100" dirty="0">
                <a:solidFill>
                  <a:schemeClr val="tx1"/>
                </a:solidFill>
                <a:latin typeface="Figtree"/>
                <a:cs typeface="Figtree"/>
              </a:rPr>
              <a:t>Hur</a:t>
            </a:r>
            <a:r>
              <a:rPr lang="sv-SE" sz="1100" spc="-19" dirty="0">
                <a:solidFill>
                  <a:schemeClr val="tx1"/>
                </a:solidFill>
                <a:latin typeface="Figtree"/>
                <a:cs typeface="Figtree"/>
              </a:rPr>
              <a:t> </a:t>
            </a:r>
            <a:r>
              <a:rPr lang="sv-SE" sz="1100" dirty="0">
                <a:solidFill>
                  <a:schemeClr val="tx1"/>
                </a:solidFill>
                <a:latin typeface="Figtree"/>
                <a:cs typeface="Figtree"/>
              </a:rPr>
              <a:t>vi</a:t>
            </a:r>
            <a:r>
              <a:rPr lang="sv-SE" sz="1100" spc="-19" dirty="0">
                <a:solidFill>
                  <a:schemeClr val="tx1"/>
                </a:solidFill>
                <a:latin typeface="Figtree"/>
                <a:cs typeface="Figtree"/>
              </a:rPr>
              <a:t> </a:t>
            </a:r>
            <a:r>
              <a:rPr lang="sv-SE" sz="1100" spc="-10" dirty="0">
                <a:solidFill>
                  <a:schemeClr val="tx1"/>
                </a:solidFill>
                <a:latin typeface="Figtree"/>
                <a:cs typeface="Figtree"/>
              </a:rPr>
              <a:t>faktiskt</a:t>
            </a:r>
            <a:r>
              <a:rPr lang="sv-SE" sz="1100" spc="-14" dirty="0">
                <a:solidFill>
                  <a:schemeClr val="tx1"/>
                </a:solidFill>
                <a:latin typeface="Figtree"/>
                <a:cs typeface="Figtree"/>
              </a:rPr>
              <a:t> </a:t>
            </a:r>
            <a:r>
              <a:rPr lang="sv-SE" sz="1100" dirty="0">
                <a:solidFill>
                  <a:schemeClr val="tx1"/>
                </a:solidFill>
                <a:latin typeface="Figtree"/>
                <a:cs typeface="Figtree"/>
              </a:rPr>
              <a:t>agerar,</a:t>
            </a:r>
            <a:r>
              <a:rPr lang="sv-SE" sz="1100" spc="-19" dirty="0">
                <a:solidFill>
                  <a:schemeClr val="tx1"/>
                </a:solidFill>
                <a:latin typeface="Figtree"/>
                <a:cs typeface="Figtree"/>
              </a:rPr>
              <a:t> </a:t>
            </a:r>
            <a:r>
              <a:rPr lang="sv-SE" sz="1100" dirty="0">
                <a:solidFill>
                  <a:schemeClr val="tx1"/>
                </a:solidFill>
                <a:latin typeface="Figtree"/>
                <a:cs typeface="Figtree"/>
              </a:rPr>
              <a:t>det</a:t>
            </a:r>
            <a:r>
              <a:rPr lang="sv-SE" sz="1100" spc="-19" dirty="0">
                <a:solidFill>
                  <a:schemeClr val="tx1"/>
                </a:solidFill>
                <a:latin typeface="Figtree"/>
                <a:cs typeface="Figtree"/>
              </a:rPr>
              <a:t> </a:t>
            </a:r>
            <a:r>
              <a:rPr lang="sv-SE" sz="1100" dirty="0">
                <a:solidFill>
                  <a:schemeClr val="tx1"/>
                </a:solidFill>
                <a:latin typeface="Figtree"/>
                <a:cs typeface="Figtree"/>
              </a:rPr>
              <a:t>vill</a:t>
            </a:r>
            <a:r>
              <a:rPr lang="sv-SE" sz="1100" spc="-19" dirty="0">
                <a:solidFill>
                  <a:schemeClr val="tx1"/>
                </a:solidFill>
                <a:latin typeface="Figtree"/>
                <a:cs typeface="Figtree"/>
              </a:rPr>
              <a:t> </a:t>
            </a:r>
            <a:r>
              <a:rPr lang="sv-SE" sz="1100" dirty="0">
                <a:solidFill>
                  <a:schemeClr val="tx1"/>
                </a:solidFill>
                <a:latin typeface="Figtree"/>
                <a:cs typeface="Figtree"/>
              </a:rPr>
              <a:t>säga</a:t>
            </a:r>
            <a:r>
              <a:rPr lang="sv-SE" sz="1100" spc="-19" dirty="0">
                <a:solidFill>
                  <a:schemeClr val="tx1"/>
                </a:solidFill>
                <a:latin typeface="Figtree"/>
                <a:cs typeface="Figtree"/>
              </a:rPr>
              <a:t> </a:t>
            </a:r>
            <a:r>
              <a:rPr lang="sv-SE" sz="1100" spc="-24" dirty="0">
                <a:solidFill>
                  <a:schemeClr val="tx1"/>
                </a:solidFill>
                <a:latin typeface="Figtree"/>
                <a:cs typeface="Figtree"/>
              </a:rPr>
              <a:t>hur</a:t>
            </a:r>
            <a:r>
              <a:rPr lang="sv-SE" sz="1100" spc="-10" dirty="0">
                <a:solidFill>
                  <a:schemeClr val="tx1"/>
                </a:solidFill>
                <a:latin typeface="Figtree"/>
                <a:cs typeface="Figtree"/>
              </a:rPr>
              <a:t> ledning</a:t>
            </a:r>
            <a:r>
              <a:rPr lang="sv-SE" sz="1100" spc="-14" dirty="0">
                <a:solidFill>
                  <a:schemeClr val="tx1"/>
                </a:solidFill>
                <a:latin typeface="Figtree"/>
                <a:cs typeface="Figtree"/>
              </a:rPr>
              <a:t> </a:t>
            </a:r>
            <a:r>
              <a:rPr lang="sv-SE" sz="1100" dirty="0">
                <a:solidFill>
                  <a:schemeClr val="tx1"/>
                </a:solidFill>
                <a:latin typeface="Figtree"/>
                <a:cs typeface="Figtree"/>
              </a:rPr>
              <a:t>och</a:t>
            </a:r>
            <a:r>
              <a:rPr lang="sv-SE" sz="1100" spc="-10" dirty="0">
                <a:solidFill>
                  <a:schemeClr val="tx1"/>
                </a:solidFill>
                <a:latin typeface="Figtree"/>
                <a:cs typeface="Figtree"/>
              </a:rPr>
              <a:t> medarbetare hanterar säkerhet </a:t>
            </a:r>
            <a:r>
              <a:rPr lang="sv-SE" sz="1100" dirty="0">
                <a:solidFill>
                  <a:schemeClr val="tx1"/>
                </a:solidFill>
                <a:latin typeface="Figtree"/>
                <a:cs typeface="Figtree"/>
              </a:rPr>
              <a:t>och</a:t>
            </a:r>
            <a:r>
              <a:rPr lang="sv-SE" sz="1100" spc="-10" dirty="0">
                <a:solidFill>
                  <a:schemeClr val="tx1"/>
                </a:solidFill>
                <a:latin typeface="Figtree"/>
                <a:cs typeface="Figtree"/>
              </a:rPr>
              <a:t> </a:t>
            </a:r>
            <a:r>
              <a:rPr lang="sv-SE" sz="1100" dirty="0">
                <a:solidFill>
                  <a:schemeClr val="tx1"/>
                </a:solidFill>
                <a:latin typeface="Figtree"/>
                <a:cs typeface="Figtree"/>
              </a:rPr>
              <a:t>hälsa</a:t>
            </a:r>
            <a:r>
              <a:rPr lang="sv-SE" sz="1100" spc="-10" dirty="0">
                <a:solidFill>
                  <a:schemeClr val="tx1"/>
                </a:solidFill>
                <a:latin typeface="Figtree"/>
                <a:cs typeface="Figtree"/>
              </a:rPr>
              <a:t> </a:t>
            </a:r>
            <a:r>
              <a:rPr lang="sv-SE" sz="1100" spc="-48" dirty="0">
                <a:solidFill>
                  <a:schemeClr val="tx1"/>
                </a:solidFill>
                <a:latin typeface="Figtree"/>
                <a:cs typeface="Figtree"/>
              </a:rPr>
              <a:t>i</a:t>
            </a:r>
            <a:r>
              <a:rPr lang="sv-SE" sz="1100" dirty="0">
                <a:solidFill>
                  <a:schemeClr val="tx1"/>
                </a:solidFill>
                <a:latin typeface="Figtree"/>
                <a:cs typeface="Figtree"/>
              </a:rPr>
              <a:t> det</a:t>
            </a:r>
            <a:r>
              <a:rPr lang="sv-SE" sz="1100" spc="-14" dirty="0">
                <a:solidFill>
                  <a:schemeClr val="tx1"/>
                </a:solidFill>
                <a:latin typeface="Figtree"/>
                <a:cs typeface="Figtree"/>
              </a:rPr>
              <a:t> </a:t>
            </a:r>
            <a:r>
              <a:rPr lang="sv-SE" sz="1100" spc="-10" dirty="0">
                <a:solidFill>
                  <a:schemeClr val="tx1"/>
                </a:solidFill>
                <a:latin typeface="Figtree"/>
                <a:cs typeface="Figtree"/>
              </a:rPr>
              <a:t>praktiska vardagliga arbetet, påverkas </a:t>
            </a:r>
            <a:r>
              <a:rPr lang="sv-SE" sz="1100" dirty="0">
                <a:solidFill>
                  <a:schemeClr val="tx1"/>
                </a:solidFill>
                <a:latin typeface="Figtree"/>
                <a:cs typeface="Figtree"/>
              </a:rPr>
              <a:t>av</a:t>
            </a:r>
            <a:r>
              <a:rPr lang="sv-SE" sz="1100" spc="-10" dirty="0">
                <a:solidFill>
                  <a:schemeClr val="tx1"/>
                </a:solidFill>
                <a:latin typeface="Figtree"/>
                <a:cs typeface="Figtree"/>
              </a:rPr>
              <a:t> </a:t>
            </a:r>
            <a:r>
              <a:rPr lang="sv-SE" sz="1100" dirty="0">
                <a:solidFill>
                  <a:schemeClr val="tx1"/>
                </a:solidFill>
                <a:latin typeface="Figtree"/>
                <a:cs typeface="Figtree"/>
              </a:rPr>
              <a:t>hur</a:t>
            </a:r>
            <a:r>
              <a:rPr lang="sv-SE" sz="1100" spc="-10" dirty="0">
                <a:solidFill>
                  <a:schemeClr val="tx1"/>
                </a:solidFill>
                <a:latin typeface="Figtree"/>
                <a:cs typeface="Figtree"/>
              </a:rPr>
              <a:t> </a:t>
            </a:r>
            <a:r>
              <a:rPr lang="sv-SE" sz="1100" dirty="0">
                <a:solidFill>
                  <a:schemeClr val="tx1"/>
                </a:solidFill>
                <a:latin typeface="Figtree"/>
                <a:cs typeface="Figtree"/>
              </a:rPr>
              <a:t>väl</a:t>
            </a:r>
            <a:r>
              <a:rPr lang="sv-SE" sz="1100" spc="-10" dirty="0">
                <a:solidFill>
                  <a:schemeClr val="tx1"/>
                </a:solidFill>
                <a:latin typeface="Figtree"/>
                <a:cs typeface="Figtree"/>
              </a:rPr>
              <a:t> </a:t>
            </a:r>
            <a:r>
              <a:rPr lang="sv-SE" sz="1100" spc="-24" dirty="0">
                <a:solidFill>
                  <a:schemeClr val="tx1"/>
                </a:solidFill>
                <a:latin typeface="Figtree"/>
                <a:cs typeface="Figtree"/>
              </a:rPr>
              <a:t>vi</a:t>
            </a:r>
            <a:r>
              <a:rPr lang="sv-SE" sz="1100" dirty="0">
                <a:solidFill>
                  <a:schemeClr val="tx1"/>
                </a:solidFill>
                <a:latin typeface="Figtree"/>
                <a:cs typeface="Figtree"/>
              </a:rPr>
              <a:t> förstår</a:t>
            </a:r>
            <a:r>
              <a:rPr lang="sv-SE" sz="1100" spc="-33" dirty="0">
                <a:solidFill>
                  <a:schemeClr val="tx1"/>
                </a:solidFill>
                <a:latin typeface="Figtree"/>
                <a:cs typeface="Figtree"/>
              </a:rPr>
              <a:t> </a:t>
            </a:r>
            <a:r>
              <a:rPr lang="sv-SE" sz="1100" dirty="0">
                <a:solidFill>
                  <a:schemeClr val="tx1"/>
                </a:solidFill>
                <a:latin typeface="Figtree"/>
                <a:cs typeface="Figtree"/>
              </a:rPr>
              <a:t>syftet</a:t>
            </a:r>
            <a:r>
              <a:rPr lang="sv-SE" sz="1100" spc="-29" dirty="0">
                <a:solidFill>
                  <a:schemeClr val="tx1"/>
                </a:solidFill>
                <a:latin typeface="Figtree"/>
                <a:cs typeface="Figtree"/>
              </a:rPr>
              <a:t> </a:t>
            </a:r>
            <a:r>
              <a:rPr lang="sv-SE" sz="1100" dirty="0">
                <a:solidFill>
                  <a:schemeClr val="tx1"/>
                </a:solidFill>
                <a:latin typeface="Figtree"/>
                <a:cs typeface="Figtree"/>
              </a:rPr>
              <a:t>med</a:t>
            </a:r>
            <a:r>
              <a:rPr lang="sv-SE" sz="1100" spc="-29" dirty="0">
                <a:solidFill>
                  <a:schemeClr val="tx1"/>
                </a:solidFill>
                <a:latin typeface="Figtree"/>
                <a:cs typeface="Figtree"/>
              </a:rPr>
              <a:t> </a:t>
            </a:r>
            <a:r>
              <a:rPr lang="sv-SE" sz="1100" dirty="0">
                <a:solidFill>
                  <a:schemeClr val="tx1"/>
                </a:solidFill>
                <a:latin typeface="Figtree"/>
                <a:cs typeface="Figtree"/>
              </a:rPr>
              <a:t>de</a:t>
            </a:r>
            <a:r>
              <a:rPr lang="sv-SE" sz="1100" spc="-29" dirty="0">
                <a:solidFill>
                  <a:schemeClr val="tx1"/>
                </a:solidFill>
                <a:latin typeface="Figtree"/>
                <a:cs typeface="Figtree"/>
              </a:rPr>
              <a:t> </a:t>
            </a:r>
            <a:r>
              <a:rPr lang="sv-SE" sz="1100" spc="-10" dirty="0">
                <a:solidFill>
                  <a:schemeClr val="tx1"/>
                </a:solidFill>
                <a:latin typeface="Figtree"/>
                <a:cs typeface="Figtree"/>
              </a:rPr>
              <a:t>strukturer</a:t>
            </a:r>
            <a:r>
              <a:rPr lang="sv-SE" sz="1100" spc="-33" dirty="0">
                <a:solidFill>
                  <a:schemeClr val="tx1"/>
                </a:solidFill>
                <a:latin typeface="Figtree"/>
                <a:cs typeface="Figtree"/>
              </a:rPr>
              <a:t> </a:t>
            </a:r>
            <a:r>
              <a:rPr lang="sv-SE" sz="1100" dirty="0">
                <a:solidFill>
                  <a:schemeClr val="tx1"/>
                </a:solidFill>
                <a:latin typeface="Figtree"/>
                <a:cs typeface="Figtree"/>
              </a:rPr>
              <a:t>och</a:t>
            </a:r>
            <a:r>
              <a:rPr lang="sv-SE" sz="1100" spc="-29" dirty="0">
                <a:solidFill>
                  <a:schemeClr val="tx1"/>
                </a:solidFill>
                <a:latin typeface="Figtree"/>
                <a:cs typeface="Figtree"/>
              </a:rPr>
              <a:t> </a:t>
            </a:r>
            <a:r>
              <a:rPr lang="sv-SE" sz="1100" dirty="0">
                <a:solidFill>
                  <a:schemeClr val="tx1"/>
                </a:solidFill>
                <a:latin typeface="Figtree"/>
                <a:cs typeface="Figtree"/>
              </a:rPr>
              <a:t>regler</a:t>
            </a:r>
            <a:r>
              <a:rPr lang="sv-SE" sz="1100" spc="-29" dirty="0">
                <a:solidFill>
                  <a:schemeClr val="tx1"/>
                </a:solidFill>
                <a:latin typeface="Figtree"/>
                <a:cs typeface="Figtree"/>
              </a:rPr>
              <a:t> </a:t>
            </a:r>
            <a:r>
              <a:rPr lang="sv-SE" sz="1100" dirty="0">
                <a:solidFill>
                  <a:schemeClr val="tx1"/>
                </a:solidFill>
                <a:latin typeface="Figtree"/>
                <a:cs typeface="Figtree"/>
              </a:rPr>
              <a:t>som</a:t>
            </a:r>
            <a:r>
              <a:rPr lang="sv-SE" sz="1100" spc="-29" dirty="0">
                <a:solidFill>
                  <a:schemeClr val="tx1"/>
                </a:solidFill>
                <a:latin typeface="Figtree"/>
                <a:cs typeface="Figtree"/>
              </a:rPr>
              <a:t> </a:t>
            </a:r>
            <a:r>
              <a:rPr lang="sv-SE" sz="1100" spc="-10" dirty="0">
                <a:solidFill>
                  <a:schemeClr val="tx1"/>
                </a:solidFill>
                <a:latin typeface="Figtree"/>
                <a:cs typeface="Figtree"/>
              </a:rPr>
              <a:t>finns </a:t>
            </a:r>
            <a:r>
              <a:rPr lang="sv-SE" sz="1100" dirty="0">
                <a:solidFill>
                  <a:schemeClr val="tx1"/>
                </a:solidFill>
                <a:latin typeface="Figtree"/>
                <a:cs typeface="Figtree"/>
              </a:rPr>
              <a:t>och</a:t>
            </a:r>
            <a:r>
              <a:rPr lang="sv-SE" sz="1100" spc="-19" dirty="0">
                <a:solidFill>
                  <a:schemeClr val="tx1"/>
                </a:solidFill>
                <a:latin typeface="Figtree"/>
                <a:cs typeface="Figtree"/>
              </a:rPr>
              <a:t> </a:t>
            </a:r>
            <a:r>
              <a:rPr lang="sv-SE" sz="1100" dirty="0">
                <a:solidFill>
                  <a:schemeClr val="tx1"/>
                </a:solidFill>
                <a:latin typeface="Figtree"/>
                <a:cs typeface="Figtree"/>
              </a:rPr>
              <a:t>hur</a:t>
            </a:r>
            <a:r>
              <a:rPr lang="sv-SE" sz="1100" spc="-14" dirty="0">
                <a:solidFill>
                  <a:schemeClr val="tx1"/>
                </a:solidFill>
                <a:latin typeface="Figtree"/>
                <a:cs typeface="Figtree"/>
              </a:rPr>
              <a:t> </a:t>
            </a:r>
            <a:r>
              <a:rPr lang="sv-SE" sz="1100" dirty="0">
                <a:solidFill>
                  <a:schemeClr val="tx1"/>
                </a:solidFill>
                <a:latin typeface="Figtree"/>
                <a:cs typeface="Figtree"/>
              </a:rPr>
              <a:t>vi</a:t>
            </a:r>
            <a:r>
              <a:rPr lang="sv-SE" sz="1100" spc="-14" dirty="0">
                <a:solidFill>
                  <a:schemeClr val="tx1"/>
                </a:solidFill>
                <a:latin typeface="Figtree"/>
                <a:cs typeface="Figtree"/>
              </a:rPr>
              <a:t> </a:t>
            </a:r>
            <a:r>
              <a:rPr lang="sv-SE" sz="1100" spc="-10" dirty="0">
                <a:solidFill>
                  <a:schemeClr val="tx1"/>
                </a:solidFill>
                <a:latin typeface="Figtree"/>
                <a:cs typeface="Figtree"/>
              </a:rPr>
              <a:t>uppfattar</a:t>
            </a:r>
            <a:r>
              <a:rPr lang="sv-SE" sz="1100" spc="-14" dirty="0">
                <a:solidFill>
                  <a:schemeClr val="tx1"/>
                </a:solidFill>
                <a:latin typeface="Figtree"/>
                <a:cs typeface="Figtree"/>
              </a:rPr>
              <a:t> </a:t>
            </a:r>
            <a:r>
              <a:rPr lang="sv-SE" sz="1100" dirty="0">
                <a:solidFill>
                  <a:schemeClr val="tx1"/>
                </a:solidFill>
                <a:latin typeface="Figtree"/>
                <a:cs typeface="Figtree"/>
              </a:rPr>
              <a:t>att</a:t>
            </a:r>
            <a:r>
              <a:rPr lang="sv-SE" sz="1100" spc="-14" dirty="0">
                <a:solidFill>
                  <a:schemeClr val="tx1"/>
                </a:solidFill>
                <a:latin typeface="Figtree"/>
                <a:cs typeface="Figtree"/>
              </a:rPr>
              <a:t> </a:t>
            </a:r>
            <a:r>
              <a:rPr lang="sv-SE" sz="1100" spc="-10" dirty="0">
                <a:solidFill>
                  <a:schemeClr val="tx1"/>
                </a:solidFill>
                <a:latin typeface="Figtree"/>
                <a:cs typeface="Figtree"/>
              </a:rPr>
              <a:t>säkerhet</a:t>
            </a:r>
            <a:r>
              <a:rPr lang="sv-SE" sz="1100" spc="-14" dirty="0">
                <a:solidFill>
                  <a:schemeClr val="tx1"/>
                </a:solidFill>
                <a:latin typeface="Figtree"/>
                <a:cs typeface="Figtree"/>
              </a:rPr>
              <a:t> </a:t>
            </a:r>
            <a:r>
              <a:rPr lang="sv-SE" sz="1100" dirty="0">
                <a:solidFill>
                  <a:schemeClr val="tx1"/>
                </a:solidFill>
                <a:latin typeface="Figtree"/>
                <a:cs typeface="Figtree"/>
              </a:rPr>
              <a:t>och</a:t>
            </a:r>
            <a:r>
              <a:rPr lang="sv-SE" sz="1100" spc="-14" dirty="0">
                <a:solidFill>
                  <a:schemeClr val="tx1"/>
                </a:solidFill>
                <a:latin typeface="Figtree"/>
                <a:cs typeface="Figtree"/>
              </a:rPr>
              <a:t> </a:t>
            </a:r>
            <a:r>
              <a:rPr lang="sv-SE" sz="1100" dirty="0">
                <a:solidFill>
                  <a:schemeClr val="tx1"/>
                </a:solidFill>
                <a:latin typeface="Figtree"/>
                <a:cs typeface="Figtree"/>
              </a:rPr>
              <a:t>hälsa</a:t>
            </a:r>
            <a:r>
              <a:rPr lang="sv-SE" sz="1100" spc="-14" dirty="0">
                <a:solidFill>
                  <a:schemeClr val="tx1"/>
                </a:solidFill>
                <a:latin typeface="Figtree"/>
                <a:cs typeface="Figtree"/>
              </a:rPr>
              <a:t> </a:t>
            </a:r>
            <a:r>
              <a:rPr lang="sv-SE" sz="1100" spc="-10" dirty="0">
                <a:solidFill>
                  <a:schemeClr val="tx1"/>
                </a:solidFill>
                <a:latin typeface="Figtree"/>
                <a:cs typeface="Figtree"/>
              </a:rPr>
              <a:t>värderas</a:t>
            </a:r>
            <a:r>
              <a:rPr lang="sv-SE" sz="1100" spc="-14" dirty="0">
                <a:solidFill>
                  <a:schemeClr val="tx1"/>
                </a:solidFill>
                <a:latin typeface="Figtree"/>
                <a:cs typeface="Figtree"/>
              </a:rPr>
              <a:t> </a:t>
            </a:r>
            <a:r>
              <a:rPr lang="sv-SE" sz="1100" spc="-48" dirty="0">
                <a:solidFill>
                  <a:schemeClr val="tx1"/>
                </a:solidFill>
                <a:latin typeface="Figtree"/>
                <a:cs typeface="Figtree"/>
              </a:rPr>
              <a:t>i</a:t>
            </a:r>
            <a:r>
              <a:rPr lang="sv-SE" sz="1100" spc="-10" dirty="0">
                <a:solidFill>
                  <a:schemeClr val="tx1"/>
                </a:solidFill>
                <a:latin typeface="Figtree"/>
                <a:cs typeface="Figtree"/>
              </a:rPr>
              <a:t> organisationen.</a:t>
            </a:r>
            <a:r>
              <a:rPr lang="sv-SE" sz="1100" spc="-5" dirty="0">
                <a:solidFill>
                  <a:schemeClr val="tx1"/>
                </a:solidFill>
                <a:latin typeface="Figtree"/>
                <a:cs typeface="Figtree"/>
              </a:rPr>
              <a:t> </a:t>
            </a:r>
            <a:r>
              <a:rPr lang="sv-SE" sz="1100" spc="-10" dirty="0">
                <a:solidFill>
                  <a:schemeClr val="tx1"/>
                </a:solidFill>
                <a:latin typeface="Figtree"/>
                <a:cs typeface="Figtree"/>
              </a:rPr>
              <a:t>Motivationen</a:t>
            </a:r>
            <a:r>
              <a:rPr lang="sv-SE" sz="1100" dirty="0">
                <a:solidFill>
                  <a:schemeClr val="tx1"/>
                </a:solidFill>
                <a:latin typeface="Figtree"/>
                <a:cs typeface="Figtree"/>
              </a:rPr>
              <a:t> och </a:t>
            </a:r>
            <a:r>
              <a:rPr lang="sv-SE" sz="1100" spc="-10" dirty="0">
                <a:solidFill>
                  <a:schemeClr val="tx1"/>
                </a:solidFill>
                <a:latin typeface="Figtree"/>
                <a:cs typeface="Figtree"/>
              </a:rPr>
              <a:t>sannolikheten</a:t>
            </a:r>
            <a:r>
              <a:rPr lang="sv-SE" sz="1100" dirty="0">
                <a:solidFill>
                  <a:schemeClr val="tx1"/>
                </a:solidFill>
                <a:latin typeface="Figtree"/>
                <a:cs typeface="Figtree"/>
              </a:rPr>
              <a:t> för </a:t>
            </a:r>
            <a:r>
              <a:rPr lang="sv-SE" sz="1100" spc="-24" dirty="0">
                <a:solidFill>
                  <a:schemeClr val="tx1"/>
                </a:solidFill>
                <a:latin typeface="Figtree"/>
                <a:cs typeface="Figtree"/>
              </a:rPr>
              <a:t>att</a:t>
            </a:r>
            <a:r>
              <a:rPr lang="sv-SE" sz="1100" spc="-10" dirty="0">
                <a:solidFill>
                  <a:schemeClr val="tx1"/>
                </a:solidFill>
                <a:latin typeface="Figtree"/>
                <a:cs typeface="Figtree"/>
              </a:rPr>
              <a:t> reglerna</a:t>
            </a:r>
            <a:r>
              <a:rPr lang="sv-SE" sz="1100" spc="-19" dirty="0">
                <a:solidFill>
                  <a:schemeClr val="tx1"/>
                </a:solidFill>
                <a:latin typeface="Figtree"/>
                <a:cs typeface="Figtree"/>
              </a:rPr>
              <a:t> </a:t>
            </a:r>
            <a:r>
              <a:rPr lang="sv-SE" sz="1100" spc="-10" dirty="0">
                <a:solidFill>
                  <a:schemeClr val="tx1"/>
                </a:solidFill>
                <a:latin typeface="Figtree"/>
                <a:cs typeface="Figtree"/>
              </a:rPr>
              <a:t>efterlevs</a:t>
            </a:r>
            <a:r>
              <a:rPr lang="sv-SE" sz="1100" spc="-19" dirty="0">
                <a:solidFill>
                  <a:schemeClr val="tx1"/>
                </a:solidFill>
                <a:latin typeface="Figtree"/>
                <a:cs typeface="Figtree"/>
              </a:rPr>
              <a:t> </a:t>
            </a:r>
            <a:r>
              <a:rPr lang="sv-SE" sz="1100" dirty="0">
                <a:solidFill>
                  <a:schemeClr val="tx1"/>
                </a:solidFill>
                <a:latin typeface="Figtree"/>
                <a:cs typeface="Figtree"/>
              </a:rPr>
              <a:t>ökar</a:t>
            </a:r>
            <a:r>
              <a:rPr lang="sv-SE" sz="1100" spc="-19" dirty="0">
                <a:solidFill>
                  <a:schemeClr val="tx1"/>
                </a:solidFill>
                <a:latin typeface="Figtree"/>
                <a:cs typeface="Figtree"/>
              </a:rPr>
              <a:t> </a:t>
            </a:r>
            <a:r>
              <a:rPr lang="sv-SE" sz="1100" dirty="0">
                <a:solidFill>
                  <a:schemeClr val="tx1"/>
                </a:solidFill>
                <a:latin typeface="Figtree"/>
                <a:cs typeface="Figtree"/>
              </a:rPr>
              <a:t>om</a:t>
            </a:r>
            <a:r>
              <a:rPr lang="sv-SE" sz="1100" spc="-19" dirty="0">
                <a:solidFill>
                  <a:schemeClr val="tx1"/>
                </a:solidFill>
                <a:latin typeface="Figtree"/>
                <a:cs typeface="Figtree"/>
              </a:rPr>
              <a:t> </a:t>
            </a:r>
            <a:r>
              <a:rPr lang="sv-SE" sz="1100" dirty="0">
                <a:solidFill>
                  <a:schemeClr val="tx1"/>
                </a:solidFill>
                <a:latin typeface="Figtree"/>
                <a:cs typeface="Figtree"/>
              </a:rPr>
              <a:t>vi</a:t>
            </a:r>
            <a:r>
              <a:rPr lang="sv-SE" sz="1100" spc="-19" dirty="0">
                <a:solidFill>
                  <a:schemeClr val="tx1"/>
                </a:solidFill>
                <a:latin typeface="Figtree"/>
                <a:cs typeface="Figtree"/>
              </a:rPr>
              <a:t> </a:t>
            </a:r>
            <a:r>
              <a:rPr lang="sv-SE" sz="1100" dirty="0">
                <a:solidFill>
                  <a:schemeClr val="tx1"/>
                </a:solidFill>
                <a:latin typeface="Figtree"/>
                <a:cs typeface="Figtree"/>
              </a:rPr>
              <a:t>förstår</a:t>
            </a:r>
            <a:r>
              <a:rPr lang="sv-SE" sz="1100" spc="-14" dirty="0">
                <a:solidFill>
                  <a:schemeClr val="tx1"/>
                </a:solidFill>
                <a:latin typeface="Figtree"/>
                <a:cs typeface="Figtree"/>
              </a:rPr>
              <a:t> </a:t>
            </a:r>
            <a:r>
              <a:rPr lang="sv-SE" sz="1100" spc="-10" dirty="0">
                <a:solidFill>
                  <a:schemeClr val="tx1"/>
                </a:solidFill>
                <a:latin typeface="Figtree"/>
                <a:cs typeface="Figtree"/>
              </a:rPr>
              <a:t>varför</a:t>
            </a:r>
            <a:r>
              <a:rPr lang="sv-SE" sz="1100" spc="-19" dirty="0">
                <a:solidFill>
                  <a:schemeClr val="tx1"/>
                </a:solidFill>
                <a:latin typeface="Figtree"/>
                <a:cs typeface="Figtree"/>
              </a:rPr>
              <a:t> </a:t>
            </a:r>
            <a:r>
              <a:rPr lang="sv-SE" sz="1100" dirty="0">
                <a:solidFill>
                  <a:schemeClr val="tx1"/>
                </a:solidFill>
                <a:latin typeface="Figtree"/>
                <a:cs typeface="Figtree"/>
              </a:rPr>
              <a:t>de</a:t>
            </a:r>
            <a:r>
              <a:rPr lang="sv-SE" sz="1100" spc="-19" dirty="0">
                <a:solidFill>
                  <a:schemeClr val="tx1"/>
                </a:solidFill>
                <a:latin typeface="Figtree"/>
                <a:cs typeface="Figtree"/>
              </a:rPr>
              <a:t> </a:t>
            </a:r>
            <a:r>
              <a:rPr lang="sv-SE" sz="1100" dirty="0">
                <a:solidFill>
                  <a:schemeClr val="tx1"/>
                </a:solidFill>
                <a:latin typeface="Figtree"/>
                <a:cs typeface="Figtree"/>
              </a:rPr>
              <a:t>finns</a:t>
            </a:r>
            <a:r>
              <a:rPr lang="sv-SE" sz="1100" spc="-19" dirty="0">
                <a:solidFill>
                  <a:schemeClr val="tx1"/>
                </a:solidFill>
                <a:latin typeface="Figtree"/>
                <a:cs typeface="Figtree"/>
              </a:rPr>
              <a:t> </a:t>
            </a:r>
            <a:r>
              <a:rPr lang="sv-SE" sz="1100" spc="-24" dirty="0">
                <a:solidFill>
                  <a:schemeClr val="tx1"/>
                </a:solidFill>
                <a:latin typeface="Figtree"/>
                <a:cs typeface="Figtree"/>
              </a:rPr>
              <a:t>och</a:t>
            </a:r>
            <a:r>
              <a:rPr lang="sv-SE" sz="1100" dirty="0">
                <a:solidFill>
                  <a:schemeClr val="tx1"/>
                </a:solidFill>
                <a:latin typeface="Figtree"/>
                <a:cs typeface="Figtree"/>
              </a:rPr>
              <a:t> om</a:t>
            </a:r>
            <a:r>
              <a:rPr lang="sv-SE" sz="1100" spc="-19" dirty="0">
                <a:solidFill>
                  <a:schemeClr val="tx1"/>
                </a:solidFill>
                <a:latin typeface="Figtree"/>
                <a:cs typeface="Figtree"/>
              </a:rPr>
              <a:t> </a:t>
            </a:r>
            <a:r>
              <a:rPr lang="sv-SE" sz="1100" dirty="0">
                <a:solidFill>
                  <a:schemeClr val="tx1"/>
                </a:solidFill>
                <a:latin typeface="Figtree"/>
                <a:cs typeface="Figtree"/>
              </a:rPr>
              <a:t>vi</a:t>
            </a:r>
            <a:r>
              <a:rPr lang="sv-SE" sz="1100" spc="-14" dirty="0">
                <a:solidFill>
                  <a:schemeClr val="tx1"/>
                </a:solidFill>
                <a:latin typeface="Figtree"/>
                <a:cs typeface="Figtree"/>
              </a:rPr>
              <a:t> </a:t>
            </a:r>
            <a:r>
              <a:rPr lang="sv-SE" sz="1100" spc="-10" dirty="0">
                <a:solidFill>
                  <a:schemeClr val="tx1"/>
                </a:solidFill>
                <a:latin typeface="Figtree"/>
                <a:cs typeface="Figtree"/>
              </a:rPr>
              <a:t>upplever</a:t>
            </a:r>
            <a:r>
              <a:rPr lang="sv-SE" sz="1100" spc="-14" dirty="0">
                <a:solidFill>
                  <a:schemeClr val="tx1"/>
                </a:solidFill>
                <a:latin typeface="Figtree"/>
                <a:cs typeface="Figtree"/>
              </a:rPr>
              <a:t> </a:t>
            </a:r>
            <a:r>
              <a:rPr lang="sv-SE" sz="1100" dirty="0">
                <a:solidFill>
                  <a:schemeClr val="tx1"/>
                </a:solidFill>
                <a:latin typeface="Figtree"/>
                <a:cs typeface="Figtree"/>
              </a:rPr>
              <a:t>att</a:t>
            </a:r>
            <a:r>
              <a:rPr lang="sv-SE" sz="1100" spc="-14" dirty="0">
                <a:solidFill>
                  <a:schemeClr val="tx1"/>
                </a:solidFill>
                <a:latin typeface="Figtree"/>
                <a:cs typeface="Figtree"/>
              </a:rPr>
              <a:t> </a:t>
            </a:r>
            <a:r>
              <a:rPr lang="sv-SE" sz="1100" spc="-10" dirty="0">
                <a:solidFill>
                  <a:schemeClr val="tx1"/>
                </a:solidFill>
                <a:latin typeface="Figtree"/>
                <a:cs typeface="Figtree"/>
              </a:rPr>
              <a:t>säkerhet</a:t>
            </a:r>
            <a:r>
              <a:rPr lang="sv-SE" sz="1100" spc="-14" dirty="0">
                <a:solidFill>
                  <a:schemeClr val="tx1"/>
                </a:solidFill>
                <a:latin typeface="Figtree"/>
                <a:cs typeface="Figtree"/>
              </a:rPr>
              <a:t> </a:t>
            </a:r>
            <a:r>
              <a:rPr lang="sv-SE" sz="1100" dirty="0">
                <a:solidFill>
                  <a:schemeClr val="tx1"/>
                </a:solidFill>
                <a:latin typeface="Figtree"/>
                <a:cs typeface="Figtree"/>
              </a:rPr>
              <a:t>och</a:t>
            </a:r>
            <a:r>
              <a:rPr lang="sv-SE" sz="1100" spc="-14" dirty="0">
                <a:solidFill>
                  <a:schemeClr val="tx1"/>
                </a:solidFill>
                <a:latin typeface="Figtree"/>
                <a:cs typeface="Figtree"/>
              </a:rPr>
              <a:t> </a:t>
            </a:r>
            <a:r>
              <a:rPr lang="sv-SE" sz="1100" dirty="0">
                <a:solidFill>
                  <a:schemeClr val="tx1"/>
                </a:solidFill>
                <a:latin typeface="Figtree"/>
                <a:cs typeface="Figtree"/>
              </a:rPr>
              <a:t>hälsa</a:t>
            </a:r>
            <a:r>
              <a:rPr lang="sv-SE" sz="1100" spc="-14" dirty="0">
                <a:solidFill>
                  <a:schemeClr val="tx1"/>
                </a:solidFill>
                <a:latin typeface="Figtree"/>
                <a:cs typeface="Figtree"/>
              </a:rPr>
              <a:t> </a:t>
            </a:r>
            <a:r>
              <a:rPr lang="sv-SE" sz="1100" spc="-10" dirty="0">
                <a:solidFill>
                  <a:schemeClr val="tx1"/>
                </a:solidFill>
                <a:latin typeface="Figtree"/>
                <a:cs typeface="Figtree"/>
              </a:rPr>
              <a:t>efterfrågas</a:t>
            </a:r>
            <a:r>
              <a:rPr lang="sv-SE" sz="1100" spc="-14" dirty="0">
                <a:solidFill>
                  <a:schemeClr val="tx1"/>
                </a:solidFill>
                <a:latin typeface="Figtree"/>
                <a:cs typeface="Figtree"/>
              </a:rPr>
              <a:t> </a:t>
            </a:r>
            <a:r>
              <a:rPr lang="sv-SE" sz="1100" spc="-24" dirty="0">
                <a:solidFill>
                  <a:schemeClr val="tx1"/>
                </a:solidFill>
                <a:latin typeface="Figtree"/>
                <a:cs typeface="Figtree"/>
              </a:rPr>
              <a:t>och</a:t>
            </a:r>
            <a:r>
              <a:rPr lang="sv-SE" sz="1100" spc="-10" dirty="0">
                <a:solidFill>
                  <a:schemeClr val="tx1"/>
                </a:solidFill>
                <a:latin typeface="Figtree"/>
                <a:cs typeface="Figtree"/>
              </a:rPr>
              <a:t> prioriteras</a:t>
            </a:r>
            <a:r>
              <a:rPr lang="sv-SE" sz="1100" spc="-14" dirty="0">
                <a:solidFill>
                  <a:schemeClr val="tx1"/>
                </a:solidFill>
                <a:latin typeface="Figtree"/>
                <a:cs typeface="Figtree"/>
              </a:rPr>
              <a:t> </a:t>
            </a:r>
            <a:r>
              <a:rPr lang="sv-SE" sz="1100" dirty="0">
                <a:solidFill>
                  <a:schemeClr val="tx1"/>
                </a:solidFill>
                <a:latin typeface="Figtree"/>
                <a:cs typeface="Figtree"/>
              </a:rPr>
              <a:t>av</a:t>
            </a:r>
            <a:r>
              <a:rPr lang="sv-SE" sz="1100" spc="-10" dirty="0">
                <a:solidFill>
                  <a:schemeClr val="tx1"/>
                </a:solidFill>
                <a:latin typeface="Figtree"/>
                <a:cs typeface="Figtree"/>
              </a:rPr>
              <a:t> </a:t>
            </a:r>
            <a:r>
              <a:rPr lang="sv-SE" sz="1100" dirty="0">
                <a:solidFill>
                  <a:schemeClr val="tx1"/>
                </a:solidFill>
                <a:latin typeface="Figtree"/>
                <a:cs typeface="Figtree"/>
              </a:rPr>
              <a:t>ledare</a:t>
            </a:r>
            <a:r>
              <a:rPr lang="sv-SE" sz="1100" spc="-14" dirty="0">
                <a:solidFill>
                  <a:schemeClr val="tx1"/>
                </a:solidFill>
                <a:latin typeface="Figtree"/>
                <a:cs typeface="Figtree"/>
              </a:rPr>
              <a:t> </a:t>
            </a:r>
            <a:r>
              <a:rPr lang="sv-SE" sz="1100" dirty="0">
                <a:solidFill>
                  <a:schemeClr val="tx1"/>
                </a:solidFill>
                <a:latin typeface="Figtree"/>
                <a:cs typeface="Figtree"/>
              </a:rPr>
              <a:t>i</a:t>
            </a:r>
            <a:r>
              <a:rPr lang="sv-SE" sz="1100" spc="-10" dirty="0">
                <a:solidFill>
                  <a:schemeClr val="tx1"/>
                </a:solidFill>
                <a:latin typeface="Figtree"/>
                <a:cs typeface="Figtree"/>
              </a:rPr>
              <a:t> organisationen.</a:t>
            </a:r>
          </a:p>
          <a:p>
            <a:pPr defTabSz="870234">
              <a:defRPr/>
            </a:pPr>
            <a:endParaRPr lang="sv-SE" sz="1100" b="1" dirty="0">
              <a:solidFill>
                <a:schemeClr val="tx1"/>
              </a:solidFill>
              <a:latin typeface="Figtree"/>
              <a:cs typeface="Figtree"/>
            </a:endParaRPr>
          </a:p>
          <a:p>
            <a:pPr defTabSz="870234">
              <a:defRPr/>
            </a:pPr>
            <a:r>
              <a:rPr lang="sv-SE" sz="1100" b="1" dirty="0">
                <a:solidFill>
                  <a:schemeClr val="tx1"/>
                </a:solidFill>
                <a:latin typeface="Figtree"/>
                <a:cs typeface="Figtree"/>
              </a:rPr>
              <a:t>Strukturer</a:t>
            </a:r>
            <a:r>
              <a:rPr lang="sv-SE" sz="1100" b="1" spc="48" dirty="0">
                <a:solidFill>
                  <a:schemeClr val="tx1"/>
                </a:solidFill>
                <a:latin typeface="Figtree"/>
                <a:cs typeface="Figtree"/>
              </a:rPr>
              <a:t> </a:t>
            </a:r>
            <a:r>
              <a:rPr lang="sv-SE" sz="1100" b="1" spc="-30" dirty="0">
                <a:solidFill>
                  <a:schemeClr val="tx1"/>
                </a:solidFill>
                <a:latin typeface="Figtree"/>
                <a:cs typeface="Figtree"/>
              </a:rPr>
              <a:t>och </a:t>
            </a:r>
            <a:r>
              <a:rPr lang="sv-SE" sz="1100" b="1" spc="-12" dirty="0">
                <a:solidFill>
                  <a:schemeClr val="tx1"/>
                </a:solidFill>
                <a:latin typeface="Figtree"/>
                <a:cs typeface="Figtree"/>
              </a:rPr>
              <a:t>arbetssätt</a:t>
            </a:r>
            <a:endParaRPr lang="sv-SE" sz="1100" dirty="0">
              <a:solidFill>
                <a:schemeClr val="tx1"/>
              </a:solidFill>
              <a:latin typeface="Figtree"/>
              <a:cs typeface="Figtree"/>
            </a:endParaRPr>
          </a:p>
          <a:p>
            <a:pPr marL="0" marR="0" lvl="0" indent="0" algn="l" defTabSz="870234" rtl="0" eaLnBrk="1" fontAlgn="auto" latinLnBrk="0" hangingPunct="1">
              <a:lnSpc>
                <a:spcPct val="100000"/>
              </a:lnSpc>
              <a:spcBef>
                <a:spcPts val="0"/>
              </a:spcBef>
              <a:spcAft>
                <a:spcPts val="0"/>
              </a:spcAft>
              <a:buClrTx/>
              <a:buSzTx/>
              <a:buFontTx/>
              <a:buNone/>
              <a:tabLst/>
              <a:defRPr/>
            </a:pPr>
            <a:r>
              <a:rPr lang="sv-SE" sz="1100" spc="-12" dirty="0">
                <a:solidFill>
                  <a:schemeClr val="tx1"/>
                </a:solidFill>
                <a:latin typeface="Figtree" pitchFamily="2" charset="0"/>
                <a:cs typeface="Figtree-Medium"/>
              </a:rPr>
              <a:t>Organisationens</a:t>
            </a:r>
            <a:r>
              <a:rPr lang="sv-SE" sz="1100" dirty="0">
                <a:solidFill>
                  <a:schemeClr val="tx1"/>
                </a:solidFill>
                <a:latin typeface="Figtree" pitchFamily="2" charset="0"/>
                <a:cs typeface="Figtree-Medium"/>
              </a:rPr>
              <a:t> strukturer</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och</a:t>
            </a:r>
            <a:r>
              <a:rPr lang="sv-SE" sz="1100" spc="6" dirty="0">
                <a:solidFill>
                  <a:schemeClr val="tx1"/>
                </a:solidFill>
                <a:latin typeface="Figtree" pitchFamily="2" charset="0"/>
                <a:cs typeface="Figtree-Medium"/>
              </a:rPr>
              <a:t> </a:t>
            </a:r>
            <a:r>
              <a:rPr lang="sv-SE" sz="1100" spc="-30" dirty="0">
                <a:solidFill>
                  <a:schemeClr val="tx1"/>
                </a:solidFill>
                <a:latin typeface="Figtree" pitchFamily="2" charset="0"/>
                <a:cs typeface="Figtree-Medium"/>
              </a:rPr>
              <a:t>de</a:t>
            </a:r>
            <a:r>
              <a:rPr lang="sv-SE" sz="1100" dirty="0">
                <a:solidFill>
                  <a:schemeClr val="tx1"/>
                </a:solidFill>
                <a:latin typeface="Figtree" pitchFamily="2" charset="0"/>
                <a:cs typeface="Figtree-Medium"/>
              </a:rPr>
              <a:t> arbetssätt,</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till</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exempel</a:t>
            </a:r>
            <a:r>
              <a:rPr lang="sv-SE" sz="1100" dirty="0">
                <a:solidFill>
                  <a:schemeClr val="tx1"/>
                </a:solidFill>
                <a:latin typeface="Figtree" pitchFamily="2" charset="0"/>
                <a:cs typeface="Figtree-Medium"/>
              </a:rPr>
              <a:t> processer,</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regler</a:t>
            </a:r>
            <a:r>
              <a:rPr lang="sv-SE" sz="1100" spc="6" dirty="0">
                <a:solidFill>
                  <a:schemeClr val="tx1"/>
                </a:solidFill>
                <a:latin typeface="Figtree" pitchFamily="2" charset="0"/>
                <a:cs typeface="Figtree-Medium"/>
              </a:rPr>
              <a:t> </a:t>
            </a:r>
            <a:r>
              <a:rPr lang="sv-SE" sz="1100" spc="-30" dirty="0">
                <a:solidFill>
                  <a:schemeClr val="tx1"/>
                </a:solidFill>
                <a:latin typeface="Figtree" pitchFamily="2" charset="0"/>
                <a:cs typeface="Figtree-Medium"/>
              </a:rPr>
              <a:t>och</a:t>
            </a:r>
            <a:r>
              <a:rPr lang="sv-SE" sz="1100" dirty="0">
                <a:solidFill>
                  <a:schemeClr val="tx1"/>
                </a:solidFill>
                <a:latin typeface="Figtree" pitchFamily="2" charset="0"/>
                <a:cs typeface="Figtree-Medium"/>
              </a:rPr>
              <a:t> rutiner, som</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finns</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för</a:t>
            </a:r>
            <a:r>
              <a:rPr lang="sv-SE" sz="1100" spc="6" dirty="0">
                <a:solidFill>
                  <a:schemeClr val="tx1"/>
                </a:solidFill>
                <a:latin typeface="Figtree" pitchFamily="2" charset="0"/>
                <a:cs typeface="Figtree-Medium"/>
              </a:rPr>
              <a:t> </a:t>
            </a:r>
            <a:r>
              <a:rPr lang="sv-SE" sz="1100" spc="-30" dirty="0">
                <a:solidFill>
                  <a:schemeClr val="tx1"/>
                </a:solidFill>
                <a:latin typeface="Figtree" pitchFamily="2" charset="0"/>
                <a:cs typeface="Figtree-Medium"/>
              </a:rPr>
              <a:t>att</a:t>
            </a:r>
            <a:r>
              <a:rPr lang="sv-SE" sz="1100" dirty="0">
                <a:solidFill>
                  <a:schemeClr val="tx1"/>
                </a:solidFill>
                <a:latin typeface="Figtree" pitchFamily="2" charset="0"/>
                <a:cs typeface="Figtree-Medium"/>
              </a:rPr>
              <a:t> hantera risker </a:t>
            </a:r>
            <a:r>
              <a:rPr lang="sv-SE" sz="1100" spc="-12" dirty="0">
                <a:solidFill>
                  <a:schemeClr val="tx1"/>
                </a:solidFill>
                <a:latin typeface="Figtree" pitchFamily="2" charset="0"/>
                <a:cs typeface="Figtree-Medium"/>
              </a:rPr>
              <a:t>rörande</a:t>
            </a:r>
            <a:r>
              <a:rPr lang="sv-SE" sz="1100" dirty="0">
                <a:solidFill>
                  <a:schemeClr val="tx1"/>
                </a:solidFill>
                <a:latin typeface="Figtree" pitchFamily="2" charset="0"/>
                <a:cs typeface="Figtree-Medium"/>
              </a:rPr>
              <a:t> säkerhet och </a:t>
            </a:r>
            <a:r>
              <a:rPr lang="sv-SE" sz="1100" spc="-12" dirty="0">
                <a:solidFill>
                  <a:schemeClr val="tx1"/>
                </a:solidFill>
                <a:latin typeface="Figtree" pitchFamily="2" charset="0"/>
                <a:cs typeface="Figtree-Medium"/>
              </a:rPr>
              <a:t>hälsa.</a:t>
            </a:r>
          </a:p>
          <a:p>
            <a:pPr defTabSz="870234">
              <a:defRPr/>
            </a:pPr>
            <a:endParaRPr lang="sv-SE" sz="1100" spc="-10" dirty="0">
              <a:solidFill>
                <a:schemeClr val="tx1"/>
              </a:solidFill>
              <a:latin typeface="Figtree"/>
              <a:cs typeface="Figtree"/>
            </a:endParaRPr>
          </a:p>
          <a:p>
            <a:pPr defTabSz="870234">
              <a:defRPr/>
            </a:pPr>
            <a:r>
              <a:rPr lang="sv-SE" sz="1100" b="1" spc="-10" dirty="0">
                <a:solidFill>
                  <a:schemeClr val="tx1"/>
                </a:solidFill>
                <a:latin typeface="Figtree"/>
                <a:cs typeface="Figtree"/>
              </a:rPr>
              <a:t>Förståelse</a:t>
            </a:r>
          </a:p>
          <a:p>
            <a:pPr marL="0" marR="0" lvl="0" indent="0" algn="l" defTabSz="870234" rtl="0" eaLnBrk="1" fontAlgn="auto" latinLnBrk="0" hangingPunct="1">
              <a:lnSpc>
                <a:spcPct val="100000"/>
              </a:lnSpc>
              <a:spcBef>
                <a:spcPts val="0"/>
              </a:spcBef>
              <a:spcAft>
                <a:spcPts val="0"/>
              </a:spcAft>
              <a:buClrTx/>
              <a:buSzTx/>
              <a:buFontTx/>
              <a:buNone/>
              <a:tabLst/>
              <a:defRPr/>
            </a:pPr>
            <a:r>
              <a:rPr lang="sv-SE" sz="1100" dirty="0">
                <a:solidFill>
                  <a:schemeClr val="tx1"/>
                </a:solidFill>
                <a:latin typeface="Figtree" pitchFamily="2" charset="0"/>
                <a:cs typeface="Figtree-Medium"/>
              </a:rPr>
              <a:t>Hur</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vi,</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baserat</a:t>
            </a:r>
            <a:r>
              <a:rPr lang="sv-SE" sz="1100" spc="6" dirty="0">
                <a:solidFill>
                  <a:schemeClr val="tx1"/>
                </a:solidFill>
                <a:latin typeface="Figtree" pitchFamily="2" charset="0"/>
                <a:cs typeface="Figtree-Medium"/>
              </a:rPr>
              <a:t> </a:t>
            </a:r>
            <a:r>
              <a:rPr lang="sv-SE" sz="1100" spc="-30" dirty="0">
                <a:solidFill>
                  <a:schemeClr val="tx1"/>
                </a:solidFill>
                <a:latin typeface="Figtree" pitchFamily="2" charset="0"/>
                <a:cs typeface="Figtree-Medium"/>
              </a:rPr>
              <a:t>på</a:t>
            </a:r>
            <a:r>
              <a:rPr lang="sv-SE" sz="1100" dirty="0">
                <a:solidFill>
                  <a:schemeClr val="tx1"/>
                </a:solidFill>
                <a:latin typeface="Figtree" pitchFamily="2" charset="0"/>
                <a:cs typeface="Figtree-Medium"/>
              </a:rPr>
              <a:t> kunskap,</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värderingar</a:t>
            </a:r>
            <a:r>
              <a:rPr lang="sv-SE" sz="1100" dirty="0">
                <a:solidFill>
                  <a:schemeClr val="tx1"/>
                </a:solidFill>
                <a:latin typeface="Figtree" pitchFamily="2" charset="0"/>
                <a:cs typeface="Figtree-Medium"/>
              </a:rPr>
              <a:t> och </a:t>
            </a:r>
            <a:r>
              <a:rPr lang="sv-SE" sz="1100" spc="-12" dirty="0">
                <a:solidFill>
                  <a:schemeClr val="tx1"/>
                </a:solidFill>
                <a:latin typeface="Figtree" pitchFamily="2" charset="0"/>
                <a:cs typeface="Figtree-Medium"/>
              </a:rPr>
              <a:t>uppfattningar,</a:t>
            </a:r>
            <a:r>
              <a:rPr lang="sv-SE" sz="1100" dirty="0">
                <a:solidFill>
                  <a:schemeClr val="tx1"/>
                </a:solidFill>
                <a:latin typeface="Figtree" pitchFamily="2" charset="0"/>
                <a:cs typeface="Figtree-Medium"/>
              </a:rPr>
              <a:t> förstår</a:t>
            </a:r>
            <a:r>
              <a:rPr lang="sv-SE" sz="1100" spc="-12"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syftet</a:t>
            </a:r>
            <a:r>
              <a:rPr lang="sv-SE" sz="1100" spc="6" dirty="0">
                <a:solidFill>
                  <a:schemeClr val="tx1"/>
                </a:solidFill>
                <a:latin typeface="Figtree" pitchFamily="2" charset="0"/>
                <a:cs typeface="Figtree-Medium"/>
              </a:rPr>
              <a:t> </a:t>
            </a:r>
            <a:r>
              <a:rPr lang="sv-SE" sz="1100" spc="-30" dirty="0">
                <a:solidFill>
                  <a:schemeClr val="tx1"/>
                </a:solidFill>
                <a:latin typeface="Figtree" pitchFamily="2" charset="0"/>
                <a:cs typeface="Figtree-Medium"/>
              </a:rPr>
              <a:t>med </a:t>
            </a:r>
            <a:r>
              <a:rPr lang="sv-SE" sz="1100" dirty="0">
                <a:solidFill>
                  <a:schemeClr val="tx1"/>
                </a:solidFill>
                <a:latin typeface="Figtree" pitchFamily="2" charset="0"/>
                <a:cs typeface="Figtree-Medium"/>
              </a:rPr>
              <a:t>organisationens</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strukturer </a:t>
            </a:r>
            <a:r>
              <a:rPr lang="sv-SE" sz="1100" dirty="0">
                <a:solidFill>
                  <a:schemeClr val="tx1"/>
                </a:solidFill>
                <a:latin typeface="Figtree" pitchFamily="2" charset="0"/>
                <a:cs typeface="Figtree-Medium"/>
              </a:rPr>
              <a:t>och</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arbetssätt</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och</a:t>
            </a:r>
            <a:r>
              <a:rPr lang="sv-SE" sz="1100" spc="6" dirty="0">
                <a:solidFill>
                  <a:schemeClr val="tx1"/>
                </a:solidFill>
                <a:latin typeface="Figtree" pitchFamily="2" charset="0"/>
                <a:cs typeface="Figtree-Medium"/>
              </a:rPr>
              <a:t> </a:t>
            </a:r>
            <a:r>
              <a:rPr lang="sv-SE" sz="1100" spc="-30" dirty="0">
                <a:solidFill>
                  <a:schemeClr val="tx1"/>
                </a:solidFill>
                <a:latin typeface="Figtree" pitchFamily="2" charset="0"/>
                <a:cs typeface="Figtree-Medium"/>
              </a:rPr>
              <a:t>hur</a:t>
            </a:r>
            <a:r>
              <a:rPr lang="sv-SE" sz="1100" spc="601"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vi uppfattar</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att</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säkerhet</a:t>
            </a:r>
            <a:r>
              <a:rPr lang="sv-SE" sz="1100" dirty="0">
                <a:solidFill>
                  <a:schemeClr val="tx1"/>
                </a:solidFill>
                <a:latin typeface="Figtree" pitchFamily="2" charset="0"/>
                <a:cs typeface="Figtree-Medium"/>
              </a:rPr>
              <a:t> och</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hälsa</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värderas</a:t>
            </a:r>
            <a:r>
              <a:rPr lang="sv-SE" sz="1100" spc="6" dirty="0">
                <a:solidFill>
                  <a:schemeClr val="tx1"/>
                </a:solidFill>
                <a:latin typeface="Figtree" pitchFamily="2" charset="0"/>
                <a:cs typeface="Figtree-Medium"/>
              </a:rPr>
              <a:t> </a:t>
            </a:r>
            <a:r>
              <a:rPr lang="sv-SE" sz="1100" spc="-60" dirty="0">
                <a:solidFill>
                  <a:schemeClr val="tx1"/>
                </a:solidFill>
                <a:latin typeface="Figtree" pitchFamily="2" charset="0"/>
                <a:cs typeface="Figtree-Medium"/>
              </a:rPr>
              <a:t>i</a:t>
            </a:r>
            <a:r>
              <a:rPr lang="sv-SE" sz="1100" spc="601"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organisationen.</a:t>
            </a:r>
            <a:endParaRPr lang="sv-SE" sz="1100" dirty="0">
              <a:solidFill>
                <a:schemeClr val="tx1"/>
              </a:solidFill>
              <a:latin typeface="Figtree" pitchFamily="2" charset="0"/>
              <a:cs typeface="Figtree-Medium"/>
            </a:endParaRPr>
          </a:p>
          <a:p>
            <a:pPr defTabSz="870234">
              <a:defRPr/>
            </a:pPr>
            <a:endParaRPr lang="sv-SE" sz="1100" spc="-12" dirty="0">
              <a:solidFill>
                <a:schemeClr val="tx1"/>
              </a:solidFill>
              <a:latin typeface="Figtree" pitchFamily="2" charset="0"/>
              <a:cs typeface="Figtree-Medium"/>
            </a:endParaRPr>
          </a:p>
          <a:p>
            <a:pPr defTabSz="870234">
              <a:defRPr/>
            </a:pPr>
            <a:r>
              <a:rPr lang="sv-SE" sz="1100" b="1" spc="-12" dirty="0">
                <a:solidFill>
                  <a:schemeClr val="tx1"/>
                </a:solidFill>
                <a:latin typeface="Figtree" pitchFamily="2" charset="0"/>
                <a:cs typeface="Figtree-Medium"/>
              </a:rPr>
              <a:t>Beteende</a:t>
            </a:r>
          </a:p>
          <a:p>
            <a:pPr defTabSz="870234">
              <a:defRPr/>
            </a:pPr>
            <a:r>
              <a:rPr lang="sv-SE" sz="1100" dirty="0">
                <a:solidFill>
                  <a:schemeClr val="tx1"/>
                </a:solidFill>
                <a:latin typeface="Figtree" pitchFamily="2" charset="0"/>
                <a:cs typeface="Figtree-Medium"/>
              </a:rPr>
              <a:t>Vad</a:t>
            </a:r>
            <a:r>
              <a:rPr lang="sv-SE" sz="1100" spc="-24"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vi</a:t>
            </a:r>
            <a:r>
              <a:rPr lang="sv-SE" sz="1100" spc="-12" dirty="0">
                <a:solidFill>
                  <a:schemeClr val="tx1"/>
                </a:solidFill>
                <a:latin typeface="Figtree" pitchFamily="2" charset="0"/>
                <a:cs typeface="Figtree-Medium"/>
              </a:rPr>
              <a:t> faktiskt</a:t>
            </a:r>
            <a:r>
              <a:rPr lang="sv-SE" sz="1100" dirty="0">
                <a:solidFill>
                  <a:schemeClr val="tx1"/>
                </a:solidFill>
                <a:latin typeface="Figtree" pitchFamily="2" charset="0"/>
                <a:cs typeface="Figtree-Medium"/>
              </a:rPr>
              <a:t> gör,</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hur</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ledning</a:t>
            </a:r>
            <a:r>
              <a:rPr lang="sv-SE" sz="1100" dirty="0">
                <a:solidFill>
                  <a:schemeClr val="tx1"/>
                </a:solidFill>
                <a:latin typeface="Figtree" pitchFamily="2" charset="0"/>
                <a:cs typeface="Figtree-Medium"/>
              </a:rPr>
              <a:t> och</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medarbetare </a:t>
            </a:r>
            <a:r>
              <a:rPr lang="sv-SE" sz="1100" dirty="0">
                <a:solidFill>
                  <a:schemeClr val="tx1"/>
                </a:solidFill>
                <a:latin typeface="Figtree" pitchFamily="2" charset="0"/>
                <a:cs typeface="Figtree-Medium"/>
              </a:rPr>
              <a:t>hanterar</a:t>
            </a:r>
            <a:r>
              <a:rPr lang="sv-SE" sz="1100" spc="-12"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säkerhet </a:t>
            </a:r>
            <a:r>
              <a:rPr lang="sv-SE" sz="1100" spc="-30" dirty="0">
                <a:solidFill>
                  <a:schemeClr val="tx1"/>
                </a:solidFill>
                <a:latin typeface="Figtree" pitchFamily="2" charset="0"/>
                <a:cs typeface="Figtree-Medium"/>
              </a:rPr>
              <a:t>och </a:t>
            </a:r>
            <a:r>
              <a:rPr lang="sv-SE" sz="1100" dirty="0">
                <a:solidFill>
                  <a:schemeClr val="tx1"/>
                </a:solidFill>
                <a:latin typeface="Figtree" pitchFamily="2" charset="0"/>
                <a:cs typeface="Figtree-Medium"/>
              </a:rPr>
              <a:t>hälsa</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i</a:t>
            </a:r>
            <a:r>
              <a:rPr lang="sv-SE" sz="1100" spc="6" dirty="0">
                <a:solidFill>
                  <a:schemeClr val="tx1"/>
                </a:solidFill>
                <a:latin typeface="Figtree" pitchFamily="2" charset="0"/>
                <a:cs typeface="Figtree-Medium"/>
              </a:rPr>
              <a:t> </a:t>
            </a:r>
            <a:r>
              <a:rPr lang="sv-SE" sz="1100" dirty="0">
                <a:solidFill>
                  <a:schemeClr val="tx1"/>
                </a:solidFill>
                <a:latin typeface="Figtree" pitchFamily="2" charset="0"/>
                <a:cs typeface="Figtree-Medium"/>
              </a:rPr>
              <a:t>det</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praktiska</a:t>
            </a:r>
            <a:r>
              <a:rPr lang="sv-SE" sz="1100" dirty="0">
                <a:solidFill>
                  <a:schemeClr val="tx1"/>
                </a:solidFill>
                <a:latin typeface="Figtree" pitchFamily="2" charset="0"/>
                <a:cs typeface="Figtree-Medium"/>
              </a:rPr>
              <a:t> vardagliga</a:t>
            </a:r>
            <a:r>
              <a:rPr lang="sv-SE" sz="1100" spc="-6" dirty="0">
                <a:solidFill>
                  <a:schemeClr val="tx1"/>
                </a:solidFill>
                <a:latin typeface="Figtree" pitchFamily="2" charset="0"/>
                <a:cs typeface="Figtree-Medium"/>
              </a:rPr>
              <a:t> </a:t>
            </a:r>
            <a:r>
              <a:rPr lang="sv-SE" sz="1100" spc="-12" dirty="0">
                <a:solidFill>
                  <a:schemeClr val="tx1"/>
                </a:solidFill>
                <a:latin typeface="Figtree" pitchFamily="2" charset="0"/>
                <a:cs typeface="Figtree-Medium"/>
              </a:rPr>
              <a:t>arbetet.</a:t>
            </a:r>
          </a:p>
        </p:txBody>
      </p:sp>
      <p:sp>
        <p:nvSpPr>
          <p:cNvPr id="4" name="Platshållare för bildnummer 3"/>
          <p:cNvSpPr>
            <a:spLocks noGrp="1"/>
          </p:cNvSpPr>
          <p:nvPr>
            <p:ph type="sldNum" sz="quarter" idx="5"/>
          </p:nvPr>
        </p:nvSpPr>
        <p:spPr/>
        <p:txBody>
          <a:bodyPr/>
          <a:lstStyle/>
          <a:p>
            <a:fld id="{2B2D0AF2-97C3-CC4C-8CDF-B4306C2067FC}" type="slidenum">
              <a:rPr lang="sv-SE" smtClean="0"/>
              <a:t>4</a:t>
            </a:fld>
            <a:endParaRPr lang="sv-SE"/>
          </a:p>
        </p:txBody>
      </p:sp>
    </p:spTree>
    <p:extLst>
      <p:ext uri="{BB962C8B-B14F-4D97-AF65-F5344CB8AC3E}">
        <p14:creationId xmlns:p14="http://schemas.microsoft.com/office/powerpoint/2010/main" val="1372107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a:xfrm>
            <a:off x="487363" y="131763"/>
            <a:ext cx="6132512" cy="3451225"/>
          </a:xfrm>
        </p:spPr>
      </p:sp>
      <p:sp>
        <p:nvSpPr>
          <p:cNvPr id="3" name="Platshållare för anteckningar 2"/>
          <p:cNvSpPr>
            <a:spLocks noGrp="1"/>
          </p:cNvSpPr>
          <p:nvPr>
            <p:ph type="body" idx="1"/>
          </p:nvPr>
        </p:nvSpPr>
        <p:spPr>
          <a:xfrm>
            <a:off x="712311" y="3713848"/>
            <a:ext cx="5683674" cy="4030255"/>
          </a:xfrm>
        </p:spPr>
        <p:txBody>
          <a:bodyPr/>
          <a:lstStyle/>
          <a:p>
            <a:pPr defTabSz="870234">
              <a:defRPr/>
            </a:pPr>
            <a:r>
              <a:rPr lang="sv-SE" sz="1000" dirty="0">
                <a:solidFill>
                  <a:schemeClr val="tx1"/>
                </a:solidFill>
                <a:latin typeface="Calibri" panose="020F0502020204030204" pitchFamily="34" charset="0"/>
                <a:cs typeface="Calibri" panose="020F0502020204030204" pitchFamily="34" charset="0"/>
              </a:rPr>
              <a:t>Håll</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Nollan strävar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efter att skapa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 kultur 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 ledarskap 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bygger på 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 och arbetsmiljö</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är en självklarhet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 vardagen</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och</a:t>
            </a:r>
            <a:r>
              <a:rPr lang="sv-SE" sz="1000" dirty="0">
                <a:solidFill>
                  <a:schemeClr val="tx1"/>
                </a:solidFill>
                <a:latin typeface="Calibri" panose="020F0502020204030204" pitchFamily="34" charset="0"/>
                <a:cs typeface="Calibri" panose="020F0502020204030204" pitchFamily="34" charset="0"/>
              </a:rPr>
              <a:t> integrerat i samtliga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steg i</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bygg- och anläggningsprocessen.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Avgörande 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 god säkerhetskultur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är 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högsta ledningen tar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ägarskap och</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att</a:t>
            </a:r>
            <a:r>
              <a:rPr lang="sv-SE" sz="1000" dirty="0">
                <a:solidFill>
                  <a:schemeClr val="tx1"/>
                </a:solidFill>
                <a:latin typeface="Calibri" panose="020F0502020204030204" pitchFamily="34" charset="0"/>
                <a:cs typeface="Calibri" panose="020F0502020204030204" pitchFamily="34" charset="0"/>
              </a:rPr>
              <a:t> det finns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 synligt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ledarskap genom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hela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organisationen. 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 stärka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säkerhetskulturen, oavsett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det gäller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 företag</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eller</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organisation,</a:t>
            </a:r>
            <a:r>
              <a:rPr lang="sv-SE" sz="1000" spc="601"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projektorganisation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eller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arbetsplats,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beskrivs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nedanför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antal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förutsättningar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vi</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viktiga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nå</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resultat.</a:t>
            </a:r>
          </a:p>
          <a:p>
            <a:pPr defTabSz="870234">
              <a:defRPr/>
            </a:pPr>
            <a:endParaRPr lang="sv-SE" sz="1000" spc="-12" dirty="0">
              <a:solidFill>
                <a:schemeClr val="tx1"/>
              </a:solidFill>
              <a:latin typeface="Calibri" panose="020F0502020204030204" pitchFamily="34" charset="0"/>
              <a:cs typeface="Calibri" panose="020F0502020204030204" pitchFamily="34" charset="0"/>
            </a:endParaRPr>
          </a:p>
          <a:p>
            <a:pPr defTabSz="870234">
              <a:defRPr/>
            </a:pPr>
            <a:r>
              <a:rPr lang="sv-SE" sz="1000" b="1" dirty="0">
                <a:solidFill>
                  <a:schemeClr val="tx1"/>
                </a:solidFill>
                <a:latin typeface="Calibri" panose="020F0502020204030204" pitchFamily="34" charset="0"/>
                <a:cs typeface="Calibri" panose="020F0502020204030204" pitchFamily="34" charset="0"/>
              </a:rPr>
              <a:t>Högsta ledningen tar </a:t>
            </a:r>
            <a:r>
              <a:rPr lang="sv-SE" sz="1000" b="1" spc="-10" dirty="0">
                <a:solidFill>
                  <a:schemeClr val="tx1"/>
                </a:solidFill>
                <a:latin typeface="Calibri" panose="020F0502020204030204" pitchFamily="34" charset="0"/>
                <a:cs typeface="Calibri" panose="020F0502020204030204" pitchFamily="34" charset="0"/>
              </a:rPr>
              <a:t>ägarskap</a:t>
            </a:r>
          </a:p>
          <a:p>
            <a:pPr marL="114823" indent="-103340">
              <a:spcBef>
                <a:spcPts val="208"/>
              </a:spcBef>
              <a:buChar char="•"/>
              <a:tabLst>
                <a:tab pos="115427" algn="l"/>
              </a:tabLst>
            </a:pPr>
            <a:r>
              <a:rPr lang="sv-SE" sz="1000" dirty="0">
                <a:solidFill>
                  <a:schemeClr val="tx1"/>
                </a:solidFill>
                <a:latin typeface="Calibri" panose="020F0502020204030204" pitchFamily="34" charset="0"/>
                <a:cs typeface="Calibri" panose="020F0502020204030204" pitchFamily="34" charset="0"/>
              </a:rPr>
              <a:t>tar ägarskap för säkerhet och</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hälsa.</a:t>
            </a:r>
            <a:endParaRPr lang="sv-SE" sz="1000" dirty="0">
              <a:solidFill>
                <a:schemeClr val="tx1"/>
              </a:solidFill>
              <a:latin typeface="Calibri" panose="020F0502020204030204" pitchFamily="34" charset="0"/>
              <a:cs typeface="Calibri" panose="020F0502020204030204" pitchFamily="34" charset="0"/>
            </a:endParaRPr>
          </a:p>
          <a:p>
            <a:pPr marL="114823" marR="397044" indent="-103340">
              <a:lnSpc>
                <a:spcPct val="111100"/>
              </a:lnSpc>
              <a:buChar char="•"/>
              <a:tabLst>
                <a:tab pos="115427" algn="l"/>
              </a:tabLst>
            </a:pPr>
            <a:r>
              <a:rPr lang="sv-SE" sz="1000" dirty="0">
                <a:solidFill>
                  <a:schemeClr val="tx1"/>
                </a:solidFill>
                <a:latin typeface="Calibri" panose="020F0502020204030204" pitchFamily="34" charset="0"/>
                <a:cs typeface="Calibri" panose="020F0502020204030204" pitchFamily="34" charset="0"/>
              </a:rPr>
              <a:t>förstår</a:t>
            </a:r>
            <a:r>
              <a:rPr lang="sv-SE" sz="1000" spc="-10"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roll för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 säker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verksamhet –</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5"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ger</a:t>
            </a:r>
            <a:r>
              <a:rPr lang="sv-SE" sz="1000" dirty="0">
                <a:solidFill>
                  <a:schemeClr val="tx1"/>
                </a:solidFill>
                <a:latin typeface="Calibri" panose="020F0502020204030204" pitchFamily="34" charset="0"/>
                <a:cs typeface="Calibri" panose="020F0502020204030204" pitchFamily="34" charset="0"/>
              </a:rPr>
              <a:t> arbetsmiljöarbetet</a:t>
            </a:r>
            <a:r>
              <a:rPr lang="sv-SE" sz="1000" spc="-10"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resurser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form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av</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tid,</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personal, </a:t>
            </a:r>
            <a:r>
              <a:rPr lang="sv-SE" sz="1000" dirty="0">
                <a:solidFill>
                  <a:schemeClr val="tx1"/>
                </a:solidFill>
                <a:latin typeface="Calibri" panose="020F0502020204030204" pitchFamily="34" charset="0"/>
                <a:cs typeface="Calibri" panose="020F0502020204030204" pitchFamily="34" charset="0"/>
              </a:rPr>
              <a:t>kompetens 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utrustning som</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behövs.</a:t>
            </a:r>
            <a:endParaRPr lang="sv-SE" sz="1000" dirty="0">
              <a:solidFill>
                <a:schemeClr val="tx1"/>
              </a:solidFill>
              <a:latin typeface="Calibri" panose="020F0502020204030204" pitchFamily="34" charset="0"/>
              <a:cs typeface="Calibri" panose="020F0502020204030204" pitchFamily="34" charset="0"/>
            </a:endParaRPr>
          </a:p>
          <a:p>
            <a:pPr marL="114823" indent="-103340">
              <a:spcBef>
                <a:spcPts val="114"/>
              </a:spcBef>
              <a:buChar char="•"/>
              <a:tabLst>
                <a:tab pos="115427" algn="l"/>
              </a:tabLst>
            </a:pPr>
            <a:r>
              <a:rPr lang="sv-SE" sz="1000" dirty="0">
                <a:solidFill>
                  <a:schemeClr val="tx1"/>
                </a:solidFill>
                <a:latin typeface="Calibri" panose="020F0502020204030204" pitchFamily="34" charset="0"/>
                <a:cs typeface="Calibri" panose="020F0502020204030204" pitchFamily="34" charset="0"/>
              </a:rPr>
              <a:t>förstår vikten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av 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skapar förutsättningar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samarbete.</a:t>
            </a:r>
            <a:endParaRPr lang="sv-SE" sz="1000" dirty="0">
              <a:solidFill>
                <a:schemeClr val="tx1"/>
              </a:solidFill>
              <a:latin typeface="Calibri" panose="020F0502020204030204" pitchFamily="34" charset="0"/>
              <a:cs typeface="Calibri" panose="020F0502020204030204" pitchFamily="34" charset="0"/>
            </a:endParaRPr>
          </a:p>
          <a:p>
            <a:pPr marL="114823" marR="89441" indent="-103340">
              <a:lnSpc>
                <a:spcPct val="111100"/>
              </a:lnSpc>
              <a:buChar char="•"/>
              <a:tabLst>
                <a:tab pos="115427" algn="l"/>
              </a:tabLst>
            </a:pPr>
            <a:r>
              <a:rPr lang="sv-SE" sz="1000" dirty="0">
                <a:solidFill>
                  <a:schemeClr val="tx1"/>
                </a:solidFill>
                <a:latin typeface="Calibri" panose="020F0502020204030204" pitchFamily="34" charset="0"/>
                <a:cs typeface="Calibri" panose="020F0502020204030204" pitchFamily="34" charset="0"/>
              </a:rPr>
              <a:t>tar stor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hänsyn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prioriterar, säkerhet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hälsa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vid</a:t>
            </a:r>
            <a:r>
              <a:rPr lang="sv-SE" sz="1000" spc="5"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de</a:t>
            </a:r>
            <a:r>
              <a:rPr lang="sv-SE" sz="1000" dirty="0">
                <a:solidFill>
                  <a:schemeClr val="tx1"/>
                </a:solidFill>
                <a:latin typeface="Calibri" panose="020F0502020204030204" pitchFamily="34" charset="0"/>
                <a:cs typeface="Calibri" panose="020F0502020204030204" pitchFamily="34" charset="0"/>
              </a:rPr>
              <a:t> beslut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fattas.</a:t>
            </a:r>
            <a:endParaRPr lang="sv-SE" sz="1000" dirty="0">
              <a:solidFill>
                <a:schemeClr val="tx1"/>
              </a:solidFill>
              <a:latin typeface="Calibri" panose="020F0502020204030204" pitchFamily="34" charset="0"/>
              <a:cs typeface="Calibri" panose="020F0502020204030204" pitchFamily="34" charset="0"/>
            </a:endParaRPr>
          </a:p>
          <a:p>
            <a:pPr marL="114823" indent="-103340">
              <a:spcBef>
                <a:spcPts val="108"/>
              </a:spcBef>
              <a:buChar char="•"/>
              <a:tabLst>
                <a:tab pos="115427" algn="l"/>
              </a:tabLst>
            </a:pPr>
            <a:r>
              <a:rPr lang="sv-SE" sz="1000" dirty="0">
                <a:solidFill>
                  <a:schemeClr val="tx1"/>
                </a:solidFill>
                <a:latin typeface="Calibri" panose="020F0502020204030204" pitchFamily="34" charset="0"/>
                <a:cs typeface="Calibri" panose="020F0502020204030204" pitchFamily="34" charset="0"/>
              </a:rPr>
              <a:t>förstår att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hälsa bidrar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företagets</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lönsamhet.</a:t>
            </a:r>
          </a:p>
          <a:p>
            <a:pPr defTabSz="870234">
              <a:defRPr/>
            </a:pPr>
            <a:r>
              <a:rPr lang="sv-SE" sz="1000" b="1" dirty="0">
                <a:solidFill>
                  <a:schemeClr val="tx1"/>
                </a:solidFill>
                <a:latin typeface="Calibri" panose="020F0502020204030204" pitchFamily="34" charset="0"/>
                <a:cs typeface="Calibri" panose="020F0502020204030204" pitchFamily="34" charset="0"/>
              </a:rPr>
              <a:t>Allas </a:t>
            </a:r>
            <a:r>
              <a:rPr lang="sv-SE" sz="1000" b="1" spc="-10" dirty="0">
                <a:solidFill>
                  <a:schemeClr val="tx1"/>
                </a:solidFill>
                <a:latin typeface="Calibri" panose="020F0502020204030204" pitchFamily="34" charset="0"/>
                <a:cs typeface="Calibri" panose="020F0502020204030204" pitchFamily="34" charset="0"/>
              </a:rPr>
              <a:t>engagemang</a:t>
            </a:r>
            <a:endParaRPr lang="sv-SE" sz="1000" dirty="0">
              <a:solidFill>
                <a:schemeClr val="tx1"/>
              </a:solidFill>
              <a:latin typeface="Calibri" panose="020F0502020204030204" pitchFamily="34" charset="0"/>
              <a:cs typeface="Calibri" panose="020F0502020204030204" pitchFamily="34" charset="0"/>
            </a:endParaRPr>
          </a:p>
          <a:p>
            <a:pPr marL="114817" marR="615783" indent="-103336">
              <a:lnSpc>
                <a:spcPct val="111100"/>
              </a:lnSpc>
              <a:spcBef>
                <a:spcPts val="95"/>
              </a:spcBef>
              <a:buChar char="•"/>
              <a:tabLst>
                <a:tab pos="115421" algn="l"/>
              </a:tabLst>
            </a:pPr>
            <a:r>
              <a:rPr lang="sv-SE" sz="1000" dirty="0">
                <a:solidFill>
                  <a:schemeClr val="tx1"/>
                </a:solidFill>
                <a:latin typeface="Calibri" panose="020F0502020204030204" pitchFamily="34" charset="0"/>
                <a:cs typeface="Calibri" panose="020F0502020204030204" pitchFamily="34" charset="0"/>
              </a:rPr>
              <a:t>alla förstår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prioritering av</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hälsa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ger</a:t>
            </a:r>
            <a:r>
              <a:rPr lang="sv-SE" sz="1000" spc="5"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en</a:t>
            </a:r>
            <a:r>
              <a:rPr lang="sv-SE" sz="1000" dirty="0">
                <a:solidFill>
                  <a:schemeClr val="tx1"/>
                </a:solidFill>
                <a:latin typeface="Calibri" panose="020F0502020204030204" pitchFamily="34" charset="0"/>
                <a:cs typeface="Calibri" panose="020F0502020204030204" pitchFamily="34" charset="0"/>
              </a:rPr>
              <a:t> framgångsrik</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verksamhet.</a:t>
            </a:r>
            <a:endParaRPr lang="sv-SE" sz="1000" dirty="0">
              <a:solidFill>
                <a:schemeClr val="tx1"/>
              </a:solidFill>
              <a:latin typeface="Calibri" panose="020F0502020204030204" pitchFamily="34" charset="0"/>
              <a:cs typeface="Calibri" panose="020F0502020204030204" pitchFamily="34" charset="0"/>
            </a:endParaRPr>
          </a:p>
          <a:p>
            <a:pPr marL="114817" marR="423613" indent="-103336">
              <a:lnSpc>
                <a:spcPct val="111100"/>
              </a:lnSpc>
              <a:buChar char="•"/>
              <a:tabLst>
                <a:tab pos="115421" algn="l"/>
              </a:tabLst>
            </a:pPr>
            <a:r>
              <a:rPr lang="sv-SE" sz="1000" dirty="0">
                <a:solidFill>
                  <a:schemeClr val="tx1"/>
                </a:solidFill>
                <a:latin typeface="Calibri" panose="020F0502020204030204" pitchFamily="34" charset="0"/>
                <a:cs typeface="Calibri" panose="020F0502020204030204" pitchFamily="34" charset="0"/>
              </a:rPr>
              <a:t>alla</a:t>
            </a:r>
            <a:r>
              <a:rPr lang="sv-SE" sz="1000" spc="-10"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har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kunskap om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förståelse för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risker som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finns</a:t>
            </a:r>
            <a:r>
              <a:rPr lang="sv-SE" sz="1000" spc="5" dirty="0">
                <a:solidFill>
                  <a:schemeClr val="tx1"/>
                </a:solidFill>
                <a:latin typeface="Calibri" panose="020F0502020204030204" pitchFamily="34" charset="0"/>
                <a:cs typeface="Calibri" panose="020F0502020204030204" pitchFamily="34" charset="0"/>
              </a:rPr>
              <a:t> </a:t>
            </a:r>
            <a:r>
              <a:rPr lang="sv-SE" sz="1000" spc="-48" dirty="0">
                <a:solidFill>
                  <a:schemeClr val="tx1"/>
                </a:solidFill>
                <a:latin typeface="Calibri" panose="020F0502020204030204" pitchFamily="34" charset="0"/>
                <a:cs typeface="Calibri" panose="020F0502020204030204" pitchFamily="34" charset="0"/>
              </a:rPr>
              <a:t>i</a:t>
            </a:r>
            <a:r>
              <a:rPr lang="sv-SE" sz="1000" dirty="0">
                <a:solidFill>
                  <a:schemeClr val="tx1"/>
                </a:solidFill>
                <a:latin typeface="Calibri" panose="020F0502020204030204" pitchFamily="34" charset="0"/>
                <a:cs typeface="Calibri" panose="020F0502020204030204" pitchFamily="34" charset="0"/>
              </a:rPr>
              <a:t> verksamheten</a:t>
            </a:r>
            <a:r>
              <a:rPr lang="sv-SE" sz="1000" spc="-10"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hur de ska</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hanteras.</a:t>
            </a:r>
            <a:endParaRPr lang="sv-SE" sz="1000" dirty="0">
              <a:solidFill>
                <a:schemeClr val="tx1"/>
              </a:solidFill>
              <a:latin typeface="Calibri" panose="020F0502020204030204" pitchFamily="34" charset="0"/>
              <a:cs typeface="Calibri" panose="020F0502020204030204" pitchFamily="34" charset="0"/>
            </a:endParaRPr>
          </a:p>
          <a:p>
            <a:pPr marL="114817" marR="4835" indent="-103336">
              <a:lnSpc>
                <a:spcPct val="111100"/>
              </a:lnSpc>
              <a:buChar char="•"/>
              <a:tabLst>
                <a:tab pos="115421" algn="l"/>
              </a:tabLst>
            </a:pPr>
            <a:r>
              <a:rPr lang="sv-SE" sz="1000" dirty="0">
                <a:solidFill>
                  <a:schemeClr val="tx1"/>
                </a:solidFill>
                <a:latin typeface="Calibri" panose="020F0502020204030204" pitchFamily="34" charset="0"/>
                <a:cs typeface="Calibri" panose="020F0502020204030204" pitchFamily="34" charset="0"/>
              </a:rPr>
              <a:t>alla tar ett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ansvar för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sin egen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varandras</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 och</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hälsa </a:t>
            </a:r>
            <a:r>
              <a:rPr lang="sv-SE" sz="1000" dirty="0">
                <a:solidFill>
                  <a:schemeClr val="tx1"/>
                </a:solidFill>
                <a:latin typeface="Calibri" panose="020F0502020204030204" pitchFamily="34" charset="0"/>
                <a:cs typeface="Calibri" panose="020F0502020204030204" pitchFamily="34" charset="0"/>
              </a:rPr>
              <a:t>genom att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handla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på</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sätt, följa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regler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gäller,</a:t>
            </a:r>
            <a:r>
              <a:rPr lang="sv-SE" sz="1000" spc="5" dirty="0">
                <a:solidFill>
                  <a:schemeClr val="tx1"/>
                </a:solidFill>
                <a:latin typeface="Calibri" panose="020F0502020204030204" pitchFamily="34" charset="0"/>
                <a:cs typeface="Calibri" panose="020F0502020204030204" pitchFamily="34" charset="0"/>
              </a:rPr>
              <a:t> </a:t>
            </a:r>
            <a:r>
              <a:rPr lang="sv-SE" sz="1000" spc="-19" dirty="0">
                <a:solidFill>
                  <a:schemeClr val="tx1"/>
                </a:solidFill>
                <a:latin typeface="Calibri" panose="020F0502020204030204" pitchFamily="34" charset="0"/>
                <a:cs typeface="Calibri" panose="020F0502020204030204" pitchFamily="34" charset="0"/>
              </a:rPr>
              <a:t>våga </a:t>
            </a:r>
            <a:r>
              <a:rPr lang="sv-SE" sz="1000" dirty="0">
                <a:solidFill>
                  <a:schemeClr val="tx1"/>
                </a:solidFill>
                <a:latin typeface="Calibri" panose="020F0502020204030204" pitchFamily="34" charset="0"/>
                <a:cs typeface="Calibri" panose="020F0502020204030204" pitchFamily="34" charset="0"/>
              </a:rPr>
              <a:t>säga ifrån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påpeka</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brister.</a:t>
            </a:r>
            <a:endParaRPr lang="sv-SE" sz="1000" dirty="0">
              <a:solidFill>
                <a:schemeClr val="tx1"/>
              </a:solidFill>
              <a:latin typeface="Calibri" panose="020F0502020204030204" pitchFamily="34" charset="0"/>
              <a:cs typeface="Calibri" panose="020F0502020204030204" pitchFamily="34" charset="0"/>
            </a:endParaRPr>
          </a:p>
          <a:p>
            <a:r>
              <a:rPr lang="sv-SE" sz="1000" b="1" spc="-12" dirty="0">
                <a:solidFill>
                  <a:schemeClr val="tx1"/>
                </a:solidFill>
                <a:latin typeface="Calibri" panose="020F0502020204030204" pitchFamily="34" charset="0"/>
                <a:cs typeface="Calibri" panose="020F0502020204030204" pitchFamily="34" charset="0"/>
              </a:rPr>
              <a:t>Kommunikation</a:t>
            </a:r>
          </a:p>
          <a:p>
            <a:pPr marL="144869" marR="536778" indent="-130382">
              <a:lnSpc>
                <a:spcPct val="111100"/>
              </a:lnSpc>
              <a:spcBef>
                <a:spcPts val="120"/>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det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finns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genomtänkt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struktur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information</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och</a:t>
            </a:r>
            <a:r>
              <a:rPr lang="sv-SE" sz="1000" dirty="0">
                <a:solidFill>
                  <a:schemeClr val="tx1"/>
                </a:solidFill>
                <a:latin typeface="Calibri" panose="020F0502020204030204" pitchFamily="34" charset="0"/>
                <a:cs typeface="Calibri" panose="020F0502020204030204" pitchFamily="34" charset="0"/>
              </a:rPr>
              <a:t> kommunikation</a:t>
            </a:r>
            <a:r>
              <a:rPr lang="sv-SE" sz="1000" spc="-18"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om säkerhet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a:t>
            </a:r>
            <a:r>
              <a:rPr lang="sv-SE" sz="1000" spc="-12" dirty="0">
                <a:solidFill>
                  <a:schemeClr val="tx1"/>
                </a:solidFill>
                <a:latin typeface="Calibri" panose="020F0502020204030204" pitchFamily="34" charset="0"/>
                <a:cs typeface="Calibri" panose="020F0502020204030204" pitchFamily="34" charset="0"/>
              </a:rPr>
              <a:t>hälsa.</a:t>
            </a:r>
            <a:endParaRPr lang="sv-SE" sz="1000" dirty="0">
              <a:solidFill>
                <a:schemeClr val="tx1"/>
              </a:solidFill>
              <a:latin typeface="Calibri" panose="020F0502020204030204" pitchFamily="34" charset="0"/>
              <a:cs typeface="Calibri" panose="020F0502020204030204" pitchFamily="34" charset="0"/>
            </a:endParaRPr>
          </a:p>
          <a:p>
            <a:pPr marL="144869" marR="6100"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information 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 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hälsa kommuniceras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 alla</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som</a:t>
            </a:r>
            <a:r>
              <a:rPr lang="sv-SE" sz="1000" dirty="0">
                <a:solidFill>
                  <a:schemeClr val="tx1"/>
                </a:solidFill>
                <a:latin typeface="Calibri" panose="020F0502020204030204" pitchFamily="34" charset="0"/>
                <a:cs typeface="Calibri" panose="020F0502020204030204" pitchFamily="34" charset="0"/>
              </a:rPr>
              <a:t> berörs,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på</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lätt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sig</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förstå.</a:t>
            </a:r>
            <a:endParaRPr lang="sv-SE" sz="1000" dirty="0">
              <a:solidFill>
                <a:schemeClr val="tx1"/>
              </a:solidFill>
              <a:latin typeface="Calibri" panose="020F0502020204030204" pitchFamily="34" charset="0"/>
              <a:cs typeface="Calibri" panose="020F0502020204030204" pitchFamily="34" charset="0"/>
            </a:endParaRPr>
          </a:p>
          <a:p>
            <a:pPr marL="144869" marR="159357"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kommunikation</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dialog äger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rum på</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 öppet</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och</a:t>
            </a:r>
            <a:r>
              <a:rPr lang="sv-SE" sz="1000" dirty="0">
                <a:solidFill>
                  <a:schemeClr val="tx1"/>
                </a:solidFill>
                <a:latin typeface="Calibri" panose="020F0502020204030204" pitchFamily="34" charset="0"/>
                <a:cs typeface="Calibri" panose="020F0502020204030204" pitchFamily="34" charset="0"/>
              </a:rPr>
              <a:t> förtroendefullt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både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uppåt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nedåt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organisationen.</a:t>
            </a:r>
          </a:p>
          <a:p>
            <a:pPr marL="14487" marR="159357" defTabSz="870234">
              <a:lnSpc>
                <a:spcPct val="111100"/>
              </a:lnSpc>
              <a:tabLst>
                <a:tab pos="145631" algn="l"/>
              </a:tabLst>
              <a:defRPr/>
            </a:pPr>
            <a:r>
              <a:rPr lang="sv-SE" sz="1000" b="1" dirty="0">
                <a:solidFill>
                  <a:schemeClr val="tx1"/>
                </a:solidFill>
                <a:latin typeface="Calibri" panose="020F0502020204030204" pitchFamily="34" charset="0"/>
                <a:cs typeface="Calibri" panose="020F0502020204030204" pitchFamily="34" charset="0"/>
              </a:rPr>
              <a:t>Lärande </a:t>
            </a:r>
            <a:r>
              <a:rPr lang="sv-SE" sz="1000" b="1" spc="-12" dirty="0">
                <a:solidFill>
                  <a:schemeClr val="tx1"/>
                </a:solidFill>
                <a:latin typeface="Calibri" panose="020F0502020204030204" pitchFamily="34" charset="0"/>
                <a:cs typeface="Calibri" panose="020F0502020204030204" pitchFamily="34" charset="0"/>
              </a:rPr>
              <a:t>organisation</a:t>
            </a:r>
            <a:endParaRPr lang="sv-SE" sz="1000" dirty="0">
              <a:solidFill>
                <a:schemeClr val="tx1"/>
              </a:solidFill>
              <a:latin typeface="Calibri" panose="020F0502020204030204" pitchFamily="34" charset="0"/>
              <a:cs typeface="Calibri" panose="020F0502020204030204" pitchFamily="34" charset="0"/>
            </a:endParaRPr>
          </a:p>
          <a:p>
            <a:pPr marL="144869" marR="405635" indent="-130382">
              <a:lnSpc>
                <a:spcPct val="111100"/>
              </a:lnSpc>
              <a:spcBef>
                <a:spcPts val="120"/>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det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finns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systematiskt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väl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fungerande</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arbetssätt </a:t>
            </a:r>
            <a:r>
              <a:rPr lang="sv-SE" sz="1000" dirty="0">
                <a:solidFill>
                  <a:schemeClr val="tx1"/>
                </a:solidFill>
                <a:latin typeface="Calibri" panose="020F0502020204030204" pitchFamily="34" charset="0"/>
                <a:cs typeface="Calibri" panose="020F0502020204030204" pitchFamily="34" charset="0"/>
              </a:rPr>
              <a:t>för</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 dra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lärdom av inrapporterade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olyckor, tillbud</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och</a:t>
            </a:r>
            <a:endParaRPr lang="sv-SE" sz="1000" dirty="0">
              <a:solidFill>
                <a:schemeClr val="tx1"/>
              </a:solidFill>
              <a:latin typeface="Calibri" panose="020F0502020204030204" pitchFamily="34" charset="0"/>
              <a:cs typeface="Calibri" panose="020F0502020204030204" pitchFamily="34" charset="0"/>
            </a:endParaRPr>
          </a:p>
          <a:p>
            <a:pPr marL="144869">
              <a:spcBef>
                <a:spcPts val="144"/>
              </a:spcBef>
            </a:pPr>
            <a:r>
              <a:rPr lang="sv-SE" sz="1000" dirty="0">
                <a:solidFill>
                  <a:schemeClr val="tx1"/>
                </a:solidFill>
                <a:latin typeface="Calibri" panose="020F0502020204030204" pitchFamily="34" charset="0"/>
                <a:cs typeface="Calibri" panose="020F0502020204030204" pitchFamily="34" charset="0"/>
              </a:rPr>
              <a:t>riskobservationer</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samt 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 sprida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lärdomarna till</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berörda.</a:t>
            </a:r>
            <a:endParaRPr lang="sv-SE" sz="1000" dirty="0">
              <a:solidFill>
                <a:schemeClr val="tx1"/>
              </a:solidFill>
              <a:latin typeface="Calibri" panose="020F0502020204030204" pitchFamily="34" charset="0"/>
              <a:cs typeface="Calibri" panose="020F0502020204030204" pitchFamily="34" charset="0"/>
            </a:endParaRPr>
          </a:p>
          <a:p>
            <a:pPr marL="144869" marR="6100"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alla känner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sig</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uppmuntrade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såväl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rapportera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fel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brister </a:t>
            </a:r>
            <a:r>
              <a:rPr lang="sv-SE" sz="1000" dirty="0">
                <a:solidFill>
                  <a:schemeClr val="tx1"/>
                </a:solidFill>
                <a:latin typeface="Calibri" panose="020F0502020204030204" pitchFamily="34" charset="0"/>
                <a:cs typeface="Calibri" panose="020F0502020204030204" pitchFamily="34" charset="0"/>
              </a:rPr>
              <a:t>som 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lämna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förbättringsförslag,</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ledare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på</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alla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nivåer</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tar</a:t>
            </a:r>
            <a:r>
              <a:rPr lang="sv-SE" sz="1000" dirty="0">
                <a:solidFill>
                  <a:schemeClr val="tx1"/>
                </a:solidFill>
                <a:latin typeface="Calibri" panose="020F0502020204030204" pitchFamily="34" charset="0"/>
                <a:cs typeface="Calibri" panose="020F0502020204030204" pitchFamily="34" charset="0"/>
              </a:rPr>
              <a:t> emot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rapporteras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med</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öppenhet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agerar.</a:t>
            </a:r>
            <a:endParaRPr lang="sv-SE" sz="1000" dirty="0">
              <a:solidFill>
                <a:schemeClr val="tx1"/>
              </a:solidFill>
              <a:latin typeface="Calibri" panose="020F0502020204030204" pitchFamily="34" charset="0"/>
              <a:cs typeface="Calibri" panose="020F0502020204030204" pitchFamily="34" charset="0"/>
            </a:endParaRPr>
          </a:p>
          <a:p>
            <a:pPr marL="144869" marR="58709"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lärdomar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dras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från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både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går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fel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görs</a:t>
            </a:r>
            <a:r>
              <a:rPr lang="sv-SE" sz="1000" spc="6"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rätt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bidrar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ständiga</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förbättringar.</a:t>
            </a:r>
          </a:p>
          <a:p>
            <a:pPr marL="11482" defTabSz="870234">
              <a:spcBef>
                <a:spcPts val="108"/>
              </a:spcBef>
              <a:tabLst>
                <a:tab pos="115427" algn="l"/>
              </a:tabLst>
              <a:defRPr/>
            </a:pPr>
            <a:r>
              <a:rPr lang="sv-SE" sz="1000" b="1" dirty="0">
                <a:solidFill>
                  <a:schemeClr val="tx1"/>
                </a:solidFill>
                <a:latin typeface="Calibri" panose="020F0502020204030204" pitchFamily="34" charset="0"/>
                <a:cs typeface="Calibri" panose="020F0502020204030204" pitchFamily="34" charset="0"/>
              </a:rPr>
              <a:t>Synligt </a:t>
            </a:r>
            <a:r>
              <a:rPr lang="sv-SE" sz="1000" b="1" spc="-10" dirty="0">
                <a:solidFill>
                  <a:schemeClr val="tx1"/>
                </a:solidFill>
                <a:latin typeface="Calibri" panose="020F0502020204030204" pitchFamily="34" charset="0"/>
                <a:cs typeface="Calibri" panose="020F0502020204030204" pitchFamily="34" charset="0"/>
              </a:rPr>
              <a:t>ledarskap</a:t>
            </a:r>
          </a:p>
          <a:p>
            <a:pPr marL="114823" indent="-103340" algn="just">
              <a:spcBef>
                <a:spcPts val="208"/>
              </a:spcBef>
              <a:buChar char="•"/>
              <a:tabLst>
                <a:tab pos="115427" algn="l"/>
              </a:tabLst>
            </a:pPr>
            <a:r>
              <a:rPr lang="sv-SE" sz="1000" dirty="0">
                <a:solidFill>
                  <a:schemeClr val="tx1"/>
                </a:solidFill>
                <a:latin typeface="Calibri" panose="020F0502020204030204" pitchFamily="34" charset="0"/>
                <a:cs typeface="Calibri" panose="020F0502020204030204" pitchFamily="34" charset="0"/>
              </a:rPr>
              <a:t>förstår sin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roll i</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 skapa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 säker</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verksamhet.</a:t>
            </a:r>
            <a:endParaRPr lang="sv-SE" sz="1000" dirty="0">
              <a:solidFill>
                <a:schemeClr val="tx1"/>
              </a:solidFill>
              <a:latin typeface="Calibri" panose="020F0502020204030204" pitchFamily="34" charset="0"/>
              <a:cs typeface="Calibri" panose="020F0502020204030204" pitchFamily="34" charset="0"/>
            </a:endParaRPr>
          </a:p>
          <a:p>
            <a:pPr marL="114823" marR="40490" indent="-103340" algn="just">
              <a:lnSpc>
                <a:spcPct val="111100"/>
              </a:lnSpc>
              <a:buChar char="•"/>
              <a:tabLst>
                <a:tab pos="115427" algn="l"/>
              </a:tabLst>
            </a:pPr>
            <a:r>
              <a:rPr lang="sv-SE" sz="1000" dirty="0">
                <a:solidFill>
                  <a:schemeClr val="tx1"/>
                </a:solidFill>
                <a:latin typeface="Calibri" panose="020F0502020204030204" pitchFamily="34" charset="0"/>
                <a:cs typeface="Calibri" panose="020F0502020204030204" pitchFamily="34" charset="0"/>
              </a:rPr>
              <a:t>visar tydligt ägarskap</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engagemang</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 säkerhet 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hälsa i</a:t>
            </a:r>
            <a:r>
              <a:rPr lang="sv-SE" sz="1000" spc="5" dirty="0">
                <a:solidFill>
                  <a:schemeClr val="tx1"/>
                </a:solidFill>
                <a:latin typeface="Calibri" panose="020F0502020204030204" pitchFamily="34" charset="0"/>
                <a:cs typeface="Calibri" panose="020F0502020204030204" pitchFamily="34" charset="0"/>
              </a:rPr>
              <a:t> </a:t>
            </a:r>
            <a:r>
              <a:rPr lang="sv-SE" sz="1000" spc="-19" dirty="0">
                <a:solidFill>
                  <a:schemeClr val="tx1"/>
                </a:solidFill>
                <a:latin typeface="Calibri" panose="020F0502020204030204" pitchFamily="34" charset="0"/>
                <a:cs typeface="Calibri" panose="020F0502020204030204" pitchFamily="34" charset="0"/>
              </a:rPr>
              <a:t>både </a:t>
            </a:r>
            <a:r>
              <a:rPr lang="sv-SE" sz="1000" dirty="0">
                <a:solidFill>
                  <a:schemeClr val="tx1"/>
                </a:solidFill>
                <a:latin typeface="Calibri" panose="020F0502020204030204" pitchFamily="34" charset="0"/>
                <a:cs typeface="Calibri" panose="020F0502020204030204" pitchFamily="34" charset="0"/>
              </a:rPr>
              <a:t>ord 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handling</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genom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vara öppna,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ärliga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lyhörda,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följa</a:t>
            </a:r>
            <a:r>
              <a:rPr lang="sv-SE" sz="1000" spc="5"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upp</a:t>
            </a:r>
            <a:r>
              <a:rPr lang="sv-SE" sz="1000" dirty="0">
                <a:solidFill>
                  <a:schemeClr val="tx1"/>
                </a:solidFill>
                <a:latin typeface="Calibri" panose="020F0502020204030204" pitchFamily="34" charset="0"/>
                <a:cs typeface="Calibri" panose="020F0502020204030204" pitchFamily="34" charset="0"/>
              </a:rPr>
              <a:t> och ge</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feedback</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samt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dela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med</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sig</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av</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goda</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exempel.</a:t>
            </a:r>
            <a:endParaRPr lang="sv-SE" sz="1000" dirty="0">
              <a:solidFill>
                <a:schemeClr val="tx1"/>
              </a:solidFill>
              <a:latin typeface="Calibri" panose="020F0502020204030204" pitchFamily="34" charset="0"/>
              <a:cs typeface="Calibri" panose="020F0502020204030204" pitchFamily="34" charset="0"/>
            </a:endParaRPr>
          </a:p>
          <a:p>
            <a:pPr marL="114823" marR="4835" indent="-103340" algn="just">
              <a:lnSpc>
                <a:spcPct val="111100"/>
              </a:lnSpc>
              <a:buChar char="•"/>
              <a:tabLst>
                <a:tab pos="115427" algn="l"/>
              </a:tabLst>
            </a:pPr>
            <a:r>
              <a:rPr lang="sv-SE" sz="1000" dirty="0">
                <a:solidFill>
                  <a:schemeClr val="tx1"/>
                </a:solidFill>
                <a:latin typeface="Calibri" panose="020F0502020204030204" pitchFamily="34" charset="0"/>
                <a:cs typeface="Calibri" panose="020F0502020204030204" pitchFamily="34" charset="0"/>
              </a:rPr>
              <a:t>arbetar</a:t>
            </a:r>
            <a:r>
              <a:rPr lang="sv-SE" sz="1000" spc="-10"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aktivt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med</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 följa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upp</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effekterna</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av beslut</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säkerhet</a:t>
            </a:r>
            <a:r>
              <a:rPr lang="sv-SE" sz="1000" spc="5"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och</a:t>
            </a:r>
            <a:r>
              <a:rPr lang="sv-SE" sz="1000" dirty="0">
                <a:solidFill>
                  <a:schemeClr val="tx1"/>
                </a:solidFill>
                <a:latin typeface="Calibri" panose="020F0502020204030204" pitchFamily="34" charset="0"/>
                <a:cs typeface="Calibri" panose="020F0502020204030204" pitchFamily="34" charset="0"/>
              </a:rPr>
              <a:t> hälsa och</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vidtar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åtgärder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om</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besluten</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inte</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når</a:t>
            </a:r>
            <a:r>
              <a:rPr lang="sv-SE" sz="1000" spc="5"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avsett</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resultat.</a:t>
            </a:r>
            <a:endParaRPr lang="sv-SE" sz="1000" dirty="0">
              <a:solidFill>
                <a:schemeClr val="tx1"/>
              </a:solidFill>
              <a:latin typeface="Calibri" panose="020F0502020204030204" pitchFamily="34" charset="0"/>
              <a:cs typeface="Calibri" panose="020F0502020204030204" pitchFamily="34" charset="0"/>
            </a:endParaRPr>
          </a:p>
          <a:p>
            <a:pPr marL="114823" indent="-103340" algn="just">
              <a:spcBef>
                <a:spcPts val="114"/>
              </a:spcBef>
              <a:buChar char="•"/>
              <a:tabLst>
                <a:tab pos="115427" algn="l"/>
              </a:tabLst>
            </a:pPr>
            <a:r>
              <a:rPr lang="sv-SE" sz="1000" dirty="0">
                <a:solidFill>
                  <a:schemeClr val="tx1"/>
                </a:solidFill>
                <a:latin typeface="Calibri" panose="020F0502020204030204" pitchFamily="34" charset="0"/>
                <a:cs typeface="Calibri" panose="020F0502020204030204" pitchFamily="34" charset="0"/>
              </a:rPr>
              <a:t>involverar</a:t>
            </a:r>
            <a:r>
              <a:rPr lang="sv-SE" sz="1000" spc="-10"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alla i att skapa en säker och hälsosam </a:t>
            </a:r>
            <a:r>
              <a:rPr lang="sv-SE" sz="1000" spc="-10" dirty="0">
                <a:solidFill>
                  <a:schemeClr val="tx1"/>
                </a:solidFill>
                <a:latin typeface="Calibri" panose="020F0502020204030204" pitchFamily="34" charset="0"/>
                <a:cs typeface="Calibri" panose="020F0502020204030204" pitchFamily="34" charset="0"/>
              </a:rPr>
              <a:t>arbetsplats.</a:t>
            </a:r>
            <a:endParaRPr lang="sv-SE" sz="1000" dirty="0">
              <a:solidFill>
                <a:schemeClr val="tx1"/>
              </a:solidFill>
              <a:latin typeface="Calibri" panose="020F0502020204030204" pitchFamily="34" charset="0"/>
              <a:cs typeface="Calibri" panose="020F0502020204030204" pitchFamily="34" charset="0"/>
            </a:endParaRPr>
          </a:p>
          <a:p>
            <a:pPr marL="114823" indent="-103340" algn="just">
              <a:spcBef>
                <a:spcPts val="108"/>
              </a:spcBef>
              <a:buChar char="•"/>
              <a:tabLst>
                <a:tab pos="115427" algn="l"/>
              </a:tabLst>
            </a:pPr>
            <a:r>
              <a:rPr lang="sv-SE" sz="1000" dirty="0">
                <a:solidFill>
                  <a:schemeClr val="tx1"/>
                </a:solidFill>
                <a:latin typeface="Calibri" panose="020F0502020204030204" pitchFamily="34" charset="0"/>
                <a:cs typeface="Calibri" panose="020F0502020204030204" pitchFamily="34" charset="0"/>
              </a:rPr>
              <a:t>skapar ett gott</a:t>
            </a:r>
            <a:r>
              <a:rPr lang="sv-SE" sz="1000" spc="5" dirty="0">
                <a:solidFill>
                  <a:schemeClr val="tx1"/>
                </a:solidFill>
                <a:latin typeface="Calibri" panose="020F0502020204030204" pitchFamily="34" charset="0"/>
                <a:cs typeface="Calibri" panose="020F0502020204030204" pitchFamily="34" charset="0"/>
              </a:rPr>
              <a:t> </a:t>
            </a:r>
            <a:r>
              <a:rPr lang="sv-SE" sz="1000" spc="-10" dirty="0">
                <a:solidFill>
                  <a:schemeClr val="tx1"/>
                </a:solidFill>
                <a:latin typeface="Calibri" panose="020F0502020204030204" pitchFamily="34" charset="0"/>
                <a:cs typeface="Calibri" panose="020F0502020204030204" pitchFamily="34" charset="0"/>
              </a:rPr>
              <a:t>samarbetsklimat.</a:t>
            </a:r>
            <a:endParaRPr lang="sv-SE" sz="1000" spc="-12" dirty="0">
              <a:solidFill>
                <a:schemeClr val="tx1"/>
              </a:solidFill>
              <a:latin typeface="Calibri" panose="020F0502020204030204" pitchFamily="34" charset="0"/>
              <a:cs typeface="Calibri" panose="020F0502020204030204" pitchFamily="34" charset="0"/>
            </a:endParaRPr>
          </a:p>
          <a:p>
            <a:pPr marL="14487" marR="58709" defTabSz="870234">
              <a:lnSpc>
                <a:spcPct val="111100"/>
              </a:lnSpc>
              <a:tabLst>
                <a:tab pos="145631" algn="l"/>
              </a:tabLst>
              <a:defRPr/>
            </a:pPr>
            <a:r>
              <a:rPr lang="sv-SE" sz="1000" b="1" dirty="0">
                <a:solidFill>
                  <a:schemeClr val="tx1"/>
                </a:solidFill>
                <a:latin typeface="Calibri" panose="020F0502020204030204" pitchFamily="34" charset="0"/>
                <a:cs typeface="Calibri" panose="020F0502020204030204" pitchFamily="34" charset="0"/>
              </a:rPr>
              <a:t>Omtanke om </a:t>
            </a:r>
            <a:r>
              <a:rPr lang="sv-SE" sz="1000" b="1" spc="-12" dirty="0">
                <a:solidFill>
                  <a:schemeClr val="tx1"/>
                </a:solidFill>
                <a:latin typeface="Calibri" panose="020F0502020204030204" pitchFamily="34" charset="0"/>
                <a:cs typeface="Calibri" panose="020F0502020204030204" pitchFamily="34" charset="0"/>
              </a:rPr>
              <a:t>varandra</a:t>
            </a:r>
          </a:p>
          <a:p>
            <a:pPr marL="144869" marR="6100" indent="-130382">
              <a:lnSpc>
                <a:spcPct val="111100"/>
              </a:lnSpc>
              <a:spcBef>
                <a:spcPts val="120"/>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människor</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lyssnar till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stöttar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varandra och drar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nytta av</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varandras </a:t>
            </a:r>
            <a:r>
              <a:rPr lang="sv-SE" sz="1000" dirty="0">
                <a:solidFill>
                  <a:schemeClr val="tx1"/>
                </a:solidFill>
                <a:latin typeface="Calibri" panose="020F0502020204030204" pitchFamily="34" charset="0"/>
                <a:cs typeface="Calibri" panose="020F0502020204030204" pitchFamily="34" charset="0"/>
              </a:rPr>
              <a:t>olika förmågor 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specialistkompetenser.</a:t>
            </a:r>
            <a:endParaRPr lang="sv-SE" sz="1000" dirty="0">
              <a:solidFill>
                <a:schemeClr val="tx1"/>
              </a:solidFill>
              <a:latin typeface="Calibri" panose="020F0502020204030204" pitchFamily="34" charset="0"/>
              <a:cs typeface="Calibri" panose="020F0502020204030204" pitchFamily="34" charset="0"/>
            </a:endParaRPr>
          </a:p>
          <a:p>
            <a:pPr marL="144869" marR="78534"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det finns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psykologisk trygghet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gör 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alla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delar med</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sig</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av</a:t>
            </a:r>
            <a:r>
              <a:rPr lang="sv-SE" sz="1000" dirty="0">
                <a:solidFill>
                  <a:schemeClr val="tx1"/>
                </a:solidFill>
                <a:latin typeface="Calibri" panose="020F0502020204030204" pitchFamily="34" charset="0"/>
                <a:cs typeface="Calibri" panose="020F0502020204030204" pitchFamily="34" charset="0"/>
              </a:rPr>
              <a:t> erfarenheter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idéer,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samt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känner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sig</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bekväma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ge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ta</a:t>
            </a:r>
            <a:r>
              <a:rPr lang="sv-SE" sz="1000" spc="6"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emot </a:t>
            </a:r>
            <a:r>
              <a:rPr lang="sv-SE" sz="1000" spc="-12" dirty="0">
                <a:solidFill>
                  <a:schemeClr val="tx1"/>
                </a:solidFill>
                <a:latin typeface="Calibri" panose="020F0502020204030204" pitchFamily="34" charset="0"/>
                <a:cs typeface="Calibri" panose="020F0502020204030204" pitchFamily="34" charset="0"/>
              </a:rPr>
              <a:t>feedback.</a:t>
            </a:r>
            <a:endParaRPr lang="sv-SE" sz="1000" dirty="0">
              <a:solidFill>
                <a:schemeClr val="tx1"/>
              </a:solidFill>
              <a:latin typeface="Calibri" panose="020F0502020204030204" pitchFamily="34" charset="0"/>
              <a:cs typeface="Calibri" panose="020F0502020204030204" pitchFamily="34" charset="0"/>
            </a:endParaRPr>
          </a:p>
          <a:p>
            <a:pPr marL="144869" indent="-130382">
              <a:spcBef>
                <a:spcPts val="144"/>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det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finns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tillit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mellan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ledare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medarbetare.</a:t>
            </a:r>
          </a:p>
          <a:p>
            <a:pPr marL="14487" defTabSz="870234">
              <a:spcBef>
                <a:spcPts val="144"/>
              </a:spcBef>
              <a:tabLst>
                <a:tab pos="145631" algn="l"/>
              </a:tabLst>
              <a:defRPr/>
            </a:pPr>
            <a:r>
              <a:rPr lang="sv-SE" sz="1000" b="1" dirty="0">
                <a:solidFill>
                  <a:schemeClr val="tx1"/>
                </a:solidFill>
                <a:latin typeface="Calibri" panose="020F0502020204030204" pitchFamily="34" charset="0"/>
                <a:cs typeface="Calibri" panose="020F0502020204030204" pitchFamily="34" charset="0"/>
              </a:rPr>
              <a:t>Mål och </a:t>
            </a:r>
            <a:r>
              <a:rPr lang="sv-SE" sz="1000" b="1" spc="-12" dirty="0">
                <a:solidFill>
                  <a:schemeClr val="tx1"/>
                </a:solidFill>
                <a:latin typeface="Calibri" panose="020F0502020204030204" pitchFamily="34" charset="0"/>
                <a:cs typeface="Calibri" panose="020F0502020204030204" pitchFamily="34" charset="0"/>
              </a:rPr>
              <a:t>ledningssystem</a:t>
            </a:r>
            <a:endParaRPr lang="sv-SE" sz="1000" dirty="0">
              <a:solidFill>
                <a:schemeClr val="tx1"/>
              </a:solidFill>
              <a:latin typeface="Calibri" panose="020F0502020204030204" pitchFamily="34" charset="0"/>
              <a:cs typeface="Calibri" panose="020F0502020204030204" pitchFamily="34" charset="0"/>
            </a:endParaRPr>
          </a:p>
          <a:p>
            <a:pPr marL="144869" marR="6100" indent="-130382">
              <a:lnSpc>
                <a:spcPct val="111100"/>
              </a:lnSpc>
              <a:spcBef>
                <a:spcPts val="120"/>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verksamheten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tydliga arbetsmiljömål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där proaktiva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nyckeltal </a:t>
            </a:r>
            <a:r>
              <a:rPr lang="sv-SE" sz="1000" spc="-30" dirty="0">
                <a:solidFill>
                  <a:schemeClr val="tx1"/>
                </a:solidFill>
                <a:latin typeface="Calibri" panose="020F0502020204030204" pitchFamily="34" charset="0"/>
                <a:cs typeface="Calibri" panose="020F0502020204030204" pitchFamily="34" charset="0"/>
              </a:rPr>
              <a:t>för</a:t>
            </a:r>
            <a:r>
              <a:rPr lang="sv-SE" sz="1000" dirty="0">
                <a:solidFill>
                  <a:schemeClr val="tx1"/>
                </a:solidFill>
                <a:latin typeface="Calibri" panose="020F0502020204030204" pitchFamily="34" charset="0"/>
                <a:cs typeface="Calibri" panose="020F0502020204030204" pitchFamily="34" charset="0"/>
              </a:rPr>
              <a:t> säkerhet 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hälsa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finns 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följs</a:t>
            </a:r>
            <a:r>
              <a:rPr lang="sv-SE" sz="1000" spc="6"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upp.</a:t>
            </a:r>
            <a:endParaRPr lang="sv-SE" sz="1000" dirty="0">
              <a:solidFill>
                <a:schemeClr val="tx1"/>
              </a:solidFill>
              <a:latin typeface="Calibri" panose="020F0502020204030204" pitchFamily="34" charset="0"/>
              <a:cs typeface="Calibri" panose="020F0502020204030204" pitchFamily="34" charset="0"/>
            </a:endParaRPr>
          </a:p>
          <a:p>
            <a:pPr marL="144869" marR="459770"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verksamheten</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ledningssystem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som ger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bra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stöd</a:t>
            </a:r>
            <a:r>
              <a:rPr lang="sv-SE" sz="1000" spc="6" dirty="0">
                <a:solidFill>
                  <a:schemeClr val="tx1"/>
                </a:solidFill>
                <a:latin typeface="Calibri" panose="020F0502020204030204" pitchFamily="34" charset="0"/>
                <a:cs typeface="Calibri" panose="020F0502020204030204" pitchFamily="34" charset="0"/>
              </a:rPr>
              <a:t> </a:t>
            </a:r>
            <a:r>
              <a:rPr lang="sv-SE" sz="1000" spc="-60" dirty="0">
                <a:solidFill>
                  <a:schemeClr val="tx1"/>
                </a:solidFill>
                <a:latin typeface="Calibri" panose="020F0502020204030204" pitchFamily="34" charset="0"/>
                <a:cs typeface="Calibri" panose="020F0502020204030204" pitchFamily="34" charset="0"/>
              </a:rPr>
              <a:t>i</a:t>
            </a:r>
            <a:r>
              <a:rPr lang="sv-SE" sz="1000" spc="-12" dirty="0">
                <a:solidFill>
                  <a:schemeClr val="tx1"/>
                </a:solidFill>
                <a:latin typeface="Calibri" panose="020F0502020204030204" pitchFamily="34" charset="0"/>
                <a:cs typeface="Calibri" panose="020F0502020204030204" pitchFamily="34" charset="0"/>
              </a:rPr>
              <a:t> arbetsmiljöarbetet.</a:t>
            </a:r>
            <a:endParaRPr lang="sv-SE" sz="1000" dirty="0">
              <a:solidFill>
                <a:schemeClr val="tx1"/>
              </a:solidFill>
              <a:latin typeface="Calibri" panose="020F0502020204030204" pitchFamily="34" charset="0"/>
              <a:cs typeface="Calibri" panose="020F0502020204030204" pitchFamily="34" charset="0"/>
            </a:endParaRPr>
          </a:p>
          <a:p>
            <a:pPr marL="144869" marR="765521"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processer</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rutiner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 hantera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risker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kända</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av</a:t>
            </a:r>
            <a:r>
              <a:rPr lang="sv-SE" sz="1000" dirty="0">
                <a:solidFill>
                  <a:schemeClr val="tx1"/>
                </a:solidFill>
                <a:latin typeface="Calibri" panose="020F0502020204030204" pitchFamily="34" charset="0"/>
                <a:cs typeface="Calibri" panose="020F0502020204030204" pitchFamily="34" charset="0"/>
              </a:rPr>
              <a:t> medarbetarna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är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lätta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förstå,</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sig</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följa.</a:t>
            </a:r>
            <a:endParaRPr lang="sv-SE" sz="1000" dirty="0">
              <a:solidFill>
                <a:schemeClr val="tx1"/>
              </a:solidFill>
              <a:latin typeface="Calibri" panose="020F0502020204030204" pitchFamily="34" charset="0"/>
              <a:cs typeface="Calibri" panose="020F0502020204030204" pitchFamily="34" charset="0"/>
            </a:endParaRPr>
          </a:p>
          <a:p>
            <a:pPr marL="144869" marR="204342"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ansvar</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roller är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tydligt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definierade, så</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alla känner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till</a:t>
            </a:r>
            <a:r>
              <a:rPr lang="sv-SE" sz="1000" spc="6"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både </a:t>
            </a:r>
            <a:r>
              <a:rPr lang="sv-SE" sz="1000" dirty="0">
                <a:solidFill>
                  <a:schemeClr val="tx1"/>
                </a:solidFill>
                <a:latin typeface="Calibri" panose="020F0502020204030204" pitchFamily="34" charset="0"/>
                <a:cs typeface="Calibri" panose="020F0502020204030204" pitchFamily="34" charset="0"/>
              </a:rPr>
              <a:t>sina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egna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andras</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ansvarsområden.</a:t>
            </a:r>
            <a:endParaRPr lang="sv-SE" sz="1000" dirty="0">
              <a:solidFill>
                <a:schemeClr val="tx1"/>
              </a:solidFill>
              <a:latin typeface="Calibri" panose="020F0502020204030204" pitchFamily="34" charset="0"/>
              <a:cs typeface="Calibri" panose="020F0502020204030204" pitchFamily="34" charset="0"/>
            </a:endParaRPr>
          </a:p>
          <a:p>
            <a:pPr marL="144869" marR="101408" indent="-130382">
              <a:lnSpc>
                <a:spcPct val="111100"/>
              </a:lnSpc>
              <a:buChar char="•"/>
              <a:tabLst>
                <a:tab pos="145631" algn="l"/>
              </a:tabLst>
            </a:pPr>
            <a:r>
              <a:rPr lang="sv-SE" sz="1000" dirty="0">
                <a:solidFill>
                  <a:schemeClr val="tx1"/>
                </a:solidFill>
                <a:latin typeface="Calibri" panose="020F0502020204030204" pitchFamily="34" charset="0"/>
                <a:cs typeface="Calibri" panose="020F0502020204030204" pitchFamily="34" charset="0"/>
              </a:rPr>
              <a:t>kompetenskrav är tydliga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 kända för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alla 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kompetensplaner </a:t>
            </a:r>
            <a:r>
              <a:rPr lang="sv-SE" sz="1000" dirty="0">
                <a:solidFill>
                  <a:schemeClr val="tx1"/>
                </a:solidFill>
                <a:latin typeface="Calibri" panose="020F0502020204030204" pitchFamily="34" charset="0"/>
                <a:cs typeface="Calibri" panose="020F0502020204030204" pitchFamily="34" charset="0"/>
              </a:rPr>
              <a:t>finns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följs</a:t>
            </a:r>
            <a:r>
              <a:rPr lang="sv-SE" sz="1000" spc="6"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upp.</a:t>
            </a:r>
            <a:endParaRPr lang="sv-SE" sz="1000" dirty="0">
              <a:solidFill>
                <a:schemeClr val="tx1"/>
              </a:solidFill>
              <a:latin typeface="Calibri" panose="020F0502020204030204" pitchFamily="34" charset="0"/>
              <a:cs typeface="Calibri" panose="020F0502020204030204" pitchFamily="34" charset="0"/>
            </a:endParaRPr>
          </a:p>
          <a:p>
            <a:pPr marL="14487" defTabSz="870234">
              <a:spcBef>
                <a:spcPts val="144"/>
              </a:spcBef>
              <a:tabLst>
                <a:tab pos="145631" algn="l"/>
              </a:tabLst>
              <a:defRPr/>
            </a:pPr>
            <a:r>
              <a:rPr lang="sv-SE" sz="1000" b="1" dirty="0">
                <a:solidFill>
                  <a:schemeClr val="tx1"/>
                </a:solidFill>
                <a:latin typeface="Calibri" panose="020F0502020204030204" pitchFamily="34" charset="0"/>
                <a:cs typeface="Calibri" panose="020F0502020204030204" pitchFamily="34" charset="0"/>
              </a:rPr>
              <a:t>Vi krokar arm med </a:t>
            </a:r>
            <a:r>
              <a:rPr lang="sv-SE" sz="1000" b="1" spc="-12" dirty="0">
                <a:solidFill>
                  <a:schemeClr val="tx1"/>
                </a:solidFill>
                <a:latin typeface="Calibri" panose="020F0502020204030204" pitchFamily="34" charset="0"/>
                <a:cs typeface="Calibri" panose="020F0502020204030204" pitchFamily="34" charset="0"/>
              </a:rPr>
              <a:t>samarbetspartners</a:t>
            </a:r>
            <a:endParaRPr lang="sv-SE" sz="1000" dirty="0">
              <a:solidFill>
                <a:schemeClr val="tx1"/>
              </a:solidFill>
              <a:latin typeface="Calibri" panose="020F0502020204030204" pitchFamily="34" charset="0"/>
              <a:cs typeface="Calibri" panose="020F0502020204030204" pitchFamily="34" charset="0"/>
            </a:endParaRPr>
          </a:p>
          <a:p>
            <a:pPr marL="144869" marR="6100" indent="-130382">
              <a:lnSpc>
                <a:spcPct val="111100"/>
              </a:lnSpc>
              <a:spcBef>
                <a:spcPts val="120"/>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vi</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involverar våra samarbetspartners i</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resan mot ett gemensamt</a:t>
            </a:r>
            <a:r>
              <a:rPr lang="sv-SE" sz="1000" spc="6" dirty="0">
                <a:solidFill>
                  <a:schemeClr val="tx1"/>
                </a:solidFill>
                <a:latin typeface="Calibri" panose="020F0502020204030204" pitchFamily="34" charset="0"/>
                <a:cs typeface="Calibri" panose="020F0502020204030204" pitchFamily="34" charset="0"/>
              </a:rPr>
              <a:t> </a:t>
            </a:r>
            <a:r>
              <a:rPr lang="sv-SE" sz="1000" spc="-30" dirty="0">
                <a:solidFill>
                  <a:schemeClr val="tx1"/>
                </a:solidFill>
                <a:latin typeface="Calibri" panose="020F0502020204030204" pitchFamily="34" charset="0"/>
                <a:cs typeface="Calibri" panose="020F0502020204030204" pitchFamily="34" charset="0"/>
              </a:rPr>
              <a:t>mål</a:t>
            </a:r>
            <a:r>
              <a:rPr lang="sv-SE" sz="1000" dirty="0">
                <a:solidFill>
                  <a:schemeClr val="tx1"/>
                </a:solidFill>
                <a:latin typeface="Calibri" panose="020F0502020204030204" pitchFamily="34" charset="0"/>
                <a:cs typeface="Calibri" panose="020F0502020204030204" pitchFamily="34" charset="0"/>
              </a:rPr>
              <a:t> om en</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säker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arbetsplats</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vi förstår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att</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samarbete</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och</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relationer </a:t>
            </a:r>
            <a:r>
              <a:rPr lang="sv-SE" sz="1000" dirty="0">
                <a:solidFill>
                  <a:schemeClr val="tx1"/>
                </a:solidFill>
                <a:latin typeface="Calibri" panose="020F0502020204030204" pitchFamily="34" charset="0"/>
                <a:cs typeface="Calibri" panose="020F0502020204030204" pitchFamily="34" charset="0"/>
              </a:rPr>
              <a:t>har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stor</a:t>
            </a:r>
            <a:r>
              <a:rPr lang="sv-SE" sz="1000" spc="6" dirty="0">
                <a:solidFill>
                  <a:schemeClr val="tx1"/>
                </a:solidFill>
                <a:latin typeface="Calibri" panose="020F0502020204030204" pitchFamily="34" charset="0"/>
                <a:cs typeface="Calibri" panose="020F0502020204030204" pitchFamily="34" charset="0"/>
              </a:rPr>
              <a:t> </a:t>
            </a:r>
            <a:r>
              <a:rPr lang="sv-SE" sz="1000" spc="-12" dirty="0">
                <a:solidFill>
                  <a:schemeClr val="tx1"/>
                </a:solidFill>
                <a:latin typeface="Calibri" panose="020F0502020204030204" pitchFamily="34" charset="0"/>
                <a:cs typeface="Calibri" panose="020F0502020204030204" pitchFamily="34" charset="0"/>
              </a:rPr>
              <a:t>betydelse.</a:t>
            </a:r>
            <a:endParaRPr lang="sv-SE" sz="1000" dirty="0">
              <a:solidFill>
                <a:schemeClr val="tx1"/>
              </a:solidFill>
              <a:latin typeface="Calibri" panose="020F0502020204030204" pitchFamily="34" charset="0"/>
              <a:cs typeface="Calibri" panose="020F0502020204030204" pitchFamily="34" charset="0"/>
            </a:endParaRPr>
          </a:p>
          <a:p>
            <a:pPr marL="144869" indent="-130382">
              <a:spcBef>
                <a:spcPts val="144"/>
              </a:spcBef>
              <a:buChar char="•"/>
              <a:tabLst>
                <a:tab pos="145631" algn="l"/>
              </a:tabLst>
            </a:pPr>
            <a:r>
              <a:rPr lang="sv-SE" sz="1000" dirty="0">
                <a:solidFill>
                  <a:schemeClr val="tx1"/>
                </a:solidFill>
                <a:latin typeface="Calibri" panose="020F0502020204030204" pitchFamily="34" charset="0"/>
                <a:cs typeface="Calibri" panose="020F0502020204030204" pitchFamily="34" charset="0"/>
              </a:rPr>
              <a:t>vi</a:t>
            </a:r>
            <a:r>
              <a:rPr lang="sv-SE" sz="1000" spc="-12"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skapar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bra</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förutsättningar</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för dem</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vi</a:t>
            </a:r>
            <a:r>
              <a:rPr lang="sv-SE" sz="1000" spc="6" dirty="0">
                <a:solidFill>
                  <a:schemeClr val="tx1"/>
                </a:solidFill>
                <a:latin typeface="Calibri" panose="020F0502020204030204" pitchFamily="34" charset="0"/>
                <a:cs typeface="Calibri" panose="020F0502020204030204" pitchFamily="34" charset="0"/>
              </a:rPr>
              <a:t> </a:t>
            </a:r>
            <a:r>
              <a:rPr lang="sv-SE" sz="1000" dirty="0">
                <a:solidFill>
                  <a:schemeClr val="tx1"/>
                </a:solidFill>
                <a:latin typeface="Calibri" panose="020F0502020204030204" pitchFamily="34" charset="0"/>
                <a:cs typeface="Calibri" panose="020F0502020204030204" pitchFamily="34" charset="0"/>
              </a:rPr>
              <a:t>handlar</a:t>
            </a:r>
            <a:r>
              <a:rPr lang="sv-SE" sz="1000" spc="6" dirty="0">
                <a:solidFill>
                  <a:schemeClr val="tx1"/>
                </a:solidFill>
                <a:latin typeface="Calibri" panose="020F0502020204030204" pitchFamily="34" charset="0"/>
                <a:cs typeface="Calibri" panose="020F0502020204030204" pitchFamily="34" charset="0"/>
              </a:rPr>
              <a:t> </a:t>
            </a:r>
            <a:r>
              <a:rPr lang="sv-SE" sz="1000" spc="-24" dirty="0">
                <a:solidFill>
                  <a:schemeClr val="tx1"/>
                </a:solidFill>
                <a:latin typeface="Calibri" panose="020F0502020204030204" pitchFamily="34" charset="0"/>
                <a:cs typeface="Calibri" panose="020F0502020204030204" pitchFamily="34" charset="0"/>
              </a:rPr>
              <a:t>upp.</a:t>
            </a:r>
            <a:endParaRPr lang="sv-SE" sz="1000" dirty="0">
              <a:solidFill>
                <a:schemeClr val="tx1"/>
              </a:solidFill>
              <a:latin typeface="Calibri" panose="020F0502020204030204" pitchFamily="34" charset="0"/>
              <a:cs typeface="Calibri" panose="020F0502020204030204" pitchFamily="34" charset="0"/>
            </a:endParaRPr>
          </a:p>
          <a:p>
            <a:pPr defTabSz="870234">
              <a:defRPr/>
            </a:pPr>
            <a:endParaRPr lang="sv-SE" sz="1000" dirty="0">
              <a:solidFill>
                <a:schemeClr val="tx1"/>
              </a:solidFill>
              <a:latin typeface="Calibri" panose="020F0502020204030204" pitchFamily="34" charset="0"/>
              <a:cs typeface="Calibri" panose="020F0502020204030204" pitchFamily="34" charset="0"/>
            </a:endParaRPr>
          </a:p>
        </p:txBody>
      </p:sp>
      <p:sp>
        <p:nvSpPr>
          <p:cNvPr id="4" name="Platshållare för bildnummer 3"/>
          <p:cNvSpPr>
            <a:spLocks noGrp="1"/>
          </p:cNvSpPr>
          <p:nvPr>
            <p:ph type="sldNum" sz="quarter" idx="5"/>
          </p:nvPr>
        </p:nvSpPr>
        <p:spPr>
          <a:xfrm>
            <a:off x="4026200" y="9536906"/>
            <a:ext cx="3077863" cy="513449"/>
          </a:xfrm>
        </p:spPr>
        <p:txBody>
          <a:bodyPr/>
          <a:lstStyle/>
          <a:p>
            <a:fld id="{2B2D0AF2-97C3-CC4C-8CDF-B4306C2067FC}" type="slidenum">
              <a:rPr lang="sv-SE" smtClean="0"/>
              <a:t>5</a:t>
            </a:fld>
            <a:endParaRPr lang="sv-SE"/>
          </a:p>
        </p:txBody>
      </p:sp>
    </p:spTree>
    <p:extLst>
      <p:ext uri="{BB962C8B-B14F-4D97-AF65-F5344CB8AC3E}">
        <p14:creationId xmlns:p14="http://schemas.microsoft.com/office/powerpoint/2010/main" val="40645201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endParaRPr lang="sv-SE"/>
          </a:p>
        </p:txBody>
      </p:sp>
      <p:sp>
        <p:nvSpPr>
          <p:cNvPr id="4" name="Platshållare för bildnummer 3"/>
          <p:cNvSpPr>
            <a:spLocks noGrp="1"/>
          </p:cNvSpPr>
          <p:nvPr>
            <p:ph type="sldNum" sz="quarter" idx="5"/>
          </p:nvPr>
        </p:nvSpPr>
        <p:spPr/>
        <p:txBody>
          <a:bodyPr/>
          <a:lstStyle/>
          <a:p>
            <a:fld id="{2B2D0AF2-97C3-CC4C-8CDF-B4306C2067FC}" type="slidenum">
              <a:rPr lang="sv-SE" smtClean="0"/>
              <a:t>6</a:t>
            </a:fld>
            <a:endParaRPr lang="sv-SE"/>
          </a:p>
        </p:txBody>
      </p:sp>
    </p:spTree>
    <p:extLst>
      <p:ext uri="{BB962C8B-B14F-4D97-AF65-F5344CB8AC3E}">
        <p14:creationId xmlns:p14="http://schemas.microsoft.com/office/powerpoint/2010/main" val="2782082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1008941" y="2344483"/>
            <a:ext cx="11434668" cy="504882"/>
          </a:xfrm>
          <a:prstGeom prst="rect">
            <a:avLst/>
          </a:prstGeom>
        </p:spPr>
        <p:txBody>
          <a:bodyPr wrap="square" lIns="0" tIns="0" rIns="0" bIns="0">
            <a:spAutoFit/>
          </a:bodyPr>
          <a:lstStyle>
            <a:lvl1pPr>
              <a:defRPr sz="3281" b="1" i="0">
                <a:solidFill>
                  <a:schemeClr val="bg1"/>
                </a:solidFill>
                <a:latin typeface="Larken Bold"/>
                <a:cs typeface="Larken Bold"/>
              </a:defRPr>
            </a:lvl1pPr>
          </a:lstStyle>
          <a:p>
            <a:endParaRPr/>
          </a:p>
        </p:txBody>
      </p:sp>
      <p:sp>
        <p:nvSpPr>
          <p:cNvPr id="3" name="Holder 3"/>
          <p:cNvSpPr>
            <a:spLocks noGrp="1"/>
          </p:cNvSpPr>
          <p:nvPr>
            <p:ph type="subTitle" idx="4"/>
          </p:nvPr>
        </p:nvSpPr>
        <p:spPr>
          <a:xfrm>
            <a:off x="2017889" y="4235206"/>
            <a:ext cx="941678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a:xfrm>
            <a:off x="983296" y="686847"/>
            <a:ext cx="3530193" cy="504882"/>
          </a:xfrm>
        </p:spPr>
        <p:txBody>
          <a:bodyPr lIns="0" tIns="0" rIns="0" bIns="0"/>
          <a:lstStyle>
            <a:lvl1pPr>
              <a:defRPr sz="3281" b="1" i="0">
                <a:solidFill>
                  <a:schemeClr val="bg1"/>
                </a:solidFill>
                <a:latin typeface="Larken Bold"/>
                <a:cs typeface="Larken Bold"/>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a:xfrm>
            <a:off x="983296" y="686847"/>
            <a:ext cx="3530193" cy="504882"/>
          </a:xfrm>
        </p:spPr>
        <p:txBody>
          <a:bodyPr lIns="0" tIns="0" rIns="0" bIns="0"/>
          <a:lstStyle>
            <a:lvl1pPr>
              <a:defRPr sz="3281" b="1" i="0">
                <a:solidFill>
                  <a:schemeClr val="bg1"/>
                </a:solidFill>
                <a:latin typeface="Larken Bold"/>
                <a:cs typeface="Larken Bold"/>
              </a:defRPr>
            </a:lvl1pPr>
          </a:lstStyle>
          <a:p>
            <a:endParaRPr/>
          </a:p>
        </p:txBody>
      </p:sp>
      <p:sp>
        <p:nvSpPr>
          <p:cNvPr id="3" name="Holder 3"/>
          <p:cNvSpPr>
            <a:spLocks noGrp="1"/>
          </p:cNvSpPr>
          <p:nvPr>
            <p:ph sz="half" idx="2"/>
          </p:nvPr>
        </p:nvSpPr>
        <p:spPr>
          <a:xfrm>
            <a:off x="672627" y="1739466"/>
            <a:ext cx="5851860"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928062" y="1739466"/>
            <a:ext cx="5851860" cy="276999"/>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pic>
        <p:nvPicPr>
          <p:cNvPr id="16" name="bg object 16"/>
          <p:cNvPicPr/>
          <p:nvPr/>
        </p:nvPicPr>
        <p:blipFill>
          <a:blip r:embed="rId2" cstate="print"/>
          <a:stretch>
            <a:fillRect/>
          </a:stretch>
        </p:blipFill>
        <p:spPr>
          <a:xfrm>
            <a:off x="1" y="11"/>
            <a:ext cx="13445419" cy="6840003"/>
          </a:xfrm>
          <a:prstGeom prst="rect">
            <a:avLst/>
          </a:prstGeom>
        </p:spPr>
      </p:pic>
      <p:sp>
        <p:nvSpPr>
          <p:cNvPr id="17" name="bg object 17"/>
          <p:cNvSpPr/>
          <p:nvPr/>
        </p:nvSpPr>
        <p:spPr>
          <a:xfrm>
            <a:off x="0" y="4848020"/>
            <a:ext cx="13446140" cy="2712085"/>
          </a:xfrm>
          <a:custGeom>
            <a:avLst/>
            <a:gdLst/>
            <a:ahLst/>
            <a:cxnLst/>
            <a:rect l="l" t="t" r="r" b="b"/>
            <a:pathLst>
              <a:path w="10656570" h="2712085">
                <a:moveTo>
                  <a:pt x="10655998" y="0"/>
                </a:moveTo>
                <a:lnTo>
                  <a:pt x="0" y="0"/>
                </a:lnTo>
                <a:lnTo>
                  <a:pt x="0" y="2711996"/>
                </a:lnTo>
                <a:lnTo>
                  <a:pt x="10655998" y="2711996"/>
                </a:lnTo>
                <a:lnTo>
                  <a:pt x="10655998" y="0"/>
                </a:lnTo>
                <a:close/>
              </a:path>
            </a:pathLst>
          </a:custGeom>
          <a:solidFill>
            <a:srgbClr val="115E6B"/>
          </a:solidFill>
        </p:spPr>
        <p:txBody>
          <a:bodyPr wrap="square" lIns="0" tIns="0" rIns="0" bIns="0" rtlCol="0"/>
          <a:lstStyle/>
          <a:p>
            <a:endParaRPr/>
          </a:p>
        </p:txBody>
      </p:sp>
      <p:sp>
        <p:nvSpPr>
          <p:cNvPr id="18" name="bg object 18"/>
          <p:cNvSpPr/>
          <p:nvPr/>
        </p:nvSpPr>
        <p:spPr>
          <a:xfrm>
            <a:off x="10477602" y="6200711"/>
            <a:ext cx="48073" cy="59055"/>
          </a:xfrm>
          <a:custGeom>
            <a:avLst/>
            <a:gdLst/>
            <a:ahLst/>
            <a:cxnLst/>
            <a:rect l="l" t="t" r="r" b="b"/>
            <a:pathLst>
              <a:path w="38100" h="59054">
                <a:moveTo>
                  <a:pt x="20751" y="0"/>
                </a:moveTo>
                <a:lnTo>
                  <a:pt x="16687" y="88"/>
                </a:lnTo>
                <a:lnTo>
                  <a:pt x="0" y="55499"/>
                </a:lnTo>
                <a:lnTo>
                  <a:pt x="2997" y="58750"/>
                </a:lnTo>
                <a:lnTo>
                  <a:pt x="6476" y="58013"/>
                </a:lnTo>
                <a:lnTo>
                  <a:pt x="36118" y="51689"/>
                </a:lnTo>
                <a:lnTo>
                  <a:pt x="37731" y="48818"/>
                </a:lnTo>
                <a:lnTo>
                  <a:pt x="20751" y="0"/>
                </a:lnTo>
                <a:close/>
              </a:path>
            </a:pathLst>
          </a:custGeom>
          <a:solidFill>
            <a:srgbClr val="FFFFFF"/>
          </a:solidFill>
        </p:spPr>
        <p:txBody>
          <a:bodyPr wrap="square" lIns="0" tIns="0" rIns="0" bIns="0" rtlCol="0"/>
          <a:lstStyle/>
          <a:p>
            <a:endParaRPr/>
          </a:p>
        </p:txBody>
      </p:sp>
      <p:pic>
        <p:nvPicPr>
          <p:cNvPr id="19" name="bg object 19"/>
          <p:cNvPicPr/>
          <p:nvPr/>
        </p:nvPicPr>
        <p:blipFill>
          <a:blip r:embed="rId3" cstate="print"/>
          <a:stretch>
            <a:fillRect/>
          </a:stretch>
        </p:blipFill>
        <p:spPr>
          <a:xfrm>
            <a:off x="11322504" y="6035395"/>
            <a:ext cx="80522" cy="106159"/>
          </a:xfrm>
          <a:prstGeom prst="rect">
            <a:avLst/>
          </a:prstGeom>
        </p:spPr>
      </p:pic>
      <p:sp>
        <p:nvSpPr>
          <p:cNvPr id="20" name="bg object 20"/>
          <p:cNvSpPr/>
          <p:nvPr/>
        </p:nvSpPr>
        <p:spPr>
          <a:xfrm>
            <a:off x="10027286" y="5293905"/>
            <a:ext cx="2371623" cy="1651000"/>
          </a:xfrm>
          <a:custGeom>
            <a:avLst/>
            <a:gdLst/>
            <a:ahLst/>
            <a:cxnLst/>
            <a:rect l="l" t="t" r="r" b="b"/>
            <a:pathLst>
              <a:path w="1879600" h="1651000">
                <a:moveTo>
                  <a:pt x="1545526" y="709942"/>
                </a:moveTo>
                <a:lnTo>
                  <a:pt x="1531112" y="668502"/>
                </a:lnTo>
                <a:lnTo>
                  <a:pt x="1529626" y="664222"/>
                </a:lnTo>
                <a:lnTo>
                  <a:pt x="1523530" y="664349"/>
                </a:lnTo>
                <a:lnTo>
                  <a:pt x="1507794" y="716622"/>
                </a:lnTo>
                <a:lnTo>
                  <a:pt x="1510792" y="719874"/>
                </a:lnTo>
                <a:lnTo>
                  <a:pt x="1543913" y="712800"/>
                </a:lnTo>
                <a:lnTo>
                  <a:pt x="1545526" y="709942"/>
                </a:lnTo>
                <a:close/>
              </a:path>
              <a:path w="1879600" h="1651000">
                <a:moveTo>
                  <a:pt x="1879015" y="457200"/>
                </a:moveTo>
                <a:lnTo>
                  <a:pt x="1873275" y="457200"/>
                </a:lnTo>
                <a:lnTo>
                  <a:pt x="1865934" y="444500"/>
                </a:lnTo>
                <a:lnTo>
                  <a:pt x="1769427" y="424434"/>
                </a:lnTo>
                <a:lnTo>
                  <a:pt x="1769427" y="469900"/>
                </a:lnTo>
                <a:lnTo>
                  <a:pt x="1597088" y="508000"/>
                </a:lnTo>
                <a:lnTo>
                  <a:pt x="1576247" y="419100"/>
                </a:lnTo>
                <a:lnTo>
                  <a:pt x="1769427" y="469900"/>
                </a:lnTo>
                <a:lnTo>
                  <a:pt x="1769427" y="424434"/>
                </a:lnTo>
                <a:lnTo>
                  <a:pt x="1743798" y="419100"/>
                </a:lnTo>
                <a:lnTo>
                  <a:pt x="1560614" y="381000"/>
                </a:lnTo>
                <a:lnTo>
                  <a:pt x="1543621" y="332981"/>
                </a:lnTo>
                <a:lnTo>
                  <a:pt x="1543621" y="520700"/>
                </a:lnTo>
                <a:lnTo>
                  <a:pt x="1424965" y="542950"/>
                </a:lnTo>
                <a:lnTo>
                  <a:pt x="1424965" y="774700"/>
                </a:lnTo>
                <a:lnTo>
                  <a:pt x="1424940" y="812800"/>
                </a:lnTo>
                <a:lnTo>
                  <a:pt x="1420228" y="812800"/>
                </a:lnTo>
                <a:lnTo>
                  <a:pt x="1302880" y="838200"/>
                </a:lnTo>
                <a:lnTo>
                  <a:pt x="1297863" y="838200"/>
                </a:lnTo>
                <a:lnTo>
                  <a:pt x="1297863" y="800100"/>
                </a:lnTo>
                <a:lnTo>
                  <a:pt x="1297876" y="685800"/>
                </a:lnTo>
                <a:lnTo>
                  <a:pt x="1297889" y="660400"/>
                </a:lnTo>
                <a:lnTo>
                  <a:pt x="1302524" y="660400"/>
                </a:lnTo>
                <a:lnTo>
                  <a:pt x="1338313" y="647700"/>
                </a:lnTo>
                <a:lnTo>
                  <a:pt x="1342580" y="647700"/>
                </a:lnTo>
                <a:lnTo>
                  <a:pt x="1343279" y="660400"/>
                </a:lnTo>
                <a:lnTo>
                  <a:pt x="1343469" y="787400"/>
                </a:lnTo>
                <a:lnTo>
                  <a:pt x="1420190" y="774700"/>
                </a:lnTo>
                <a:lnTo>
                  <a:pt x="1424965" y="774700"/>
                </a:lnTo>
                <a:lnTo>
                  <a:pt x="1424965" y="542950"/>
                </a:lnTo>
                <a:lnTo>
                  <a:pt x="1281709" y="569810"/>
                </a:lnTo>
                <a:lnTo>
                  <a:pt x="1281709" y="812800"/>
                </a:lnTo>
                <a:lnTo>
                  <a:pt x="1281671" y="838200"/>
                </a:lnTo>
                <a:lnTo>
                  <a:pt x="1277035" y="838200"/>
                </a:lnTo>
                <a:lnTo>
                  <a:pt x="1164475" y="862952"/>
                </a:lnTo>
                <a:lnTo>
                  <a:pt x="1164475" y="965200"/>
                </a:lnTo>
                <a:lnTo>
                  <a:pt x="1163942" y="977900"/>
                </a:lnTo>
                <a:lnTo>
                  <a:pt x="1163370" y="990600"/>
                </a:lnTo>
                <a:lnTo>
                  <a:pt x="1162735" y="1003300"/>
                </a:lnTo>
                <a:lnTo>
                  <a:pt x="1162037" y="1016000"/>
                </a:lnTo>
                <a:lnTo>
                  <a:pt x="1160310" y="1054100"/>
                </a:lnTo>
                <a:lnTo>
                  <a:pt x="1157363" y="1079500"/>
                </a:lnTo>
                <a:lnTo>
                  <a:pt x="1153198" y="1104900"/>
                </a:lnTo>
                <a:lnTo>
                  <a:pt x="1147838" y="1117600"/>
                </a:lnTo>
                <a:lnTo>
                  <a:pt x="1141247" y="1143000"/>
                </a:lnTo>
                <a:lnTo>
                  <a:pt x="1122743" y="1181100"/>
                </a:lnTo>
                <a:lnTo>
                  <a:pt x="1081773" y="1219200"/>
                </a:lnTo>
                <a:lnTo>
                  <a:pt x="1044854" y="1244600"/>
                </a:lnTo>
                <a:lnTo>
                  <a:pt x="1022781" y="1257300"/>
                </a:lnTo>
                <a:lnTo>
                  <a:pt x="997813" y="1257300"/>
                </a:lnTo>
                <a:lnTo>
                  <a:pt x="970013" y="1270000"/>
                </a:lnTo>
                <a:lnTo>
                  <a:pt x="908939" y="1270000"/>
                </a:lnTo>
                <a:lnTo>
                  <a:pt x="881138" y="1257300"/>
                </a:lnTo>
                <a:lnTo>
                  <a:pt x="856170" y="1257300"/>
                </a:lnTo>
                <a:lnTo>
                  <a:pt x="814717" y="1231900"/>
                </a:lnTo>
                <a:lnTo>
                  <a:pt x="781634" y="1206500"/>
                </a:lnTo>
                <a:lnTo>
                  <a:pt x="746074" y="1168400"/>
                </a:lnTo>
                <a:lnTo>
                  <a:pt x="731151" y="1117600"/>
                </a:lnTo>
                <a:lnTo>
                  <a:pt x="727278" y="1104900"/>
                </a:lnTo>
                <a:lnTo>
                  <a:pt x="724001" y="1092200"/>
                </a:lnTo>
                <a:lnTo>
                  <a:pt x="721321" y="1066800"/>
                </a:lnTo>
                <a:lnTo>
                  <a:pt x="719226" y="1054100"/>
                </a:lnTo>
                <a:lnTo>
                  <a:pt x="846429" y="1028700"/>
                </a:lnTo>
                <a:lnTo>
                  <a:pt x="1164475" y="965200"/>
                </a:lnTo>
                <a:lnTo>
                  <a:pt x="1164475" y="862952"/>
                </a:lnTo>
                <a:lnTo>
                  <a:pt x="1161478" y="863600"/>
                </a:lnTo>
                <a:lnTo>
                  <a:pt x="1154658" y="863600"/>
                </a:lnTo>
                <a:lnTo>
                  <a:pt x="1154671" y="711200"/>
                </a:lnTo>
                <a:lnTo>
                  <a:pt x="1154684" y="698500"/>
                </a:lnTo>
                <a:lnTo>
                  <a:pt x="1155242" y="698500"/>
                </a:lnTo>
                <a:lnTo>
                  <a:pt x="1157795" y="685800"/>
                </a:lnTo>
                <a:lnTo>
                  <a:pt x="1200137" y="685800"/>
                </a:lnTo>
                <a:lnTo>
                  <a:pt x="1200264" y="812800"/>
                </a:lnTo>
                <a:lnTo>
                  <a:pt x="1276997" y="800100"/>
                </a:lnTo>
                <a:lnTo>
                  <a:pt x="1281049" y="800100"/>
                </a:lnTo>
                <a:lnTo>
                  <a:pt x="1281709" y="812800"/>
                </a:lnTo>
                <a:lnTo>
                  <a:pt x="1281709" y="569810"/>
                </a:lnTo>
                <a:lnTo>
                  <a:pt x="1204963" y="584200"/>
                </a:lnTo>
                <a:lnTo>
                  <a:pt x="1202283" y="571500"/>
                </a:lnTo>
                <a:lnTo>
                  <a:pt x="1199222" y="558800"/>
                </a:lnTo>
                <a:lnTo>
                  <a:pt x="1191958" y="520700"/>
                </a:lnTo>
                <a:lnTo>
                  <a:pt x="1173797" y="469900"/>
                </a:lnTo>
                <a:lnTo>
                  <a:pt x="1161605" y="457200"/>
                </a:lnTo>
                <a:lnTo>
                  <a:pt x="1157897" y="450583"/>
                </a:lnTo>
                <a:lnTo>
                  <a:pt x="1157897" y="596900"/>
                </a:lnTo>
                <a:lnTo>
                  <a:pt x="1135672" y="601992"/>
                </a:lnTo>
                <a:lnTo>
                  <a:pt x="1135672" y="787400"/>
                </a:lnTo>
                <a:lnTo>
                  <a:pt x="1135481" y="800100"/>
                </a:lnTo>
                <a:lnTo>
                  <a:pt x="1135113" y="812800"/>
                </a:lnTo>
                <a:lnTo>
                  <a:pt x="1134516" y="812800"/>
                </a:lnTo>
                <a:lnTo>
                  <a:pt x="1133475" y="825500"/>
                </a:lnTo>
                <a:lnTo>
                  <a:pt x="1132001" y="825500"/>
                </a:lnTo>
                <a:lnTo>
                  <a:pt x="1130084" y="838200"/>
                </a:lnTo>
                <a:lnTo>
                  <a:pt x="1127658" y="838200"/>
                </a:lnTo>
                <a:lnTo>
                  <a:pt x="1124686" y="850900"/>
                </a:lnTo>
                <a:lnTo>
                  <a:pt x="1121143" y="850900"/>
                </a:lnTo>
                <a:lnTo>
                  <a:pt x="1117053" y="863600"/>
                </a:lnTo>
                <a:lnTo>
                  <a:pt x="1112367" y="863600"/>
                </a:lnTo>
                <a:lnTo>
                  <a:pt x="1107046" y="876300"/>
                </a:lnTo>
                <a:lnTo>
                  <a:pt x="1094549" y="876300"/>
                </a:lnTo>
                <a:lnTo>
                  <a:pt x="1087272" y="889000"/>
                </a:lnTo>
                <a:lnTo>
                  <a:pt x="1005890" y="889000"/>
                </a:lnTo>
                <a:lnTo>
                  <a:pt x="998867" y="876300"/>
                </a:lnTo>
                <a:lnTo>
                  <a:pt x="993216" y="876300"/>
                </a:lnTo>
                <a:lnTo>
                  <a:pt x="988949" y="863600"/>
                </a:lnTo>
                <a:lnTo>
                  <a:pt x="986091" y="863600"/>
                </a:lnTo>
                <a:lnTo>
                  <a:pt x="983957" y="850900"/>
                </a:lnTo>
                <a:lnTo>
                  <a:pt x="982535" y="850900"/>
                </a:lnTo>
                <a:lnTo>
                  <a:pt x="981824" y="838200"/>
                </a:lnTo>
                <a:lnTo>
                  <a:pt x="981367" y="838200"/>
                </a:lnTo>
                <a:lnTo>
                  <a:pt x="981176" y="825500"/>
                </a:lnTo>
                <a:lnTo>
                  <a:pt x="981329" y="812800"/>
                </a:lnTo>
                <a:lnTo>
                  <a:pt x="981519" y="800100"/>
                </a:lnTo>
                <a:lnTo>
                  <a:pt x="981824" y="800100"/>
                </a:lnTo>
                <a:lnTo>
                  <a:pt x="982395" y="787400"/>
                </a:lnTo>
                <a:lnTo>
                  <a:pt x="983411" y="774700"/>
                </a:lnTo>
                <a:lnTo>
                  <a:pt x="984846" y="774700"/>
                </a:lnTo>
                <a:lnTo>
                  <a:pt x="986726" y="762000"/>
                </a:lnTo>
                <a:lnTo>
                  <a:pt x="989088" y="762000"/>
                </a:lnTo>
                <a:lnTo>
                  <a:pt x="992035" y="749300"/>
                </a:lnTo>
                <a:lnTo>
                  <a:pt x="995553" y="749300"/>
                </a:lnTo>
                <a:lnTo>
                  <a:pt x="999655" y="736600"/>
                </a:lnTo>
                <a:lnTo>
                  <a:pt x="1009675" y="736600"/>
                </a:lnTo>
                <a:lnTo>
                  <a:pt x="1015606" y="723900"/>
                </a:lnTo>
                <a:lnTo>
                  <a:pt x="1022172" y="723900"/>
                </a:lnTo>
                <a:lnTo>
                  <a:pt x="1029423" y="711200"/>
                </a:lnTo>
                <a:lnTo>
                  <a:pt x="1110945" y="711200"/>
                </a:lnTo>
                <a:lnTo>
                  <a:pt x="1118044" y="723900"/>
                </a:lnTo>
                <a:lnTo>
                  <a:pt x="1123721" y="723900"/>
                </a:lnTo>
                <a:lnTo>
                  <a:pt x="1127988" y="736600"/>
                </a:lnTo>
                <a:lnTo>
                  <a:pt x="1130833" y="736600"/>
                </a:lnTo>
                <a:lnTo>
                  <a:pt x="1132967" y="749300"/>
                </a:lnTo>
                <a:lnTo>
                  <a:pt x="1134389" y="749300"/>
                </a:lnTo>
                <a:lnTo>
                  <a:pt x="1135126" y="762000"/>
                </a:lnTo>
                <a:lnTo>
                  <a:pt x="1135481" y="774700"/>
                </a:lnTo>
                <a:lnTo>
                  <a:pt x="1135659" y="774700"/>
                </a:lnTo>
                <a:lnTo>
                  <a:pt x="1135659" y="787400"/>
                </a:lnTo>
                <a:lnTo>
                  <a:pt x="1135672" y="601992"/>
                </a:lnTo>
                <a:lnTo>
                  <a:pt x="960945" y="641985"/>
                </a:lnTo>
                <a:lnTo>
                  <a:pt x="960945" y="736600"/>
                </a:lnTo>
                <a:lnTo>
                  <a:pt x="960920" y="901700"/>
                </a:lnTo>
                <a:lnTo>
                  <a:pt x="960374" y="901700"/>
                </a:lnTo>
                <a:lnTo>
                  <a:pt x="957821" y="914400"/>
                </a:lnTo>
                <a:lnTo>
                  <a:pt x="923201" y="914400"/>
                </a:lnTo>
                <a:lnTo>
                  <a:pt x="862368" y="838200"/>
                </a:lnTo>
                <a:lnTo>
                  <a:pt x="862406" y="927100"/>
                </a:lnTo>
                <a:lnTo>
                  <a:pt x="857758" y="927100"/>
                </a:lnTo>
                <a:lnTo>
                  <a:pt x="821969" y="939800"/>
                </a:lnTo>
                <a:lnTo>
                  <a:pt x="816952" y="939800"/>
                </a:lnTo>
                <a:lnTo>
                  <a:pt x="816952" y="914400"/>
                </a:lnTo>
                <a:lnTo>
                  <a:pt x="816965" y="800100"/>
                </a:lnTo>
                <a:lnTo>
                  <a:pt x="816978" y="774700"/>
                </a:lnTo>
                <a:lnTo>
                  <a:pt x="816927" y="762000"/>
                </a:lnTo>
                <a:lnTo>
                  <a:pt x="854113" y="762000"/>
                </a:lnTo>
                <a:lnTo>
                  <a:pt x="915530" y="838200"/>
                </a:lnTo>
                <a:lnTo>
                  <a:pt x="915492" y="762000"/>
                </a:lnTo>
                <a:lnTo>
                  <a:pt x="915492" y="749300"/>
                </a:lnTo>
                <a:lnTo>
                  <a:pt x="916051" y="749300"/>
                </a:lnTo>
                <a:lnTo>
                  <a:pt x="918603" y="736600"/>
                </a:lnTo>
                <a:lnTo>
                  <a:pt x="960945" y="736600"/>
                </a:lnTo>
                <a:lnTo>
                  <a:pt x="960945" y="641985"/>
                </a:lnTo>
                <a:lnTo>
                  <a:pt x="744029" y="691642"/>
                </a:lnTo>
                <a:lnTo>
                  <a:pt x="744029" y="927100"/>
                </a:lnTo>
                <a:lnTo>
                  <a:pt x="743991" y="952500"/>
                </a:lnTo>
                <a:lnTo>
                  <a:pt x="739355" y="952500"/>
                </a:lnTo>
                <a:lnTo>
                  <a:pt x="621995" y="977900"/>
                </a:lnTo>
                <a:lnTo>
                  <a:pt x="616978" y="977900"/>
                </a:lnTo>
                <a:lnTo>
                  <a:pt x="616978" y="952500"/>
                </a:lnTo>
                <a:lnTo>
                  <a:pt x="616991" y="825500"/>
                </a:lnTo>
                <a:lnTo>
                  <a:pt x="617004" y="812800"/>
                </a:lnTo>
                <a:lnTo>
                  <a:pt x="617562" y="812800"/>
                </a:lnTo>
                <a:lnTo>
                  <a:pt x="620115" y="800100"/>
                </a:lnTo>
                <a:lnTo>
                  <a:pt x="662457" y="800100"/>
                </a:lnTo>
                <a:lnTo>
                  <a:pt x="662584" y="939800"/>
                </a:lnTo>
                <a:lnTo>
                  <a:pt x="737514" y="914400"/>
                </a:lnTo>
                <a:lnTo>
                  <a:pt x="743369" y="914400"/>
                </a:lnTo>
                <a:lnTo>
                  <a:pt x="744029" y="927100"/>
                </a:lnTo>
                <a:lnTo>
                  <a:pt x="744029" y="691642"/>
                </a:lnTo>
                <a:lnTo>
                  <a:pt x="714044" y="698500"/>
                </a:lnTo>
                <a:lnTo>
                  <a:pt x="714667" y="685800"/>
                </a:lnTo>
                <a:lnTo>
                  <a:pt x="715352" y="660400"/>
                </a:lnTo>
                <a:lnTo>
                  <a:pt x="718705" y="609600"/>
                </a:lnTo>
                <a:lnTo>
                  <a:pt x="726313" y="558800"/>
                </a:lnTo>
                <a:lnTo>
                  <a:pt x="739190" y="520700"/>
                </a:lnTo>
                <a:lnTo>
                  <a:pt x="747788" y="495300"/>
                </a:lnTo>
                <a:lnTo>
                  <a:pt x="757897" y="482600"/>
                </a:lnTo>
                <a:lnTo>
                  <a:pt x="769505" y="457200"/>
                </a:lnTo>
                <a:lnTo>
                  <a:pt x="782523" y="444500"/>
                </a:lnTo>
                <a:lnTo>
                  <a:pt x="797674" y="431800"/>
                </a:lnTo>
                <a:lnTo>
                  <a:pt x="814895" y="419100"/>
                </a:lnTo>
                <a:lnTo>
                  <a:pt x="834123" y="406400"/>
                </a:lnTo>
                <a:lnTo>
                  <a:pt x="856195" y="406400"/>
                </a:lnTo>
                <a:lnTo>
                  <a:pt x="881189" y="393700"/>
                </a:lnTo>
                <a:lnTo>
                  <a:pt x="993114" y="393700"/>
                </a:lnTo>
                <a:lnTo>
                  <a:pt x="1011859" y="406400"/>
                </a:lnTo>
                <a:lnTo>
                  <a:pt x="1044841" y="406400"/>
                </a:lnTo>
                <a:lnTo>
                  <a:pt x="1081278" y="431800"/>
                </a:lnTo>
                <a:lnTo>
                  <a:pt x="1120902" y="482600"/>
                </a:lnTo>
                <a:lnTo>
                  <a:pt x="1130757" y="495300"/>
                </a:lnTo>
                <a:lnTo>
                  <a:pt x="1138974" y="520700"/>
                </a:lnTo>
                <a:lnTo>
                  <a:pt x="1145527" y="533400"/>
                </a:lnTo>
                <a:lnTo>
                  <a:pt x="1149197" y="546100"/>
                </a:lnTo>
                <a:lnTo>
                  <a:pt x="1152486" y="571500"/>
                </a:lnTo>
                <a:lnTo>
                  <a:pt x="1155382" y="584200"/>
                </a:lnTo>
                <a:lnTo>
                  <a:pt x="1157897" y="596900"/>
                </a:lnTo>
                <a:lnTo>
                  <a:pt x="1157897" y="450583"/>
                </a:lnTo>
                <a:lnTo>
                  <a:pt x="1147381" y="431800"/>
                </a:lnTo>
                <a:lnTo>
                  <a:pt x="1130477" y="406400"/>
                </a:lnTo>
                <a:lnTo>
                  <a:pt x="1110983" y="393700"/>
                </a:lnTo>
                <a:lnTo>
                  <a:pt x="1088974" y="381000"/>
                </a:lnTo>
                <a:lnTo>
                  <a:pt x="1064526" y="368300"/>
                </a:lnTo>
                <a:lnTo>
                  <a:pt x="1045083" y="355600"/>
                </a:lnTo>
                <a:lnTo>
                  <a:pt x="1001331" y="355600"/>
                </a:lnTo>
                <a:lnTo>
                  <a:pt x="977188" y="342900"/>
                </a:lnTo>
                <a:lnTo>
                  <a:pt x="903897" y="342900"/>
                </a:lnTo>
                <a:lnTo>
                  <a:pt x="871118" y="355600"/>
                </a:lnTo>
                <a:lnTo>
                  <a:pt x="841260" y="355600"/>
                </a:lnTo>
                <a:lnTo>
                  <a:pt x="814438" y="368300"/>
                </a:lnTo>
                <a:lnTo>
                  <a:pt x="767969" y="393700"/>
                </a:lnTo>
                <a:lnTo>
                  <a:pt x="731583" y="431800"/>
                </a:lnTo>
                <a:lnTo>
                  <a:pt x="717346" y="457200"/>
                </a:lnTo>
                <a:lnTo>
                  <a:pt x="704977" y="469900"/>
                </a:lnTo>
                <a:lnTo>
                  <a:pt x="686003" y="520700"/>
                </a:lnTo>
                <a:lnTo>
                  <a:pt x="674458" y="571500"/>
                </a:lnTo>
                <a:lnTo>
                  <a:pt x="670966" y="609600"/>
                </a:lnTo>
                <a:lnTo>
                  <a:pt x="667994" y="647700"/>
                </a:lnTo>
                <a:lnTo>
                  <a:pt x="667092" y="673100"/>
                </a:lnTo>
                <a:lnTo>
                  <a:pt x="666292" y="685800"/>
                </a:lnTo>
                <a:lnTo>
                  <a:pt x="665581" y="698500"/>
                </a:lnTo>
                <a:lnTo>
                  <a:pt x="600887" y="712673"/>
                </a:lnTo>
                <a:lnTo>
                  <a:pt x="600887" y="952500"/>
                </a:lnTo>
                <a:lnTo>
                  <a:pt x="600798" y="977900"/>
                </a:lnTo>
                <a:lnTo>
                  <a:pt x="600240" y="990600"/>
                </a:lnTo>
                <a:lnTo>
                  <a:pt x="596150" y="990600"/>
                </a:lnTo>
                <a:lnTo>
                  <a:pt x="478802" y="1016000"/>
                </a:lnTo>
                <a:lnTo>
                  <a:pt x="473837" y="1016000"/>
                </a:lnTo>
                <a:lnTo>
                  <a:pt x="473811" y="838200"/>
                </a:lnTo>
                <a:lnTo>
                  <a:pt x="478447" y="838200"/>
                </a:lnTo>
                <a:lnTo>
                  <a:pt x="514235" y="825500"/>
                </a:lnTo>
                <a:lnTo>
                  <a:pt x="519201" y="825500"/>
                </a:lnTo>
                <a:lnTo>
                  <a:pt x="519252" y="838200"/>
                </a:lnTo>
                <a:lnTo>
                  <a:pt x="519379" y="965200"/>
                </a:lnTo>
                <a:lnTo>
                  <a:pt x="596112" y="952500"/>
                </a:lnTo>
                <a:lnTo>
                  <a:pt x="600887" y="952500"/>
                </a:lnTo>
                <a:lnTo>
                  <a:pt x="600887" y="712673"/>
                </a:lnTo>
                <a:lnTo>
                  <a:pt x="460997" y="743292"/>
                </a:lnTo>
                <a:lnTo>
                  <a:pt x="460997" y="1016000"/>
                </a:lnTo>
                <a:lnTo>
                  <a:pt x="459600" y="1016000"/>
                </a:lnTo>
                <a:lnTo>
                  <a:pt x="421678" y="1028700"/>
                </a:lnTo>
                <a:lnTo>
                  <a:pt x="415734" y="1028700"/>
                </a:lnTo>
                <a:lnTo>
                  <a:pt x="408241" y="1003300"/>
                </a:lnTo>
                <a:lnTo>
                  <a:pt x="342887" y="1016000"/>
                </a:lnTo>
                <a:lnTo>
                  <a:pt x="336181" y="1041400"/>
                </a:lnTo>
                <a:lnTo>
                  <a:pt x="326682" y="1041400"/>
                </a:lnTo>
                <a:lnTo>
                  <a:pt x="301180" y="1050239"/>
                </a:lnTo>
                <a:lnTo>
                  <a:pt x="301180" y="1231900"/>
                </a:lnTo>
                <a:lnTo>
                  <a:pt x="300863" y="1231900"/>
                </a:lnTo>
                <a:lnTo>
                  <a:pt x="111531" y="1181100"/>
                </a:lnTo>
                <a:lnTo>
                  <a:pt x="280911" y="1143000"/>
                </a:lnTo>
                <a:lnTo>
                  <a:pt x="285178" y="1168400"/>
                </a:lnTo>
                <a:lnTo>
                  <a:pt x="289979" y="1193800"/>
                </a:lnTo>
                <a:lnTo>
                  <a:pt x="295313" y="1206500"/>
                </a:lnTo>
                <a:lnTo>
                  <a:pt x="301180" y="1231900"/>
                </a:lnTo>
                <a:lnTo>
                  <a:pt x="301180" y="1050239"/>
                </a:lnTo>
                <a:lnTo>
                  <a:pt x="290004" y="1054100"/>
                </a:lnTo>
                <a:lnTo>
                  <a:pt x="286753" y="1054100"/>
                </a:lnTo>
                <a:lnTo>
                  <a:pt x="287642" y="1041400"/>
                </a:lnTo>
                <a:lnTo>
                  <a:pt x="338709" y="876300"/>
                </a:lnTo>
                <a:lnTo>
                  <a:pt x="345859" y="876300"/>
                </a:lnTo>
                <a:lnTo>
                  <a:pt x="350278" y="889000"/>
                </a:lnTo>
                <a:lnTo>
                  <a:pt x="382066" y="889000"/>
                </a:lnTo>
                <a:lnTo>
                  <a:pt x="388556" y="876300"/>
                </a:lnTo>
                <a:lnTo>
                  <a:pt x="400786" y="876300"/>
                </a:lnTo>
                <a:lnTo>
                  <a:pt x="403555" y="863600"/>
                </a:lnTo>
                <a:lnTo>
                  <a:pt x="408317" y="863600"/>
                </a:lnTo>
                <a:lnTo>
                  <a:pt x="460997" y="1016000"/>
                </a:lnTo>
                <a:lnTo>
                  <a:pt x="460997" y="743292"/>
                </a:lnTo>
                <a:lnTo>
                  <a:pt x="392976" y="758177"/>
                </a:lnTo>
                <a:lnTo>
                  <a:pt x="392976" y="850900"/>
                </a:lnTo>
                <a:lnTo>
                  <a:pt x="391147" y="850900"/>
                </a:lnTo>
                <a:lnTo>
                  <a:pt x="383501" y="863600"/>
                </a:lnTo>
                <a:lnTo>
                  <a:pt x="378637" y="863600"/>
                </a:lnTo>
                <a:lnTo>
                  <a:pt x="369709" y="876300"/>
                </a:lnTo>
                <a:lnTo>
                  <a:pt x="366877" y="876300"/>
                </a:lnTo>
                <a:lnTo>
                  <a:pt x="361594" y="863600"/>
                </a:lnTo>
                <a:lnTo>
                  <a:pt x="350799" y="863600"/>
                </a:lnTo>
                <a:lnTo>
                  <a:pt x="350177" y="850900"/>
                </a:lnTo>
                <a:lnTo>
                  <a:pt x="351967" y="838200"/>
                </a:lnTo>
                <a:lnTo>
                  <a:pt x="359613" y="838200"/>
                </a:lnTo>
                <a:lnTo>
                  <a:pt x="364477" y="825500"/>
                </a:lnTo>
                <a:lnTo>
                  <a:pt x="383921" y="825500"/>
                </a:lnTo>
                <a:lnTo>
                  <a:pt x="388200" y="838200"/>
                </a:lnTo>
                <a:lnTo>
                  <a:pt x="392963" y="838200"/>
                </a:lnTo>
                <a:lnTo>
                  <a:pt x="392976" y="850900"/>
                </a:lnTo>
                <a:lnTo>
                  <a:pt x="392976" y="758177"/>
                </a:lnTo>
                <a:lnTo>
                  <a:pt x="317474" y="774700"/>
                </a:lnTo>
                <a:lnTo>
                  <a:pt x="318058" y="736600"/>
                </a:lnTo>
                <a:lnTo>
                  <a:pt x="318960" y="698500"/>
                </a:lnTo>
                <a:lnTo>
                  <a:pt x="320167" y="660400"/>
                </a:lnTo>
                <a:lnTo>
                  <a:pt x="321703" y="622300"/>
                </a:lnTo>
                <a:lnTo>
                  <a:pt x="326898" y="571500"/>
                </a:lnTo>
                <a:lnTo>
                  <a:pt x="336016" y="508000"/>
                </a:lnTo>
                <a:lnTo>
                  <a:pt x="349008" y="457200"/>
                </a:lnTo>
                <a:lnTo>
                  <a:pt x="365836" y="406400"/>
                </a:lnTo>
                <a:lnTo>
                  <a:pt x="386308" y="355600"/>
                </a:lnTo>
                <a:lnTo>
                  <a:pt x="411518" y="304800"/>
                </a:lnTo>
                <a:lnTo>
                  <a:pt x="441375" y="266700"/>
                </a:lnTo>
                <a:lnTo>
                  <a:pt x="475767" y="228600"/>
                </a:lnTo>
                <a:lnTo>
                  <a:pt x="515073" y="190500"/>
                </a:lnTo>
                <a:lnTo>
                  <a:pt x="559498" y="152400"/>
                </a:lnTo>
                <a:lnTo>
                  <a:pt x="608876" y="127000"/>
                </a:lnTo>
                <a:lnTo>
                  <a:pt x="663041" y="101600"/>
                </a:lnTo>
                <a:lnTo>
                  <a:pt x="702424" y="88900"/>
                </a:lnTo>
                <a:lnTo>
                  <a:pt x="744588" y="76200"/>
                </a:lnTo>
                <a:lnTo>
                  <a:pt x="789444" y="63500"/>
                </a:lnTo>
                <a:lnTo>
                  <a:pt x="836930" y="63500"/>
                </a:lnTo>
                <a:lnTo>
                  <a:pt x="886968" y="50800"/>
                </a:lnTo>
                <a:lnTo>
                  <a:pt x="991997" y="50800"/>
                </a:lnTo>
                <a:lnTo>
                  <a:pt x="1042022" y="63500"/>
                </a:lnTo>
                <a:lnTo>
                  <a:pt x="1089494" y="63500"/>
                </a:lnTo>
                <a:lnTo>
                  <a:pt x="1134351" y="76200"/>
                </a:lnTo>
                <a:lnTo>
                  <a:pt x="1176515" y="88900"/>
                </a:lnTo>
                <a:lnTo>
                  <a:pt x="1215910" y="101600"/>
                </a:lnTo>
                <a:lnTo>
                  <a:pt x="1270063" y="127000"/>
                </a:lnTo>
                <a:lnTo>
                  <a:pt x="1319441" y="152400"/>
                </a:lnTo>
                <a:lnTo>
                  <a:pt x="1363865" y="190500"/>
                </a:lnTo>
                <a:lnTo>
                  <a:pt x="1403184" y="228600"/>
                </a:lnTo>
                <a:lnTo>
                  <a:pt x="1437576" y="266700"/>
                </a:lnTo>
                <a:lnTo>
                  <a:pt x="1467421" y="304800"/>
                </a:lnTo>
                <a:lnTo>
                  <a:pt x="1492631" y="355600"/>
                </a:lnTo>
                <a:lnTo>
                  <a:pt x="1513116" y="406400"/>
                </a:lnTo>
                <a:lnTo>
                  <a:pt x="1530400" y="457200"/>
                </a:lnTo>
                <a:lnTo>
                  <a:pt x="1543621" y="520700"/>
                </a:lnTo>
                <a:lnTo>
                  <a:pt x="1543621" y="332981"/>
                </a:lnTo>
                <a:lnTo>
                  <a:pt x="1538147" y="317500"/>
                </a:lnTo>
                <a:lnTo>
                  <a:pt x="1510982" y="279400"/>
                </a:lnTo>
                <a:lnTo>
                  <a:pt x="1479130" y="228600"/>
                </a:lnTo>
                <a:lnTo>
                  <a:pt x="1442580" y="190500"/>
                </a:lnTo>
                <a:lnTo>
                  <a:pt x="1408163" y="152400"/>
                </a:lnTo>
                <a:lnTo>
                  <a:pt x="1370355" y="127000"/>
                </a:lnTo>
                <a:lnTo>
                  <a:pt x="1329131" y="101600"/>
                </a:lnTo>
                <a:lnTo>
                  <a:pt x="1284516" y="76200"/>
                </a:lnTo>
                <a:lnTo>
                  <a:pt x="1236497" y="50800"/>
                </a:lnTo>
                <a:lnTo>
                  <a:pt x="1193711" y="38100"/>
                </a:lnTo>
                <a:lnTo>
                  <a:pt x="1148232" y="25400"/>
                </a:lnTo>
                <a:lnTo>
                  <a:pt x="1100074" y="12700"/>
                </a:lnTo>
                <a:lnTo>
                  <a:pt x="1049235" y="12700"/>
                </a:lnTo>
                <a:lnTo>
                  <a:pt x="995705" y="0"/>
                </a:lnTo>
                <a:lnTo>
                  <a:pt x="883259" y="0"/>
                </a:lnTo>
                <a:lnTo>
                  <a:pt x="829716" y="12700"/>
                </a:lnTo>
                <a:lnTo>
                  <a:pt x="778865" y="12700"/>
                </a:lnTo>
                <a:lnTo>
                  <a:pt x="730707" y="25400"/>
                </a:lnTo>
                <a:lnTo>
                  <a:pt x="685228" y="38100"/>
                </a:lnTo>
                <a:lnTo>
                  <a:pt x="642454" y="50800"/>
                </a:lnTo>
                <a:lnTo>
                  <a:pt x="594423" y="76200"/>
                </a:lnTo>
                <a:lnTo>
                  <a:pt x="549808" y="101600"/>
                </a:lnTo>
                <a:lnTo>
                  <a:pt x="508584" y="127000"/>
                </a:lnTo>
                <a:lnTo>
                  <a:pt x="470776" y="152400"/>
                </a:lnTo>
                <a:lnTo>
                  <a:pt x="436372" y="190500"/>
                </a:lnTo>
                <a:lnTo>
                  <a:pt x="405320" y="228600"/>
                </a:lnTo>
                <a:lnTo>
                  <a:pt x="377596" y="254000"/>
                </a:lnTo>
                <a:lnTo>
                  <a:pt x="353187" y="304800"/>
                </a:lnTo>
                <a:lnTo>
                  <a:pt x="332105" y="342900"/>
                </a:lnTo>
                <a:lnTo>
                  <a:pt x="314337" y="381000"/>
                </a:lnTo>
                <a:lnTo>
                  <a:pt x="299554" y="431800"/>
                </a:lnTo>
                <a:lnTo>
                  <a:pt x="287451" y="482600"/>
                </a:lnTo>
                <a:lnTo>
                  <a:pt x="278015" y="520700"/>
                </a:lnTo>
                <a:lnTo>
                  <a:pt x="272326" y="563410"/>
                </a:lnTo>
                <a:lnTo>
                  <a:pt x="272326" y="1054100"/>
                </a:lnTo>
                <a:lnTo>
                  <a:pt x="266979" y="1054100"/>
                </a:lnTo>
                <a:lnTo>
                  <a:pt x="231889" y="1066800"/>
                </a:lnTo>
                <a:lnTo>
                  <a:pt x="226872" y="1066800"/>
                </a:lnTo>
                <a:lnTo>
                  <a:pt x="226809" y="1003300"/>
                </a:lnTo>
                <a:lnTo>
                  <a:pt x="172262" y="1003300"/>
                </a:lnTo>
                <a:lnTo>
                  <a:pt x="172389" y="1079500"/>
                </a:lnTo>
                <a:lnTo>
                  <a:pt x="167690" y="1079500"/>
                </a:lnTo>
                <a:lnTo>
                  <a:pt x="131902" y="1092200"/>
                </a:lnTo>
                <a:lnTo>
                  <a:pt x="130340" y="1092200"/>
                </a:lnTo>
                <a:lnTo>
                  <a:pt x="127685" y="1079500"/>
                </a:lnTo>
                <a:lnTo>
                  <a:pt x="126885" y="1079500"/>
                </a:lnTo>
                <a:lnTo>
                  <a:pt x="126911" y="914400"/>
                </a:lnTo>
                <a:lnTo>
                  <a:pt x="131546" y="914400"/>
                </a:lnTo>
                <a:lnTo>
                  <a:pt x="167347" y="901700"/>
                </a:lnTo>
                <a:lnTo>
                  <a:pt x="172364" y="901700"/>
                </a:lnTo>
                <a:lnTo>
                  <a:pt x="172224" y="965200"/>
                </a:lnTo>
                <a:lnTo>
                  <a:pt x="226771" y="952500"/>
                </a:lnTo>
                <a:lnTo>
                  <a:pt x="226872" y="901700"/>
                </a:lnTo>
                <a:lnTo>
                  <a:pt x="226898" y="889000"/>
                </a:lnTo>
                <a:lnTo>
                  <a:pt x="231546" y="889000"/>
                </a:lnTo>
                <a:lnTo>
                  <a:pt x="267335" y="876300"/>
                </a:lnTo>
                <a:lnTo>
                  <a:pt x="271589" y="876300"/>
                </a:lnTo>
                <a:lnTo>
                  <a:pt x="272288" y="889000"/>
                </a:lnTo>
                <a:lnTo>
                  <a:pt x="272326" y="1054100"/>
                </a:lnTo>
                <a:lnTo>
                  <a:pt x="272326" y="563410"/>
                </a:lnTo>
                <a:lnTo>
                  <a:pt x="267157" y="622300"/>
                </a:lnTo>
                <a:lnTo>
                  <a:pt x="265480" y="660400"/>
                </a:lnTo>
                <a:lnTo>
                  <a:pt x="264198" y="711200"/>
                </a:lnTo>
                <a:lnTo>
                  <a:pt x="263296" y="749300"/>
                </a:lnTo>
                <a:lnTo>
                  <a:pt x="262763" y="787400"/>
                </a:lnTo>
                <a:lnTo>
                  <a:pt x="5461" y="850900"/>
                </a:lnTo>
                <a:lnTo>
                  <a:pt x="0" y="850900"/>
                </a:lnTo>
                <a:lnTo>
                  <a:pt x="0" y="1193800"/>
                </a:lnTo>
                <a:lnTo>
                  <a:pt x="4711" y="1206500"/>
                </a:lnTo>
                <a:lnTo>
                  <a:pt x="13855" y="1206500"/>
                </a:lnTo>
                <a:lnTo>
                  <a:pt x="317373" y="1282700"/>
                </a:lnTo>
                <a:lnTo>
                  <a:pt x="339890" y="1333500"/>
                </a:lnTo>
                <a:lnTo>
                  <a:pt x="367233" y="1384300"/>
                </a:lnTo>
                <a:lnTo>
                  <a:pt x="399389" y="1422400"/>
                </a:lnTo>
                <a:lnTo>
                  <a:pt x="436372" y="1473200"/>
                </a:lnTo>
                <a:lnTo>
                  <a:pt x="470776" y="1498600"/>
                </a:lnTo>
                <a:lnTo>
                  <a:pt x="508584" y="1536700"/>
                </a:lnTo>
                <a:lnTo>
                  <a:pt x="549808" y="1562100"/>
                </a:lnTo>
                <a:lnTo>
                  <a:pt x="594423" y="1587500"/>
                </a:lnTo>
                <a:lnTo>
                  <a:pt x="642454" y="1612900"/>
                </a:lnTo>
                <a:lnTo>
                  <a:pt x="685228" y="1625600"/>
                </a:lnTo>
                <a:lnTo>
                  <a:pt x="730707" y="1638300"/>
                </a:lnTo>
                <a:lnTo>
                  <a:pt x="778865" y="1651000"/>
                </a:lnTo>
                <a:lnTo>
                  <a:pt x="1100074" y="1651000"/>
                </a:lnTo>
                <a:lnTo>
                  <a:pt x="1148232" y="1638300"/>
                </a:lnTo>
                <a:lnTo>
                  <a:pt x="1193711" y="1625600"/>
                </a:lnTo>
                <a:lnTo>
                  <a:pt x="1236497" y="1612900"/>
                </a:lnTo>
                <a:lnTo>
                  <a:pt x="1260500" y="1600200"/>
                </a:lnTo>
                <a:lnTo>
                  <a:pt x="1284516" y="1587500"/>
                </a:lnTo>
                <a:lnTo>
                  <a:pt x="1329131" y="1562100"/>
                </a:lnTo>
                <a:lnTo>
                  <a:pt x="1370355" y="1536700"/>
                </a:lnTo>
                <a:lnTo>
                  <a:pt x="1408163" y="1498600"/>
                </a:lnTo>
                <a:lnTo>
                  <a:pt x="1442580" y="1473200"/>
                </a:lnTo>
                <a:lnTo>
                  <a:pt x="1473619" y="1435100"/>
                </a:lnTo>
                <a:lnTo>
                  <a:pt x="1501343" y="1397000"/>
                </a:lnTo>
                <a:lnTo>
                  <a:pt x="1525752" y="1358900"/>
                </a:lnTo>
                <a:lnTo>
                  <a:pt x="1546834" y="1320800"/>
                </a:lnTo>
                <a:lnTo>
                  <a:pt x="1564614" y="1270000"/>
                </a:lnTo>
                <a:lnTo>
                  <a:pt x="1579384" y="1231900"/>
                </a:lnTo>
                <a:lnTo>
                  <a:pt x="1591500" y="1181100"/>
                </a:lnTo>
                <a:lnTo>
                  <a:pt x="1600949" y="1130300"/>
                </a:lnTo>
                <a:lnTo>
                  <a:pt x="1607718" y="1079500"/>
                </a:lnTo>
                <a:lnTo>
                  <a:pt x="1611833" y="1028700"/>
                </a:lnTo>
                <a:lnTo>
                  <a:pt x="1613585" y="990600"/>
                </a:lnTo>
                <a:lnTo>
                  <a:pt x="1614919" y="952500"/>
                </a:lnTo>
                <a:lnTo>
                  <a:pt x="1615833" y="901700"/>
                </a:lnTo>
                <a:lnTo>
                  <a:pt x="1616341" y="863600"/>
                </a:lnTo>
                <a:lnTo>
                  <a:pt x="1873554" y="812800"/>
                </a:lnTo>
                <a:lnTo>
                  <a:pt x="1879015" y="800100"/>
                </a:lnTo>
                <a:lnTo>
                  <a:pt x="1879015" y="774700"/>
                </a:lnTo>
                <a:lnTo>
                  <a:pt x="1629702" y="774700"/>
                </a:lnTo>
                <a:lnTo>
                  <a:pt x="1611896" y="774700"/>
                </a:lnTo>
                <a:lnTo>
                  <a:pt x="1566202" y="774700"/>
                </a:lnTo>
                <a:lnTo>
                  <a:pt x="1561630" y="774700"/>
                </a:lnTo>
                <a:lnTo>
                  <a:pt x="1561630" y="876300"/>
                </a:lnTo>
                <a:lnTo>
                  <a:pt x="1561071" y="914400"/>
                </a:lnTo>
                <a:lnTo>
                  <a:pt x="1560156" y="952500"/>
                </a:lnTo>
                <a:lnTo>
                  <a:pt x="1558899" y="990600"/>
                </a:lnTo>
                <a:lnTo>
                  <a:pt x="1557286" y="1028700"/>
                </a:lnTo>
                <a:lnTo>
                  <a:pt x="1553425" y="1079500"/>
                </a:lnTo>
                <a:lnTo>
                  <a:pt x="1547063" y="1117600"/>
                </a:lnTo>
                <a:lnTo>
                  <a:pt x="1538211" y="1168400"/>
                </a:lnTo>
                <a:lnTo>
                  <a:pt x="1526882" y="1206500"/>
                </a:lnTo>
                <a:lnTo>
                  <a:pt x="1513116" y="1257300"/>
                </a:lnTo>
                <a:lnTo>
                  <a:pt x="1492631" y="1308100"/>
                </a:lnTo>
                <a:lnTo>
                  <a:pt x="1467421" y="1346200"/>
                </a:lnTo>
                <a:lnTo>
                  <a:pt x="1437576" y="1397000"/>
                </a:lnTo>
                <a:lnTo>
                  <a:pt x="1403184" y="1435100"/>
                </a:lnTo>
                <a:lnTo>
                  <a:pt x="1363865" y="1473200"/>
                </a:lnTo>
                <a:lnTo>
                  <a:pt x="1319441" y="1498600"/>
                </a:lnTo>
                <a:lnTo>
                  <a:pt x="1270076" y="1536700"/>
                </a:lnTo>
                <a:lnTo>
                  <a:pt x="1215923" y="1562100"/>
                </a:lnTo>
                <a:lnTo>
                  <a:pt x="1176515" y="1574800"/>
                </a:lnTo>
                <a:lnTo>
                  <a:pt x="1134351" y="1587500"/>
                </a:lnTo>
                <a:lnTo>
                  <a:pt x="1089494" y="1587500"/>
                </a:lnTo>
                <a:lnTo>
                  <a:pt x="1042009" y="1600200"/>
                </a:lnTo>
                <a:lnTo>
                  <a:pt x="836942" y="1600200"/>
                </a:lnTo>
                <a:lnTo>
                  <a:pt x="789457" y="1587500"/>
                </a:lnTo>
                <a:lnTo>
                  <a:pt x="744601" y="1587500"/>
                </a:lnTo>
                <a:lnTo>
                  <a:pt x="702437" y="1574800"/>
                </a:lnTo>
                <a:lnTo>
                  <a:pt x="663041" y="1562100"/>
                </a:lnTo>
                <a:lnTo>
                  <a:pt x="608876" y="1536700"/>
                </a:lnTo>
                <a:lnTo>
                  <a:pt x="559498" y="1498600"/>
                </a:lnTo>
                <a:lnTo>
                  <a:pt x="515073" y="1473200"/>
                </a:lnTo>
                <a:lnTo>
                  <a:pt x="475767" y="1435100"/>
                </a:lnTo>
                <a:lnTo>
                  <a:pt x="441375" y="1397000"/>
                </a:lnTo>
                <a:lnTo>
                  <a:pt x="411518" y="1346200"/>
                </a:lnTo>
                <a:lnTo>
                  <a:pt x="386308" y="1308100"/>
                </a:lnTo>
                <a:lnTo>
                  <a:pt x="365836" y="1257300"/>
                </a:lnTo>
                <a:lnTo>
                  <a:pt x="359473" y="1231900"/>
                </a:lnTo>
                <a:lnTo>
                  <a:pt x="356298" y="1219200"/>
                </a:lnTo>
                <a:lnTo>
                  <a:pt x="347878" y="1193800"/>
                </a:lnTo>
                <a:lnTo>
                  <a:pt x="340563" y="1168400"/>
                </a:lnTo>
                <a:lnTo>
                  <a:pt x="336435" y="1143000"/>
                </a:lnTo>
                <a:lnTo>
                  <a:pt x="334378" y="1130300"/>
                </a:lnTo>
                <a:lnTo>
                  <a:pt x="536956" y="1092200"/>
                </a:lnTo>
                <a:lnTo>
                  <a:pt x="672007" y="1066800"/>
                </a:lnTo>
                <a:lnTo>
                  <a:pt x="674319" y="1079500"/>
                </a:lnTo>
                <a:lnTo>
                  <a:pt x="677202" y="1104900"/>
                </a:lnTo>
                <a:lnTo>
                  <a:pt x="680669" y="1117600"/>
                </a:lnTo>
                <a:lnTo>
                  <a:pt x="692823" y="1155700"/>
                </a:lnTo>
                <a:lnTo>
                  <a:pt x="715860" y="1206500"/>
                </a:lnTo>
                <a:lnTo>
                  <a:pt x="748093" y="1244600"/>
                </a:lnTo>
                <a:lnTo>
                  <a:pt x="767880" y="1257300"/>
                </a:lnTo>
                <a:lnTo>
                  <a:pt x="790016" y="1282700"/>
                </a:lnTo>
                <a:lnTo>
                  <a:pt x="814425" y="1295400"/>
                </a:lnTo>
                <a:lnTo>
                  <a:pt x="841209" y="1295400"/>
                </a:lnTo>
                <a:lnTo>
                  <a:pt x="871054" y="1308100"/>
                </a:lnTo>
                <a:lnTo>
                  <a:pt x="1007884" y="1308100"/>
                </a:lnTo>
                <a:lnTo>
                  <a:pt x="1037742" y="1295400"/>
                </a:lnTo>
                <a:lnTo>
                  <a:pt x="1064539" y="1295400"/>
                </a:lnTo>
                <a:lnTo>
                  <a:pt x="1088961" y="1282700"/>
                </a:lnTo>
                <a:lnTo>
                  <a:pt x="1100035" y="1270000"/>
                </a:lnTo>
                <a:lnTo>
                  <a:pt x="1111097" y="1257300"/>
                </a:lnTo>
                <a:lnTo>
                  <a:pt x="1130884" y="1244600"/>
                </a:lnTo>
                <a:lnTo>
                  <a:pt x="1163078" y="1206500"/>
                </a:lnTo>
                <a:lnTo>
                  <a:pt x="1186116" y="1155700"/>
                </a:lnTo>
                <a:lnTo>
                  <a:pt x="1200213" y="1104900"/>
                </a:lnTo>
                <a:lnTo>
                  <a:pt x="1208087" y="1054100"/>
                </a:lnTo>
                <a:lnTo>
                  <a:pt x="1210818" y="1003300"/>
                </a:lnTo>
                <a:lnTo>
                  <a:pt x="1211567" y="990600"/>
                </a:lnTo>
                <a:lnTo>
                  <a:pt x="1212240" y="965200"/>
                </a:lnTo>
                <a:lnTo>
                  <a:pt x="1212824" y="952500"/>
                </a:lnTo>
                <a:lnTo>
                  <a:pt x="1270952" y="939800"/>
                </a:lnTo>
                <a:lnTo>
                  <a:pt x="1387221" y="914400"/>
                </a:lnTo>
                <a:lnTo>
                  <a:pt x="1503489" y="889000"/>
                </a:lnTo>
                <a:lnTo>
                  <a:pt x="1561630" y="876300"/>
                </a:lnTo>
                <a:lnTo>
                  <a:pt x="1561630" y="774700"/>
                </a:lnTo>
                <a:lnTo>
                  <a:pt x="1493786" y="774700"/>
                </a:lnTo>
                <a:lnTo>
                  <a:pt x="1487093" y="787400"/>
                </a:lnTo>
                <a:lnTo>
                  <a:pt x="1486712" y="800100"/>
                </a:lnTo>
                <a:lnTo>
                  <a:pt x="1480870" y="800100"/>
                </a:lnTo>
                <a:lnTo>
                  <a:pt x="1440903" y="812800"/>
                </a:lnTo>
                <a:lnTo>
                  <a:pt x="1439341" y="812800"/>
                </a:lnTo>
                <a:lnTo>
                  <a:pt x="1437652" y="800100"/>
                </a:lnTo>
                <a:lnTo>
                  <a:pt x="1438554" y="800100"/>
                </a:lnTo>
                <a:lnTo>
                  <a:pt x="1446187" y="774700"/>
                </a:lnTo>
                <a:lnTo>
                  <a:pt x="1484350" y="647700"/>
                </a:lnTo>
                <a:lnTo>
                  <a:pt x="1491996" y="622300"/>
                </a:lnTo>
                <a:lnTo>
                  <a:pt x="1499755" y="622300"/>
                </a:lnTo>
                <a:lnTo>
                  <a:pt x="1548320" y="609600"/>
                </a:lnTo>
                <a:lnTo>
                  <a:pt x="1556118" y="609600"/>
                </a:lnTo>
                <a:lnTo>
                  <a:pt x="1607604" y="762000"/>
                </a:lnTo>
                <a:lnTo>
                  <a:pt x="1624685" y="762000"/>
                </a:lnTo>
                <a:lnTo>
                  <a:pt x="1624698" y="609600"/>
                </a:lnTo>
                <a:lnTo>
                  <a:pt x="1624711" y="596900"/>
                </a:lnTo>
                <a:lnTo>
                  <a:pt x="1625257" y="596900"/>
                </a:lnTo>
                <a:lnTo>
                  <a:pt x="1627809" y="584200"/>
                </a:lnTo>
                <a:lnTo>
                  <a:pt x="1661845" y="584200"/>
                </a:lnTo>
                <a:lnTo>
                  <a:pt x="1723263" y="660400"/>
                </a:lnTo>
                <a:lnTo>
                  <a:pt x="1723224" y="571500"/>
                </a:lnTo>
                <a:lnTo>
                  <a:pt x="1727860" y="571500"/>
                </a:lnTo>
                <a:lnTo>
                  <a:pt x="1763661" y="558800"/>
                </a:lnTo>
                <a:lnTo>
                  <a:pt x="1768614" y="558800"/>
                </a:lnTo>
                <a:lnTo>
                  <a:pt x="1768652" y="736600"/>
                </a:lnTo>
                <a:lnTo>
                  <a:pt x="1764004" y="736600"/>
                </a:lnTo>
                <a:lnTo>
                  <a:pt x="1738782" y="749300"/>
                </a:lnTo>
                <a:lnTo>
                  <a:pt x="1736585" y="749300"/>
                </a:lnTo>
                <a:lnTo>
                  <a:pt x="1733372" y="736600"/>
                </a:lnTo>
                <a:lnTo>
                  <a:pt x="1730921" y="736600"/>
                </a:lnTo>
                <a:lnTo>
                  <a:pt x="1670100" y="660400"/>
                </a:lnTo>
                <a:lnTo>
                  <a:pt x="1670138" y="749300"/>
                </a:lnTo>
                <a:lnTo>
                  <a:pt x="1669580" y="762000"/>
                </a:lnTo>
                <a:lnTo>
                  <a:pt x="1879015" y="762000"/>
                </a:lnTo>
                <a:lnTo>
                  <a:pt x="1879015" y="558800"/>
                </a:lnTo>
                <a:lnTo>
                  <a:pt x="1879015" y="508000"/>
                </a:lnTo>
                <a:lnTo>
                  <a:pt x="1879015" y="457200"/>
                </a:lnTo>
                <a:close/>
              </a:path>
            </a:pathLst>
          </a:custGeom>
          <a:solidFill>
            <a:srgbClr val="FFFFFF"/>
          </a:solidFill>
        </p:spPr>
        <p:txBody>
          <a:bodyPr wrap="square" lIns="0" tIns="0" rIns="0" bIns="0" rtlCol="0"/>
          <a:lstStyle/>
          <a:p>
            <a:endParaRPr/>
          </a:p>
        </p:txBody>
      </p:sp>
      <p:sp>
        <p:nvSpPr>
          <p:cNvPr id="2" name="Holder 2"/>
          <p:cNvSpPr>
            <a:spLocks noGrp="1"/>
          </p:cNvSpPr>
          <p:nvPr>
            <p:ph type="title"/>
          </p:nvPr>
        </p:nvSpPr>
        <p:spPr>
          <a:xfrm>
            <a:off x="983296" y="686847"/>
            <a:ext cx="3530193" cy="504882"/>
          </a:xfrm>
        </p:spPr>
        <p:txBody>
          <a:bodyPr lIns="0" tIns="0" rIns="0" bIns="0"/>
          <a:lstStyle>
            <a:lvl1pPr>
              <a:defRPr sz="3281" b="1" i="0">
                <a:solidFill>
                  <a:schemeClr val="bg1"/>
                </a:solidFill>
                <a:latin typeface="Larken Bold"/>
                <a:cs typeface="Larken Bold"/>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83296" y="686847"/>
            <a:ext cx="3530193" cy="400110"/>
          </a:xfrm>
          <a:prstGeom prst="rect">
            <a:avLst/>
          </a:prstGeom>
        </p:spPr>
        <p:txBody>
          <a:bodyPr wrap="square" lIns="0" tIns="0" rIns="0" bIns="0">
            <a:spAutoFit/>
          </a:bodyPr>
          <a:lstStyle>
            <a:lvl1pPr>
              <a:defRPr sz="2600" b="1" i="0">
                <a:solidFill>
                  <a:schemeClr val="bg1"/>
                </a:solidFill>
                <a:latin typeface="Larken Bold"/>
                <a:cs typeface="Larken Bold"/>
              </a:defRPr>
            </a:lvl1pPr>
          </a:lstStyle>
          <a:p>
            <a:endParaRPr/>
          </a:p>
        </p:txBody>
      </p:sp>
      <p:sp>
        <p:nvSpPr>
          <p:cNvPr id="3" name="Holder 3"/>
          <p:cNvSpPr>
            <a:spLocks noGrp="1"/>
          </p:cNvSpPr>
          <p:nvPr>
            <p:ph type="body" idx="1"/>
          </p:nvPr>
        </p:nvSpPr>
        <p:spPr>
          <a:xfrm>
            <a:off x="672634" y="1739466"/>
            <a:ext cx="12107295" cy="276999"/>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a:xfrm>
            <a:off x="4573867" y="7033460"/>
            <a:ext cx="4304816" cy="276999"/>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672627" y="7033460"/>
            <a:ext cx="3094086" cy="276999"/>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1/20/25</a:t>
            </a:fld>
            <a:endParaRPr lang="en-US"/>
          </a:p>
        </p:txBody>
      </p:sp>
      <p:sp>
        <p:nvSpPr>
          <p:cNvPr id="6" name="Holder 6"/>
          <p:cNvSpPr>
            <a:spLocks noGrp="1"/>
          </p:cNvSpPr>
          <p:nvPr>
            <p:ph type="sldNum" sz="quarter" idx="7"/>
          </p:nvPr>
        </p:nvSpPr>
        <p:spPr>
          <a:xfrm>
            <a:off x="9685838" y="7033460"/>
            <a:ext cx="3094086" cy="276999"/>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576839">
        <a:defRPr>
          <a:latin typeface="+mn-lt"/>
          <a:ea typeface="+mn-ea"/>
          <a:cs typeface="+mn-cs"/>
        </a:defRPr>
      </a:lvl2pPr>
      <a:lvl3pPr marL="1153681">
        <a:defRPr>
          <a:latin typeface="+mn-lt"/>
          <a:ea typeface="+mn-ea"/>
          <a:cs typeface="+mn-cs"/>
        </a:defRPr>
      </a:lvl3pPr>
      <a:lvl4pPr marL="1730523">
        <a:defRPr>
          <a:latin typeface="+mn-lt"/>
          <a:ea typeface="+mn-ea"/>
          <a:cs typeface="+mn-cs"/>
        </a:defRPr>
      </a:lvl4pPr>
      <a:lvl5pPr marL="2307363">
        <a:defRPr>
          <a:latin typeface="+mn-lt"/>
          <a:ea typeface="+mn-ea"/>
          <a:cs typeface="+mn-cs"/>
        </a:defRPr>
      </a:lvl5pPr>
      <a:lvl6pPr marL="2884205">
        <a:defRPr>
          <a:latin typeface="+mn-lt"/>
          <a:ea typeface="+mn-ea"/>
          <a:cs typeface="+mn-cs"/>
        </a:defRPr>
      </a:lvl6pPr>
      <a:lvl7pPr marL="3461044">
        <a:defRPr>
          <a:latin typeface="+mn-lt"/>
          <a:ea typeface="+mn-ea"/>
          <a:cs typeface="+mn-cs"/>
        </a:defRPr>
      </a:lvl7pPr>
      <a:lvl8pPr marL="4037885">
        <a:defRPr>
          <a:latin typeface="+mn-lt"/>
          <a:ea typeface="+mn-ea"/>
          <a:cs typeface="+mn-cs"/>
        </a:defRPr>
      </a:lvl8pPr>
      <a:lvl9pPr marL="4614726">
        <a:defRPr>
          <a:latin typeface="+mn-lt"/>
          <a:ea typeface="+mn-ea"/>
          <a:cs typeface="+mn-cs"/>
        </a:defRPr>
      </a:lvl9pPr>
    </p:bodyStyle>
    <p:otherStyle>
      <a:lvl1pPr marL="0">
        <a:defRPr>
          <a:latin typeface="+mn-lt"/>
          <a:ea typeface="+mn-ea"/>
          <a:cs typeface="+mn-cs"/>
        </a:defRPr>
      </a:lvl1pPr>
      <a:lvl2pPr marL="576839">
        <a:defRPr>
          <a:latin typeface="+mn-lt"/>
          <a:ea typeface="+mn-ea"/>
          <a:cs typeface="+mn-cs"/>
        </a:defRPr>
      </a:lvl2pPr>
      <a:lvl3pPr marL="1153681">
        <a:defRPr>
          <a:latin typeface="+mn-lt"/>
          <a:ea typeface="+mn-ea"/>
          <a:cs typeface="+mn-cs"/>
        </a:defRPr>
      </a:lvl3pPr>
      <a:lvl4pPr marL="1730523">
        <a:defRPr>
          <a:latin typeface="+mn-lt"/>
          <a:ea typeface="+mn-ea"/>
          <a:cs typeface="+mn-cs"/>
        </a:defRPr>
      </a:lvl4pPr>
      <a:lvl5pPr marL="2307363">
        <a:defRPr>
          <a:latin typeface="+mn-lt"/>
          <a:ea typeface="+mn-ea"/>
          <a:cs typeface="+mn-cs"/>
        </a:defRPr>
      </a:lvl5pPr>
      <a:lvl6pPr marL="2884205">
        <a:defRPr>
          <a:latin typeface="+mn-lt"/>
          <a:ea typeface="+mn-ea"/>
          <a:cs typeface="+mn-cs"/>
        </a:defRPr>
      </a:lvl6pPr>
      <a:lvl7pPr marL="3461044">
        <a:defRPr>
          <a:latin typeface="+mn-lt"/>
          <a:ea typeface="+mn-ea"/>
          <a:cs typeface="+mn-cs"/>
        </a:defRPr>
      </a:lvl7pPr>
      <a:lvl8pPr marL="4037885">
        <a:defRPr>
          <a:latin typeface="+mn-lt"/>
          <a:ea typeface="+mn-ea"/>
          <a:cs typeface="+mn-cs"/>
        </a:defRPr>
      </a:lvl8pPr>
      <a:lvl9pPr marL="4614726">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5.xml"/><Relationship Id="rId5" Type="http://schemas.openxmlformats.org/officeDocument/2006/relationships/image" Target="../media/image4.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pic>
        <p:nvPicPr>
          <p:cNvPr id="11" name="Bildobjekt 10" descr="En bild som visar person, hjälm, klädsel, Skyddskläder med god synbarhet&#10;&#10;Automatiskt genererad beskrivning">
            <a:extLst>
              <a:ext uri="{FF2B5EF4-FFF2-40B4-BE49-F238E27FC236}">
                <a16:creationId xmlns:a16="http://schemas.microsoft.com/office/drawing/2014/main" id="{4BA6D0B3-8518-62B5-F79C-8D244C56CB66}"/>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6234" r="1200" b="9870"/>
          <a:stretch/>
        </p:blipFill>
        <p:spPr>
          <a:xfrm>
            <a:off x="-7394" y="0"/>
            <a:ext cx="13451932" cy="7562850"/>
          </a:xfrm>
          <a:prstGeom prst="rect">
            <a:avLst/>
          </a:prstGeom>
        </p:spPr>
      </p:pic>
      <p:sp>
        <p:nvSpPr>
          <p:cNvPr id="4" name="Rektangel 3">
            <a:extLst>
              <a:ext uri="{FF2B5EF4-FFF2-40B4-BE49-F238E27FC236}">
                <a16:creationId xmlns:a16="http://schemas.microsoft.com/office/drawing/2014/main" id="{2F545C5E-0116-81BE-C6B1-3699CDE4B7F7}"/>
              </a:ext>
            </a:extLst>
          </p:cNvPr>
          <p:cNvSpPr/>
          <p:nvPr/>
        </p:nvSpPr>
        <p:spPr>
          <a:xfrm>
            <a:off x="-1" y="5076825"/>
            <a:ext cx="13444539" cy="2486025"/>
          </a:xfrm>
          <a:prstGeom prst="rect">
            <a:avLst/>
          </a:prstGeom>
          <a:solidFill>
            <a:srgbClr val="0F5E6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2" name="object 2"/>
          <p:cNvSpPr txBox="1">
            <a:spLocks noGrp="1"/>
          </p:cNvSpPr>
          <p:nvPr>
            <p:ph type="title"/>
          </p:nvPr>
        </p:nvSpPr>
        <p:spPr>
          <a:xfrm>
            <a:off x="983296" y="5229225"/>
            <a:ext cx="8170882" cy="1790340"/>
          </a:xfrm>
          <a:prstGeom prst="rect">
            <a:avLst/>
          </a:prstGeom>
        </p:spPr>
        <p:txBody>
          <a:bodyPr vert="horz" wrap="square" lIns="0" tIns="147425" rIns="0" bIns="0" rtlCol="0">
            <a:spAutoFit/>
          </a:bodyPr>
          <a:lstStyle/>
          <a:p>
            <a:pPr marL="16025" marR="6410">
              <a:lnSpc>
                <a:spcPts val="6435"/>
              </a:lnSpc>
              <a:spcBef>
                <a:spcPts val="1161"/>
              </a:spcBef>
            </a:pPr>
            <a:r>
              <a:rPr sz="5400" b="0" spc="-82" dirty="0">
                <a:latin typeface="Larken-ExtraBold"/>
                <a:cs typeface="Larken-ExtraBold"/>
              </a:rPr>
              <a:t>Tillsammans</a:t>
            </a:r>
            <a:r>
              <a:rPr sz="5400" b="0" spc="-215" dirty="0">
                <a:latin typeface="Larken-ExtraBold"/>
                <a:cs typeface="Larken-ExtraBold"/>
              </a:rPr>
              <a:t> </a:t>
            </a:r>
            <a:r>
              <a:rPr sz="5400" b="0" spc="-101" dirty="0">
                <a:latin typeface="Larken-ExtraBold"/>
                <a:cs typeface="Larken-ExtraBold"/>
              </a:rPr>
              <a:t>skapar</a:t>
            </a:r>
            <a:r>
              <a:rPr sz="5400" b="0" spc="-208" dirty="0">
                <a:latin typeface="Larken-ExtraBold"/>
                <a:cs typeface="Larken-ExtraBold"/>
              </a:rPr>
              <a:t> </a:t>
            </a:r>
            <a:r>
              <a:rPr sz="5400" b="0" spc="-32" dirty="0">
                <a:latin typeface="Larken-ExtraBold"/>
                <a:cs typeface="Larken-ExtraBold"/>
              </a:rPr>
              <a:t>vi </a:t>
            </a:r>
            <a:r>
              <a:rPr sz="5400" b="0" dirty="0">
                <a:latin typeface="Larken-ExtraBold"/>
                <a:cs typeface="Larken-ExtraBold"/>
              </a:rPr>
              <a:t>en</a:t>
            </a:r>
            <a:r>
              <a:rPr sz="5400" b="0" spc="-265" dirty="0">
                <a:latin typeface="Larken-ExtraBold"/>
                <a:cs typeface="Larken-ExtraBold"/>
              </a:rPr>
              <a:t> </a:t>
            </a:r>
            <a:r>
              <a:rPr sz="5400" b="0" dirty="0">
                <a:latin typeface="Larken-ExtraBold"/>
                <a:cs typeface="Larken-ExtraBold"/>
              </a:rPr>
              <a:t>god</a:t>
            </a:r>
            <a:r>
              <a:rPr sz="5400" b="0" spc="-265" dirty="0">
                <a:latin typeface="Larken-ExtraBold"/>
                <a:cs typeface="Larken-ExtraBold"/>
              </a:rPr>
              <a:t> </a:t>
            </a:r>
            <a:r>
              <a:rPr sz="5400" b="0" spc="-144" dirty="0">
                <a:latin typeface="Larken-ExtraBold"/>
                <a:cs typeface="Larken-ExtraBold"/>
              </a:rPr>
              <a:t>säkerhetskultur</a:t>
            </a:r>
            <a:endParaRPr sz="5400" b="0" dirty="0">
              <a:latin typeface="Larken-ExtraBold"/>
              <a:cs typeface="Larken-ExtraBold"/>
            </a:endParaRPr>
          </a:p>
        </p:txBody>
      </p:sp>
      <p:pic>
        <p:nvPicPr>
          <p:cNvPr id="6" name="Bildobjekt 5" descr="En bild som visar Teckensnitt, Grafik, symbol, logotyp&#10;&#10;Automatiskt genererad beskrivning">
            <a:extLst>
              <a:ext uri="{FF2B5EF4-FFF2-40B4-BE49-F238E27FC236}">
                <a16:creationId xmlns:a16="http://schemas.microsoft.com/office/drawing/2014/main" id="{5D99DE49-B04A-54E7-C7D2-836027F65FC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401313" y="5411595"/>
            <a:ext cx="2059929" cy="1816483"/>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5" name="object 2">
            <a:extLst>
              <a:ext uri="{FF2B5EF4-FFF2-40B4-BE49-F238E27FC236}">
                <a16:creationId xmlns:a16="http://schemas.microsoft.com/office/drawing/2014/main" id="{E5954D64-7F31-4D44-18F5-70DE4B367D78}"/>
              </a:ext>
            </a:extLst>
          </p:cNvPr>
          <p:cNvSpPr/>
          <p:nvPr/>
        </p:nvSpPr>
        <p:spPr>
          <a:xfrm>
            <a:off x="8" y="-1"/>
            <a:ext cx="6722261" cy="7562851"/>
          </a:xfrm>
          <a:custGeom>
            <a:avLst/>
            <a:gdLst/>
            <a:ahLst/>
            <a:cxnLst/>
            <a:rect l="l" t="t" r="r" b="b"/>
            <a:pathLst>
              <a:path w="5328284" h="7560309">
                <a:moveTo>
                  <a:pt x="5327992" y="0"/>
                </a:moveTo>
                <a:lnTo>
                  <a:pt x="0" y="0"/>
                </a:lnTo>
                <a:lnTo>
                  <a:pt x="0" y="7559992"/>
                </a:lnTo>
                <a:lnTo>
                  <a:pt x="5327992" y="7559992"/>
                </a:lnTo>
                <a:lnTo>
                  <a:pt x="5327992" y="0"/>
                </a:lnTo>
                <a:close/>
              </a:path>
            </a:pathLst>
          </a:custGeom>
          <a:solidFill>
            <a:srgbClr val="115E6B"/>
          </a:solidFill>
        </p:spPr>
        <p:txBody>
          <a:bodyPr wrap="square" lIns="0" tIns="0" rIns="0" bIns="0" rtlCol="0"/>
          <a:lstStyle/>
          <a:p>
            <a:endParaRPr/>
          </a:p>
        </p:txBody>
      </p:sp>
      <p:sp>
        <p:nvSpPr>
          <p:cNvPr id="2" name="object 2"/>
          <p:cNvSpPr/>
          <p:nvPr/>
        </p:nvSpPr>
        <p:spPr>
          <a:xfrm>
            <a:off x="6722269" y="-1"/>
            <a:ext cx="6722261" cy="7562851"/>
          </a:xfrm>
          <a:custGeom>
            <a:avLst/>
            <a:gdLst/>
            <a:ahLst/>
            <a:cxnLst/>
            <a:rect l="l" t="t" r="r" b="b"/>
            <a:pathLst>
              <a:path w="5328284" h="7560309">
                <a:moveTo>
                  <a:pt x="5327992" y="0"/>
                </a:moveTo>
                <a:lnTo>
                  <a:pt x="0" y="0"/>
                </a:lnTo>
                <a:lnTo>
                  <a:pt x="0" y="7559992"/>
                </a:lnTo>
                <a:lnTo>
                  <a:pt x="5327992" y="7559992"/>
                </a:lnTo>
                <a:lnTo>
                  <a:pt x="5327992" y="0"/>
                </a:lnTo>
                <a:close/>
              </a:path>
            </a:pathLst>
          </a:custGeom>
          <a:solidFill>
            <a:srgbClr val="115E6B"/>
          </a:solidFill>
        </p:spPr>
        <p:txBody>
          <a:bodyPr wrap="square" lIns="0" tIns="0" rIns="0" bIns="0" rtlCol="0"/>
          <a:lstStyle/>
          <a:p>
            <a:endParaRPr/>
          </a:p>
        </p:txBody>
      </p:sp>
      <p:sp>
        <p:nvSpPr>
          <p:cNvPr id="3" name="object 3"/>
          <p:cNvSpPr txBox="1"/>
          <p:nvPr/>
        </p:nvSpPr>
        <p:spPr>
          <a:xfrm>
            <a:off x="7729003" y="2714625"/>
            <a:ext cx="4708793" cy="2175271"/>
          </a:xfrm>
          <a:prstGeom prst="rect">
            <a:avLst/>
          </a:prstGeom>
        </p:spPr>
        <p:txBody>
          <a:bodyPr vert="horz" wrap="square" lIns="0" tIns="6410" rIns="0" bIns="0" rtlCol="0">
            <a:spAutoFit/>
          </a:bodyPr>
          <a:lstStyle/>
          <a:p>
            <a:pPr marL="16025" marR="6410">
              <a:lnSpc>
                <a:spcPct val="104200"/>
              </a:lnSpc>
              <a:spcBef>
                <a:spcPts val="50"/>
              </a:spcBef>
            </a:pPr>
            <a:r>
              <a:rPr sz="1514" dirty="0">
                <a:solidFill>
                  <a:srgbClr val="FFFFFF"/>
                </a:solidFill>
                <a:latin typeface="Figtree"/>
                <a:cs typeface="Figtree"/>
              </a:rPr>
              <a:t>Säkerhetskultur</a:t>
            </a:r>
            <a:r>
              <a:rPr sz="1514" spc="107" dirty="0">
                <a:solidFill>
                  <a:srgbClr val="FFFFFF"/>
                </a:solidFill>
                <a:latin typeface="Figtree"/>
                <a:cs typeface="Figtree"/>
              </a:rPr>
              <a:t> </a:t>
            </a:r>
            <a:r>
              <a:rPr sz="1514" dirty="0">
                <a:solidFill>
                  <a:srgbClr val="FFFFFF"/>
                </a:solidFill>
                <a:latin typeface="Figtree"/>
                <a:cs typeface="Figtree"/>
              </a:rPr>
              <a:t>handlar</a:t>
            </a:r>
            <a:r>
              <a:rPr sz="1514" spc="107" dirty="0">
                <a:solidFill>
                  <a:srgbClr val="FFFFFF"/>
                </a:solidFill>
                <a:latin typeface="Figtree"/>
                <a:cs typeface="Figtree"/>
              </a:rPr>
              <a:t> </a:t>
            </a:r>
            <a:r>
              <a:rPr sz="1514" dirty="0">
                <a:solidFill>
                  <a:srgbClr val="FFFFFF"/>
                </a:solidFill>
                <a:latin typeface="Figtree"/>
                <a:cs typeface="Figtree"/>
              </a:rPr>
              <a:t>om</a:t>
            </a:r>
            <a:r>
              <a:rPr sz="1514" spc="107" dirty="0">
                <a:solidFill>
                  <a:srgbClr val="FFFFFF"/>
                </a:solidFill>
                <a:latin typeface="Figtree"/>
                <a:cs typeface="Figtree"/>
              </a:rPr>
              <a:t> </a:t>
            </a:r>
            <a:r>
              <a:rPr sz="1514" spc="-13" dirty="0">
                <a:solidFill>
                  <a:srgbClr val="FFFFFF"/>
                </a:solidFill>
                <a:latin typeface="Figtree"/>
                <a:cs typeface="Figtree"/>
              </a:rPr>
              <a:t>organisationens </a:t>
            </a:r>
            <a:r>
              <a:rPr sz="1514" dirty="0">
                <a:solidFill>
                  <a:srgbClr val="FFFFFF"/>
                </a:solidFill>
                <a:latin typeface="Figtree"/>
                <a:cs typeface="Figtree"/>
              </a:rPr>
              <a:t>gemensamma</a:t>
            </a:r>
            <a:r>
              <a:rPr sz="1514" spc="50" dirty="0">
                <a:solidFill>
                  <a:srgbClr val="FFFFFF"/>
                </a:solidFill>
                <a:latin typeface="Figtree"/>
                <a:cs typeface="Figtree"/>
              </a:rPr>
              <a:t> </a:t>
            </a:r>
            <a:r>
              <a:rPr sz="1514" dirty="0">
                <a:solidFill>
                  <a:srgbClr val="FFFFFF"/>
                </a:solidFill>
                <a:latin typeface="Figtree"/>
                <a:cs typeface="Figtree"/>
              </a:rPr>
              <a:t>sätt</a:t>
            </a:r>
            <a:r>
              <a:rPr sz="1514" spc="69" dirty="0">
                <a:solidFill>
                  <a:srgbClr val="FFFFFF"/>
                </a:solidFill>
                <a:latin typeface="Figtree"/>
                <a:cs typeface="Figtree"/>
              </a:rPr>
              <a:t> </a:t>
            </a:r>
            <a:r>
              <a:rPr sz="1514" dirty="0">
                <a:solidFill>
                  <a:srgbClr val="FFFFFF"/>
                </a:solidFill>
                <a:latin typeface="Figtree"/>
                <a:cs typeface="Figtree"/>
              </a:rPr>
              <a:t>att</a:t>
            </a:r>
            <a:r>
              <a:rPr sz="1514" spc="69" dirty="0">
                <a:solidFill>
                  <a:srgbClr val="FFFFFF"/>
                </a:solidFill>
                <a:latin typeface="Figtree"/>
                <a:cs typeface="Figtree"/>
              </a:rPr>
              <a:t> </a:t>
            </a:r>
            <a:r>
              <a:rPr sz="1514" dirty="0">
                <a:solidFill>
                  <a:srgbClr val="FFFFFF"/>
                </a:solidFill>
                <a:latin typeface="Figtree"/>
                <a:cs typeface="Figtree"/>
              </a:rPr>
              <a:t>tänka</a:t>
            </a:r>
            <a:r>
              <a:rPr sz="1514" spc="69" dirty="0">
                <a:solidFill>
                  <a:srgbClr val="FFFFFF"/>
                </a:solidFill>
                <a:latin typeface="Figtree"/>
                <a:cs typeface="Figtree"/>
              </a:rPr>
              <a:t> </a:t>
            </a:r>
            <a:r>
              <a:rPr sz="1514" dirty="0">
                <a:solidFill>
                  <a:srgbClr val="FFFFFF"/>
                </a:solidFill>
                <a:latin typeface="Figtree"/>
                <a:cs typeface="Figtree"/>
              </a:rPr>
              <a:t>och</a:t>
            </a:r>
            <a:r>
              <a:rPr sz="1514" spc="69" dirty="0">
                <a:solidFill>
                  <a:srgbClr val="FFFFFF"/>
                </a:solidFill>
                <a:latin typeface="Figtree"/>
                <a:cs typeface="Figtree"/>
              </a:rPr>
              <a:t> </a:t>
            </a:r>
            <a:r>
              <a:rPr sz="1514" dirty="0">
                <a:solidFill>
                  <a:srgbClr val="FFFFFF"/>
                </a:solidFill>
                <a:latin typeface="Figtree"/>
                <a:cs typeface="Figtree"/>
              </a:rPr>
              <a:t>handla</a:t>
            </a:r>
            <a:r>
              <a:rPr sz="1514" spc="69" dirty="0">
                <a:solidFill>
                  <a:srgbClr val="FFFFFF"/>
                </a:solidFill>
                <a:latin typeface="Figtree"/>
                <a:cs typeface="Figtree"/>
              </a:rPr>
              <a:t> </a:t>
            </a:r>
            <a:r>
              <a:rPr sz="1514" dirty="0">
                <a:solidFill>
                  <a:srgbClr val="FFFFFF"/>
                </a:solidFill>
                <a:latin typeface="Figtree"/>
                <a:cs typeface="Figtree"/>
              </a:rPr>
              <a:t>när</a:t>
            </a:r>
            <a:r>
              <a:rPr sz="1514" spc="69" dirty="0">
                <a:solidFill>
                  <a:srgbClr val="FFFFFF"/>
                </a:solidFill>
                <a:latin typeface="Figtree"/>
                <a:cs typeface="Figtree"/>
              </a:rPr>
              <a:t> </a:t>
            </a:r>
            <a:r>
              <a:rPr sz="1514" dirty="0">
                <a:solidFill>
                  <a:srgbClr val="FFFFFF"/>
                </a:solidFill>
                <a:latin typeface="Figtree"/>
                <a:cs typeface="Figtree"/>
              </a:rPr>
              <a:t>det</a:t>
            </a:r>
            <a:r>
              <a:rPr sz="1514" spc="69" dirty="0">
                <a:solidFill>
                  <a:srgbClr val="FFFFFF"/>
                </a:solidFill>
                <a:latin typeface="Figtree"/>
                <a:cs typeface="Figtree"/>
              </a:rPr>
              <a:t> </a:t>
            </a:r>
            <a:r>
              <a:rPr sz="1514" spc="-13" dirty="0">
                <a:solidFill>
                  <a:srgbClr val="FFFFFF"/>
                </a:solidFill>
                <a:latin typeface="Figtree"/>
                <a:cs typeface="Figtree"/>
              </a:rPr>
              <a:t>gäller </a:t>
            </a:r>
            <a:r>
              <a:rPr sz="1514" dirty="0">
                <a:solidFill>
                  <a:srgbClr val="FFFFFF"/>
                </a:solidFill>
                <a:latin typeface="Figtree"/>
                <a:cs typeface="Figtree"/>
              </a:rPr>
              <a:t>säkerhet</a:t>
            </a:r>
            <a:r>
              <a:rPr sz="1514" spc="50" dirty="0">
                <a:solidFill>
                  <a:srgbClr val="FFFFFF"/>
                </a:solidFill>
                <a:latin typeface="Figtree"/>
                <a:cs typeface="Figtree"/>
              </a:rPr>
              <a:t> </a:t>
            </a:r>
            <a:r>
              <a:rPr sz="1514" dirty="0">
                <a:solidFill>
                  <a:srgbClr val="FFFFFF"/>
                </a:solidFill>
                <a:latin typeface="Figtree"/>
                <a:cs typeface="Figtree"/>
              </a:rPr>
              <a:t>och</a:t>
            </a:r>
            <a:r>
              <a:rPr sz="1514" spc="69" dirty="0">
                <a:solidFill>
                  <a:srgbClr val="FFFFFF"/>
                </a:solidFill>
                <a:latin typeface="Figtree"/>
                <a:cs typeface="Figtree"/>
              </a:rPr>
              <a:t> </a:t>
            </a:r>
            <a:r>
              <a:rPr sz="1514" dirty="0">
                <a:solidFill>
                  <a:srgbClr val="FFFFFF"/>
                </a:solidFill>
                <a:latin typeface="Figtree"/>
                <a:cs typeface="Figtree"/>
              </a:rPr>
              <a:t>hälsa,</a:t>
            </a:r>
            <a:r>
              <a:rPr sz="1514" spc="69" dirty="0">
                <a:solidFill>
                  <a:srgbClr val="FFFFFF"/>
                </a:solidFill>
                <a:latin typeface="Figtree"/>
                <a:cs typeface="Figtree"/>
              </a:rPr>
              <a:t> </a:t>
            </a:r>
            <a:r>
              <a:rPr sz="1514" dirty="0">
                <a:solidFill>
                  <a:srgbClr val="FFFFFF"/>
                </a:solidFill>
                <a:latin typeface="Figtree"/>
                <a:cs typeface="Figtree"/>
              </a:rPr>
              <a:t>något</a:t>
            </a:r>
            <a:r>
              <a:rPr sz="1514" spc="63" dirty="0">
                <a:solidFill>
                  <a:srgbClr val="FFFFFF"/>
                </a:solidFill>
                <a:latin typeface="Figtree"/>
                <a:cs typeface="Figtree"/>
              </a:rPr>
              <a:t> </a:t>
            </a:r>
            <a:r>
              <a:rPr sz="1514" dirty="0">
                <a:solidFill>
                  <a:srgbClr val="FFFFFF"/>
                </a:solidFill>
                <a:latin typeface="Figtree"/>
                <a:cs typeface="Figtree"/>
              </a:rPr>
              <a:t>som</a:t>
            </a:r>
            <a:r>
              <a:rPr sz="1514" spc="69" dirty="0">
                <a:solidFill>
                  <a:srgbClr val="FFFFFF"/>
                </a:solidFill>
                <a:latin typeface="Figtree"/>
                <a:cs typeface="Figtree"/>
              </a:rPr>
              <a:t> </a:t>
            </a:r>
            <a:r>
              <a:rPr sz="1514" dirty="0">
                <a:solidFill>
                  <a:srgbClr val="FFFFFF"/>
                </a:solidFill>
                <a:latin typeface="Figtree"/>
                <a:cs typeface="Figtree"/>
              </a:rPr>
              <a:t>visar</a:t>
            </a:r>
            <a:r>
              <a:rPr sz="1514" spc="69" dirty="0">
                <a:solidFill>
                  <a:srgbClr val="FFFFFF"/>
                </a:solidFill>
                <a:latin typeface="Figtree"/>
                <a:cs typeface="Figtree"/>
              </a:rPr>
              <a:t> </a:t>
            </a:r>
            <a:r>
              <a:rPr sz="1514" dirty="0">
                <a:solidFill>
                  <a:srgbClr val="FFFFFF"/>
                </a:solidFill>
                <a:latin typeface="Figtree"/>
                <a:cs typeface="Figtree"/>
              </a:rPr>
              <a:t>sig</a:t>
            </a:r>
            <a:r>
              <a:rPr sz="1514" spc="63" dirty="0">
                <a:solidFill>
                  <a:srgbClr val="FFFFFF"/>
                </a:solidFill>
                <a:latin typeface="Figtree"/>
                <a:cs typeface="Figtree"/>
              </a:rPr>
              <a:t> </a:t>
            </a:r>
            <a:r>
              <a:rPr sz="1514" dirty="0">
                <a:solidFill>
                  <a:srgbClr val="FFFFFF"/>
                </a:solidFill>
                <a:latin typeface="Figtree"/>
                <a:cs typeface="Figtree"/>
              </a:rPr>
              <a:t>i</a:t>
            </a:r>
            <a:r>
              <a:rPr sz="1514" spc="69" dirty="0">
                <a:solidFill>
                  <a:srgbClr val="FFFFFF"/>
                </a:solidFill>
                <a:latin typeface="Figtree"/>
                <a:cs typeface="Figtree"/>
              </a:rPr>
              <a:t> </a:t>
            </a:r>
            <a:r>
              <a:rPr sz="1514" dirty="0">
                <a:solidFill>
                  <a:srgbClr val="FFFFFF"/>
                </a:solidFill>
                <a:latin typeface="Figtree"/>
                <a:cs typeface="Figtree"/>
              </a:rPr>
              <a:t>chefers</a:t>
            </a:r>
            <a:r>
              <a:rPr sz="1514" spc="69" dirty="0">
                <a:solidFill>
                  <a:srgbClr val="FFFFFF"/>
                </a:solidFill>
                <a:latin typeface="Figtree"/>
                <a:cs typeface="Figtree"/>
              </a:rPr>
              <a:t> </a:t>
            </a:r>
            <a:r>
              <a:rPr sz="1514" spc="-32" dirty="0">
                <a:solidFill>
                  <a:srgbClr val="FFFFFF"/>
                </a:solidFill>
                <a:latin typeface="Figtree"/>
                <a:cs typeface="Figtree"/>
              </a:rPr>
              <a:t>och </a:t>
            </a:r>
            <a:r>
              <a:rPr sz="1514" dirty="0">
                <a:solidFill>
                  <a:srgbClr val="FFFFFF"/>
                </a:solidFill>
                <a:latin typeface="Figtree"/>
                <a:cs typeface="Figtree"/>
              </a:rPr>
              <a:t>medarbetares</a:t>
            </a:r>
            <a:r>
              <a:rPr sz="1514" spc="107" dirty="0">
                <a:solidFill>
                  <a:srgbClr val="FFFFFF"/>
                </a:solidFill>
                <a:latin typeface="Figtree"/>
                <a:cs typeface="Figtree"/>
              </a:rPr>
              <a:t> </a:t>
            </a:r>
            <a:r>
              <a:rPr sz="1514" dirty="0">
                <a:solidFill>
                  <a:srgbClr val="FFFFFF"/>
                </a:solidFill>
                <a:latin typeface="Figtree"/>
                <a:cs typeface="Figtree"/>
              </a:rPr>
              <a:t>prioriteringar,</a:t>
            </a:r>
            <a:r>
              <a:rPr sz="1514" spc="126" dirty="0">
                <a:solidFill>
                  <a:srgbClr val="FFFFFF"/>
                </a:solidFill>
                <a:latin typeface="Figtree"/>
                <a:cs typeface="Figtree"/>
              </a:rPr>
              <a:t> </a:t>
            </a:r>
            <a:r>
              <a:rPr sz="1514" dirty="0">
                <a:solidFill>
                  <a:srgbClr val="FFFFFF"/>
                </a:solidFill>
                <a:latin typeface="Figtree"/>
                <a:cs typeface="Figtree"/>
              </a:rPr>
              <a:t>beslut</a:t>
            </a:r>
            <a:r>
              <a:rPr sz="1514" spc="120" dirty="0">
                <a:solidFill>
                  <a:srgbClr val="FFFFFF"/>
                </a:solidFill>
                <a:latin typeface="Figtree"/>
                <a:cs typeface="Figtree"/>
              </a:rPr>
              <a:t> </a:t>
            </a:r>
            <a:r>
              <a:rPr sz="1514" dirty="0">
                <a:solidFill>
                  <a:srgbClr val="FFFFFF"/>
                </a:solidFill>
                <a:latin typeface="Figtree"/>
                <a:cs typeface="Figtree"/>
              </a:rPr>
              <a:t>och</a:t>
            </a:r>
            <a:r>
              <a:rPr sz="1514" spc="126" dirty="0">
                <a:solidFill>
                  <a:srgbClr val="FFFFFF"/>
                </a:solidFill>
                <a:latin typeface="Figtree"/>
                <a:cs typeface="Figtree"/>
              </a:rPr>
              <a:t> </a:t>
            </a:r>
            <a:r>
              <a:rPr sz="1514" spc="-13" dirty="0">
                <a:solidFill>
                  <a:srgbClr val="FFFFFF"/>
                </a:solidFill>
                <a:latin typeface="Figtree"/>
                <a:cs typeface="Figtree"/>
              </a:rPr>
              <a:t>beteenden</a:t>
            </a:r>
            <a:endParaRPr sz="1514" dirty="0">
              <a:latin typeface="Figtree"/>
              <a:cs typeface="Figtree"/>
            </a:endParaRPr>
          </a:p>
          <a:p>
            <a:pPr marL="16025" marR="306846">
              <a:lnSpc>
                <a:spcPct val="104200"/>
              </a:lnSpc>
            </a:pPr>
            <a:r>
              <a:rPr sz="1514" dirty="0">
                <a:solidFill>
                  <a:srgbClr val="FFFFFF"/>
                </a:solidFill>
                <a:latin typeface="Figtree"/>
                <a:cs typeface="Figtree"/>
              </a:rPr>
              <a:t>i</a:t>
            </a:r>
            <a:r>
              <a:rPr sz="1514" spc="69" dirty="0">
                <a:solidFill>
                  <a:srgbClr val="FFFFFF"/>
                </a:solidFill>
                <a:latin typeface="Figtree"/>
                <a:cs typeface="Figtree"/>
              </a:rPr>
              <a:t> </a:t>
            </a:r>
            <a:r>
              <a:rPr sz="1514" dirty="0">
                <a:solidFill>
                  <a:srgbClr val="FFFFFF"/>
                </a:solidFill>
                <a:latin typeface="Figtree"/>
                <a:cs typeface="Figtree"/>
              </a:rPr>
              <a:t>verksamheten.</a:t>
            </a:r>
            <a:r>
              <a:rPr sz="1514" spc="88" dirty="0">
                <a:solidFill>
                  <a:srgbClr val="FFFFFF"/>
                </a:solidFill>
                <a:latin typeface="Figtree"/>
                <a:cs typeface="Figtree"/>
              </a:rPr>
              <a:t> </a:t>
            </a:r>
            <a:endParaRPr lang="sv-SE" sz="1514" spc="88" dirty="0">
              <a:solidFill>
                <a:srgbClr val="FFFFFF"/>
              </a:solidFill>
              <a:latin typeface="Figtree"/>
              <a:cs typeface="Figtree"/>
            </a:endParaRPr>
          </a:p>
          <a:p>
            <a:pPr marL="16025" marR="306846">
              <a:lnSpc>
                <a:spcPct val="104200"/>
              </a:lnSpc>
            </a:pPr>
            <a:endParaRPr lang="sv-SE" sz="1514" spc="88" dirty="0">
              <a:solidFill>
                <a:srgbClr val="FFFFFF"/>
              </a:solidFill>
              <a:latin typeface="Figtree"/>
              <a:cs typeface="Figtree"/>
            </a:endParaRPr>
          </a:p>
          <a:p>
            <a:pPr marL="16025" marR="306846">
              <a:lnSpc>
                <a:spcPct val="104200"/>
              </a:lnSpc>
            </a:pPr>
            <a:r>
              <a:rPr sz="1514" dirty="0" err="1">
                <a:solidFill>
                  <a:srgbClr val="FFFFFF"/>
                </a:solidFill>
                <a:latin typeface="Figtree"/>
                <a:cs typeface="Figtree"/>
              </a:rPr>
              <a:t>Säkerhetskulturen</a:t>
            </a:r>
            <a:r>
              <a:rPr sz="1514" spc="82" dirty="0">
                <a:solidFill>
                  <a:srgbClr val="FFFFFF"/>
                </a:solidFill>
                <a:latin typeface="Figtree"/>
                <a:cs typeface="Figtree"/>
              </a:rPr>
              <a:t> </a:t>
            </a:r>
            <a:r>
              <a:rPr sz="1514" dirty="0">
                <a:solidFill>
                  <a:srgbClr val="FFFFFF"/>
                </a:solidFill>
                <a:latin typeface="Figtree"/>
                <a:cs typeface="Figtree"/>
              </a:rPr>
              <a:t>är</a:t>
            </a:r>
            <a:r>
              <a:rPr sz="1514" spc="88" dirty="0">
                <a:solidFill>
                  <a:srgbClr val="FFFFFF"/>
                </a:solidFill>
                <a:latin typeface="Figtree"/>
                <a:cs typeface="Figtree"/>
              </a:rPr>
              <a:t> </a:t>
            </a:r>
            <a:r>
              <a:rPr sz="1514" dirty="0">
                <a:solidFill>
                  <a:srgbClr val="FFFFFF"/>
                </a:solidFill>
                <a:latin typeface="Figtree"/>
                <a:cs typeface="Figtree"/>
              </a:rPr>
              <a:t>en</a:t>
            </a:r>
            <a:r>
              <a:rPr sz="1514" spc="82" dirty="0">
                <a:solidFill>
                  <a:srgbClr val="FFFFFF"/>
                </a:solidFill>
                <a:latin typeface="Figtree"/>
                <a:cs typeface="Figtree"/>
              </a:rPr>
              <a:t> </a:t>
            </a:r>
            <a:r>
              <a:rPr sz="1514" dirty="0">
                <a:solidFill>
                  <a:srgbClr val="FFFFFF"/>
                </a:solidFill>
                <a:latin typeface="Figtree"/>
                <a:cs typeface="Figtree"/>
              </a:rPr>
              <a:t>del</a:t>
            </a:r>
            <a:r>
              <a:rPr sz="1514" spc="88" dirty="0">
                <a:solidFill>
                  <a:srgbClr val="FFFFFF"/>
                </a:solidFill>
                <a:latin typeface="Figtree"/>
                <a:cs typeface="Figtree"/>
              </a:rPr>
              <a:t> </a:t>
            </a:r>
            <a:r>
              <a:rPr sz="1514" spc="-44" dirty="0">
                <a:solidFill>
                  <a:srgbClr val="FFFFFF"/>
                </a:solidFill>
                <a:latin typeface="Figtree"/>
                <a:cs typeface="Figtree"/>
              </a:rPr>
              <a:t>av </a:t>
            </a:r>
            <a:r>
              <a:rPr sz="1514" dirty="0">
                <a:solidFill>
                  <a:srgbClr val="FFFFFF"/>
                </a:solidFill>
                <a:latin typeface="Figtree"/>
                <a:cs typeface="Figtree"/>
              </a:rPr>
              <a:t>företagets,</a:t>
            </a:r>
            <a:r>
              <a:rPr sz="1514" spc="107" dirty="0">
                <a:solidFill>
                  <a:srgbClr val="FFFFFF"/>
                </a:solidFill>
                <a:latin typeface="Figtree"/>
                <a:cs typeface="Figtree"/>
              </a:rPr>
              <a:t> </a:t>
            </a:r>
            <a:r>
              <a:rPr sz="1514" dirty="0">
                <a:solidFill>
                  <a:srgbClr val="FFFFFF"/>
                </a:solidFill>
                <a:latin typeface="Figtree"/>
                <a:cs typeface="Figtree"/>
              </a:rPr>
              <a:t>projektets</a:t>
            </a:r>
            <a:r>
              <a:rPr sz="1514" spc="126" dirty="0">
                <a:solidFill>
                  <a:srgbClr val="FFFFFF"/>
                </a:solidFill>
                <a:latin typeface="Figtree"/>
                <a:cs typeface="Figtree"/>
              </a:rPr>
              <a:t> </a:t>
            </a:r>
            <a:r>
              <a:rPr sz="1514" dirty="0">
                <a:solidFill>
                  <a:srgbClr val="FFFFFF"/>
                </a:solidFill>
                <a:latin typeface="Figtree"/>
                <a:cs typeface="Figtree"/>
              </a:rPr>
              <a:t>eller</a:t>
            </a:r>
            <a:r>
              <a:rPr sz="1514" spc="126" dirty="0">
                <a:solidFill>
                  <a:srgbClr val="FFFFFF"/>
                </a:solidFill>
                <a:latin typeface="Figtree"/>
                <a:cs typeface="Figtree"/>
              </a:rPr>
              <a:t> </a:t>
            </a:r>
            <a:r>
              <a:rPr sz="1514" dirty="0">
                <a:solidFill>
                  <a:srgbClr val="FFFFFF"/>
                </a:solidFill>
                <a:latin typeface="Figtree"/>
                <a:cs typeface="Figtree"/>
              </a:rPr>
              <a:t>arbetsplatsens</a:t>
            </a:r>
            <a:r>
              <a:rPr sz="1514" spc="126" dirty="0">
                <a:solidFill>
                  <a:srgbClr val="FFFFFF"/>
                </a:solidFill>
                <a:latin typeface="Figtree"/>
                <a:cs typeface="Figtree"/>
              </a:rPr>
              <a:t> </a:t>
            </a:r>
            <a:r>
              <a:rPr sz="1514" dirty="0">
                <a:solidFill>
                  <a:srgbClr val="FFFFFF"/>
                </a:solidFill>
                <a:latin typeface="Figtree"/>
                <a:cs typeface="Figtree"/>
              </a:rPr>
              <a:t>kultur</a:t>
            </a:r>
            <a:r>
              <a:rPr sz="1514" spc="126" dirty="0">
                <a:solidFill>
                  <a:srgbClr val="FFFFFF"/>
                </a:solidFill>
                <a:latin typeface="Figtree"/>
                <a:cs typeface="Figtree"/>
              </a:rPr>
              <a:t> </a:t>
            </a:r>
            <a:r>
              <a:rPr sz="1514" spc="-63" dirty="0">
                <a:solidFill>
                  <a:srgbClr val="FFFFFF"/>
                </a:solidFill>
                <a:latin typeface="Figtree"/>
                <a:cs typeface="Figtree"/>
              </a:rPr>
              <a:t>– </a:t>
            </a:r>
            <a:r>
              <a:rPr sz="1514" b="1" dirty="0">
                <a:solidFill>
                  <a:srgbClr val="FFFFFF"/>
                </a:solidFill>
                <a:latin typeface="Figtree-ExtraBold"/>
                <a:cs typeface="Figtree-ExtraBold"/>
              </a:rPr>
              <a:t>”Så</a:t>
            </a:r>
            <a:r>
              <a:rPr sz="1514" b="1" spc="32" dirty="0">
                <a:solidFill>
                  <a:srgbClr val="FFFFFF"/>
                </a:solidFill>
                <a:latin typeface="Figtree-ExtraBold"/>
                <a:cs typeface="Figtree-ExtraBold"/>
              </a:rPr>
              <a:t> </a:t>
            </a:r>
            <a:r>
              <a:rPr sz="1514" b="1" dirty="0">
                <a:solidFill>
                  <a:srgbClr val="FFFFFF"/>
                </a:solidFill>
                <a:latin typeface="Figtree-ExtraBold"/>
                <a:cs typeface="Figtree-ExtraBold"/>
              </a:rPr>
              <a:t>här</a:t>
            </a:r>
            <a:r>
              <a:rPr sz="1514" b="1" spc="50" dirty="0">
                <a:solidFill>
                  <a:srgbClr val="FFFFFF"/>
                </a:solidFill>
                <a:latin typeface="Figtree-ExtraBold"/>
                <a:cs typeface="Figtree-ExtraBold"/>
              </a:rPr>
              <a:t> </a:t>
            </a:r>
            <a:r>
              <a:rPr sz="1514" b="1" dirty="0">
                <a:solidFill>
                  <a:srgbClr val="FFFFFF"/>
                </a:solidFill>
                <a:latin typeface="Figtree-ExtraBold"/>
                <a:cs typeface="Figtree-ExtraBold"/>
              </a:rPr>
              <a:t>gör</a:t>
            </a:r>
            <a:r>
              <a:rPr sz="1514" b="1" spc="44" dirty="0">
                <a:solidFill>
                  <a:srgbClr val="FFFFFF"/>
                </a:solidFill>
                <a:latin typeface="Figtree-ExtraBold"/>
                <a:cs typeface="Figtree-ExtraBold"/>
              </a:rPr>
              <a:t> </a:t>
            </a:r>
            <a:r>
              <a:rPr sz="1514" b="1" dirty="0">
                <a:solidFill>
                  <a:srgbClr val="FFFFFF"/>
                </a:solidFill>
                <a:latin typeface="Figtree-ExtraBold"/>
                <a:cs typeface="Figtree-ExtraBold"/>
              </a:rPr>
              <a:t>vi</a:t>
            </a:r>
            <a:r>
              <a:rPr sz="1514" b="1" spc="50" dirty="0">
                <a:solidFill>
                  <a:srgbClr val="FFFFFF"/>
                </a:solidFill>
                <a:latin typeface="Figtree-ExtraBold"/>
                <a:cs typeface="Figtree-ExtraBold"/>
              </a:rPr>
              <a:t> </a:t>
            </a:r>
            <a:r>
              <a:rPr sz="1514" b="1" dirty="0">
                <a:solidFill>
                  <a:srgbClr val="FFFFFF"/>
                </a:solidFill>
                <a:latin typeface="Figtree-ExtraBold"/>
                <a:cs typeface="Figtree-ExtraBold"/>
              </a:rPr>
              <a:t>hos</a:t>
            </a:r>
            <a:r>
              <a:rPr sz="1514" b="1" spc="50" dirty="0">
                <a:solidFill>
                  <a:srgbClr val="FFFFFF"/>
                </a:solidFill>
                <a:latin typeface="Figtree-ExtraBold"/>
                <a:cs typeface="Figtree-ExtraBold"/>
              </a:rPr>
              <a:t> </a:t>
            </a:r>
            <a:r>
              <a:rPr sz="1514" b="1" spc="-13" dirty="0">
                <a:solidFill>
                  <a:srgbClr val="FFFFFF"/>
                </a:solidFill>
                <a:latin typeface="Figtree-ExtraBold"/>
                <a:cs typeface="Figtree-ExtraBold"/>
              </a:rPr>
              <a:t>oss!”</a:t>
            </a:r>
            <a:r>
              <a:rPr sz="1514" spc="-13" dirty="0">
                <a:solidFill>
                  <a:srgbClr val="FFFFFF"/>
                </a:solidFill>
                <a:latin typeface="Figtree"/>
                <a:cs typeface="Figtree"/>
              </a:rPr>
              <a:t>.</a:t>
            </a:r>
            <a:endParaRPr sz="1514" dirty="0">
              <a:latin typeface="Figtree"/>
              <a:cs typeface="Figtree"/>
            </a:endParaRPr>
          </a:p>
        </p:txBody>
      </p:sp>
      <p:sp>
        <p:nvSpPr>
          <p:cNvPr id="4" name="object 4"/>
          <p:cNvSpPr txBox="1">
            <a:spLocks noGrp="1"/>
          </p:cNvSpPr>
          <p:nvPr>
            <p:ph type="title"/>
          </p:nvPr>
        </p:nvSpPr>
        <p:spPr>
          <a:xfrm>
            <a:off x="7729004" y="506102"/>
            <a:ext cx="4098665" cy="2085413"/>
          </a:xfrm>
          <a:prstGeom prst="rect">
            <a:avLst/>
          </a:prstGeom>
        </p:spPr>
        <p:txBody>
          <a:bodyPr vert="horz" wrap="square" lIns="0" tIns="160245" rIns="0" bIns="0" rtlCol="0">
            <a:spAutoFit/>
          </a:bodyPr>
          <a:lstStyle/>
          <a:p>
            <a:pPr marL="16025" marR="6410">
              <a:lnSpc>
                <a:spcPts val="5047"/>
              </a:lnSpc>
              <a:spcBef>
                <a:spcPts val="1262"/>
              </a:spcBef>
            </a:pPr>
            <a:r>
              <a:rPr sz="4000" b="0" dirty="0">
                <a:latin typeface="Larken ExtraBold" pitchFamily="2" charset="0"/>
              </a:rPr>
              <a:t>Ett</a:t>
            </a:r>
            <a:r>
              <a:rPr sz="4000" b="0" spc="-151" dirty="0">
                <a:latin typeface="Larken ExtraBold" pitchFamily="2" charset="0"/>
              </a:rPr>
              <a:t> </a:t>
            </a:r>
            <a:r>
              <a:rPr sz="4000" b="0" spc="-82" dirty="0">
                <a:latin typeface="Larken ExtraBold" pitchFamily="2" charset="0"/>
              </a:rPr>
              <a:t>gemensamt </a:t>
            </a:r>
            <a:r>
              <a:rPr sz="4000" b="0" dirty="0">
                <a:latin typeface="Larken ExtraBold" pitchFamily="2" charset="0"/>
              </a:rPr>
              <a:t>sätt</a:t>
            </a:r>
            <a:r>
              <a:rPr sz="4000" b="0" spc="-221" dirty="0">
                <a:latin typeface="Larken ExtraBold" pitchFamily="2" charset="0"/>
              </a:rPr>
              <a:t> </a:t>
            </a:r>
            <a:r>
              <a:rPr sz="4000" b="0" dirty="0">
                <a:latin typeface="Larken ExtraBold" pitchFamily="2" charset="0"/>
              </a:rPr>
              <a:t>att</a:t>
            </a:r>
            <a:r>
              <a:rPr sz="4000" b="0" spc="-215" dirty="0">
                <a:latin typeface="Larken ExtraBold" pitchFamily="2" charset="0"/>
              </a:rPr>
              <a:t> </a:t>
            </a:r>
            <a:r>
              <a:rPr sz="4000" b="0" spc="-13" dirty="0">
                <a:latin typeface="Larken ExtraBold" pitchFamily="2" charset="0"/>
              </a:rPr>
              <a:t>tänka </a:t>
            </a:r>
            <a:r>
              <a:rPr sz="4000" b="0" dirty="0">
                <a:latin typeface="Larken ExtraBold" pitchFamily="2" charset="0"/>
              </a:rPr>
              <a:t>och</a:t>
            </a:r>
            <a:r>
              <a:rPr sz="4000" b="0" spc="-158" dirty="0">
                <a:latin typeface="Larken ExtraBold" pitchFamily="2" charset="0"/>
              </a:rPr>
              <a:t> </a:t>
            </a:r>
            <a:r>
              <a:rPr sz="4000" b="0" spc="-13" dirty="0">
                <a:latin typeface="Larken ExtraBold" pitchFamily="2" charset="0"/>
              </a:rPr>
              <a:t>handla</a:t>
            </a:r>
            <a:endParaRPr sz="4000" b="0" dirty="0">
              <a:latin typeface="Larken ExtraBold" pitchFamily="2" charset="0"/>
            </a:endParaRPr>
          </a:p>
        </p:txBody>
      </p:sp>
      <p:grpSp>
        <p:nvGrpSpPr>
          <p:cNvPr id="9" name="object 9"/>
          <p:cNvGrpSpPr/>
          <p:nvPr/>
        </p:nvGrpSpPr>
        <p:grpSpPr>
          <a:xfrm>
            <a:off x="8779669" y="5106427"/>
            <a:ext cx="2464605" cy="1818744"/>
            <a:chOff x="6931925" y="5204655"/>
            <a:chExt cx="2120265" cy="1564640"/>
          </a:xfrm>
        </p:grpSpPr>
        <p:sp>
          <p:nvSpPr>
            <p:cNvPr id="10" name="object 10"/>
            <p:cNvSpPr/>
            <p:nvPr/>
          </p:nvSpPr>
          <p:spPr>
            <a:xfrm>
              <a:off x="6931914" y="5204663"/>
              <a:ext cx="1499870" cy="1564640"/>
            </a:xfrm>
            <a:custGeom>
              <a:avLst/>
              <a:gdLst/>
              <a:ahLst/>
              <a:cxnLst/>
              <a:rect l="l" t="t" r="r" b="b"/>
              <a:pathLst>
                <a:path w="1499870" h="1564640">
                  <a:moveTo>
                    <a:pt x="1060081" y="213766"/>
                  </a:moveTo>
                  <a:lnTo>
                    <a:pt x="1002855" y="165798"/>
                  </a:lnTo>
                  <a:lnTo>
                    <a:pt x="957199" y="132080"/>
                  </a:lnTo>
                  <a:lnTo>
                    <a:pt x="911402" y="102044"/>
                  </a:lnTo>
                  <a:lnTo>
                    <a:pt x="865454" y="75679"/>
                  </a:lnTo>
                  <a:lnTo>
                    <a:pt x="819353" y="52997"/>
                  </a:lnTo>
                  <a:lnTo>
                    <a:pt x="773099" y="34010"/>
                  </a:lnTo>
                  <a:lnTo>
                    <a:pt x="726694" y="18732"/>
                  </a:lnTo>
                  <a:lnTo>
                    <a:pt x="680821" y="7823"/>
                  </a:lnTo>
                  <a:lnTo>
                    <a:pt x="635000" y="1574"/>
                  </a:lnTo>
                  <a:lnTo>
                    <a:pt x="589216" y="0"/>
                  </a:lnTo>
                  <a:lnTo>
                    <a:pt x="543483" y="3086"/>
                  </a:lnTo>
                  <a:lnTo>
                    <a:pt x="497789" y="10845"/>
                  </a:lnTo>
                  <a:lnTo>
                    <a:pt x="452132" y="23266"/>
                  </a:lnTo>
                  <a:lnTo>
                    <a:pt x="406539" y="40360"/>
                  </a:lnTo>
                  <a:lnTo>
                    <a:pt x="360972" y="62128"/>
                  </a:lnTo>
                  <a:lnTo>
                    <a:pt x="315468" y="88557"/>
                  </a:lnTo>
                  <a:lnTo>
                    <a:pt x="270002" y="119646"/>
                  </a:lnTo>
                  <a:lnTo>
                    <a:pt x="224574" y="155409"/>
                  </a:lnTo>
                  <a:lnTo>
                    <a:pt x="181457" y="193941"/>
                  </a:lnTo>
                  <a:lnTo>
                    <a:pt x="142938" y="233324"/>
                  </a:lnTo>
                  <a:lnTo>
                    <a:pt x="109004" y="273558"/>
                  </a:lnTo>
                  <a:lnTo>
                    <a:pt x="79654" y="314655"/>
                  </a:lnTo>
                  <a:lnTo>
                    <a:pt x="54902" y="356603"/>
                  </a:lnTo>
                  <a:lnTo>
                    <a:pt x="34747" y="399402"/>
                  </a:lnTo>
                  <a:lnTo>
                    <a:pt x="19177" y="443052"/>
                  </a:lnTo>
                  <a:lnTo>
                    <a:pt x="8191" y="487553"/>
                  </a:lnTo>
                  <a:lnTo>
                    <a:pt x="1803" y="532904"/>
                  </a:lnTo>
                  <a:lnTo>
                    <a:pt x="0" y="579120"/>
                  </a:lnTo>
                  <a:lnTo>
                    <a:pt x="2794" y="626186"/>
                  </a:lnTo>
                  <a:lnTo>
                    <a:pt x="9779" y="674535"/>
                  </a:lnTo>
                  <a:lnTo>
                    <a:pt x="20434" y="723379"/>
                  </a:lnTo>
                  <a:lnTo>
                    <a:pt x="34747" y="772718"/>
                  </a:lnTo>
                  <a:lnTo>
                    <a:pt x="52730" y="822553"/>
                  </a:lnTo>
                  <a:lnTo>
                    <a:pt x="74371" y="872871"/>
                  </a:lnTo>
                  <a:lnTo>
                    <a:pt x="99644" y="923683"/>
                  </a:lnTo>
                  <a:lnTo>
                    <a:pt x="128562" y="974979"/>
                  </a:lnTo>
                  <a:lnTo>
                    <a:pt x="153377" y="1014933"/>
                  </a:lnTo>
                  <a:lnTo>
                    <a:pt x="180327" y="1055166"/>
                  </a:lnTo>
                  <a:lnTo>
                    <a:pt x="209461" y="1095705"/>
                  </a:lnTo>
                  <a:lnTo>
                    <a:pt x="240766" y="1136523"/>
                  </a:lnTo>
                  <a:lnTo>
                    <a:pt x="274281" y="1177645"/>
                  </a:lnTo>
                  <a:lnTo>
                    <a:pt x="315290" y="1224813"/>
                  </a:lnTo>
                  <a:lnTo>
                    <a:pt x="356349" y="1268945"/>
                  </a:lnTo>
                  <a:lnTo>
                    <a:pt x="397992" y="1310601"/>
                  </a:lnTo>
                  <a:lnTo>
                    <a:pt x="439724" y="1349121"/>
                  </a:lnTo>
                  <a:lnTo>
                    <a:pt x="481545" y="1384528"/>
                  </a:lnTo>
                  <a:lnTo>
                    <a:pt x="523455" y="1416824"/>
                  </a:lnTo>
                  <a:lnTo>
                    <a:pt x="565442" y="1445996"/>
                  </a:lnTo>
                  <a:lnTo>
                    <a:pt x="606806" y="1471637"/>
                  </a:lnTo>
                  <a:lnTo>
                    <a:pt x="648233" y="1494307"/>
                  </a:lnTo>
                  <a:lnTo>
                    <a:pt x="689762" y="1513954"/>
                  </a:lnTo>
                  <a:lnTo>
                    <a:pt x="731367" y="1530578"/>
                  </a:lnTo>
                  <a:lnTo>
                    <a:pt x="773061" y="1544167"/>
                  </a:lnTo>
                  <a:lnTo>
                    <a:pt x="834580" y="1557693"/>
                  </a:lnTo>
                  <a:lnTo>
                    <a:pt x="899579" y="1562887"/>
                  </a:lnTo>
                  <a:lnTo>
                    <a:pt x="912279" y="1564106"/>
                  </a:lnTo>
                  <a:lnTo>
                    <a:pt x="912444" y="1562620"/>
                  </a:lnTo>
                  <a:lnTo>
                    <a:pt x="949401" y="1560309"/>
                  </a:lnTo>
                  <a:lnTo>
                    <a:pt x="986332" y="1554924"/>
                  </a:lnTo>
                  <a:lnTo>
                    <a:pt x="1023226" y="1546491"/>
                  </a:lnTo>
                  <a:lnTo>
                    <a:pt x="1060081" y="1535036"/>
                  </a:lnTo>
                  <a:lnTo>
                    <a:pt x="1040320" y="1527670"/>
                  </a:lnTo>
                  <a:lnTo>
                    <a:pt x="1020559" y="1519466"/>
                  </a:lnTo>
                  <a:lnTo>
                    <a:pt x="981075" y="1500390"/>
                  </a:lnTo>
                  <a:lnTo>
                    <a:pt x="924382" y="1466723"/>
                  </a:lnTo>
                  <a:lnTo>
                    <a:pt x="867765" y="1425829"/>
                  </a:lnTo>
                  <a:lnTo>
                    <a:pt x="822934" y="1388211"/>
                  </a:lnTo>
                  <a:lnTo>
                    <a:pt x="772820" y="1339545"/>
                  </a:lnTo>
                  <a:lnTo>
                    <a:pt x="729843" y="1289558"/>
                  </a:lnTo>
                  <a:lnTo>
                    <a:pt x="700671" y="1248765"/>
                  </a:lnTo>
                  <a:lnTo>
                    <a:pt x="676021" y="1207147"/>
                  </a:lnTo>
                  <a:lnTo>
                    <a:pt x="655891" y="1164666"/>
                  </a:lnTo>
                  <a:lnTo>
                    <a:pt x="640295" y="1121359"/>
                  </a:lnTo>
                  <a:lnTo>
                    <a:pt x="629208" y="1077201"/>
                  </a:lnTo>
                  <a:lnTo>
                    <a:pt x="623062" y="1036726"/>
                  </a:lnTo>
                  <a:lnTo>
                    <a:pt x="621258" y="1012139"/>
                  </a:lnTo>
                  <a:lnTo>
                    <a:pt x="605828" y="995159"/>
                  </a:lnTo>
                  <a:lnTo>
                    <a:pt x="574103" y="958989"/>
                  </a:lnTo>
                  <a:lnTo>
                    <a:pt x="532701" y="909231"/>
                  </a:lnTo>
                  <a:lnTo>
                    <a:pt x="487680" y="850557"/>
                  </a:lnTo>
                  <a:lnTo>
                    <a:pt x="436626" y="774738"/>
                  </a:lnTo>
                  <a:lnTo>
                    <a:pt x="410768" y="729500"/>
                  </a:lnTo>
                  <a:lnTo>
                    <a:pt x="390131" y="686650"/>
                  </a:lnTo>
                  <a:lnTo>
                    <a:pt x="374726" y="646226"/>
                  </a:lnTo>
                  <a:lnTo>
                    <a:pt x="364972" y="598004"/>
                  </a:lnTo>
                  <a:lnTo>
                    <a:pt x="367728" y="551802"/>
                  </a:lnTo>
                  <a:lnTo>
                    <a:pt x="383006" y="507631"/>
                  </a:lnTo>
                  <a:lnTo>
                    <a:pt x="410806" y="465493"/>
                  </a:lnTo>
                  <a:lnTo>
                    <a:pt x="451116" y="425399"/>
                  </a:lnTo>
                  <a:lnTo>
                    <a:pt x="497611" y="392658"/>
                  </a:lnTo>
                  <a:lnTo>
                    <a:pt x="543928" y="372605"/>
                  </a:lnTo>
                  <a:lnTo>
                    <a:pt x="590067" y="365239"/>
                  </a:lnTo>
                  <a:lnTo>
                    <a:pt x="636054" y="370547"/>
                  </a:lnTo>
                  <a:lnTo>
                    <a:pt x="681850" y="388531"/>
                  </a:lnTo>
                  <a:lnTo>
                    <a:pt x="746404" y="430009"/>
                  </a:lnTo>
                  <a:lnTo>
                    <a:pt x="780300" y="456882"/>
                  </a:lnTo>
                  <a:lnTo>
                    <a:pt x="815251" y="487819"/>
                  </a:lnTo>
                  <a:lnTo>
                    <a:pt x="821842" y="478536"/>
                  </a:lnTo>
                  <a:lnTo>
                    <a:pt x="858164" y="430441"/>
                  </a:lnTo>
                  <a:lnTo>
                    <a:pt x="897509" y="381876"/>
                  </a:lnTo>
                  <a:lnTo>
                    <a:pt x="929868" y="344373"/>
                  </a:lnTo>
                  <a:lnTo>
                    <a:pt x="962304" y="308864"/>
                  </a:lnTo>
                  <a:lnTo>
                    <a:pt x="994816" y="275285"/>
                  </a:lnTo>
                  <a:lnTo>
                    <a:pt x="1027417" y="243611"/>
                  </a:lnTo>
                  <a:lnTo>
                    <a:pt x="1060081" y="213766"/>
                  </a:lnTo>
                  <a:close/>
                </a:path>
                <a:path w="1499870" h="1564640">
                  <a:moveTo>
                    <a:pt x="1499501" y="993482"/>
                  </a:moveTo>
                  <a:lnTo>
                    <a:pt x="1496961" y="936726"/>
                  </a:lnTo>
                  <a:lnTo>
                    <a:pt x="1490827" y="893305"/>
                  </a:lnTo>
                  <a:lnTo>
                    <a:pt x="1481683" y="849439"/>
                  </a:lnTo>
                  <a:lnTo>
                    <a:pt x="1469529" y="805129"/>
                  </a:lnTo>
                  <a:lnTo>
                    <a:pt x="1454404" y="760374"/>
                  </a:lnTo>
                  <a:lnTo>
                    <a:pt x="1436319" y="715187"/>
                  </a:lnTo>
                  <a:lnTo>
                    <a:pt x="1415770" y="670560"/>
                  </a:lnTo>
                  <a:lnTo>
                    <a:pt x="1392326" y="625513"/>
                  </a:lnTo>
                  <a:lnTo>
                    <a:pt x="1366037" y="580034"/>
                  </a:lnTo>
                  <a:lnTo>
                    <a:pt x="1336890" y="534149"/>
                  </a:lnTo>
                  <a:lnTo>
                    <a:pt x="1304899" y="487832"/>
                  </a:lnTo>
                  <a:lnTo>
                    <a:pt x="1280972" y="510667"/>
                  </a:lnTo>
                  <a:lnTo>
                    <a:pt x="1231938" y="561594"/>
                  </a:lnTo>
                  <a:lnTo>
                    <a:pt x="1180998" y="619772"/>
                  </a:lnTo>
                  <a:lnTo>
                    <a:pt x="1145463" y="663181"/>
                  </a:lnTo>
                  <a:lnTo>
                    <a:pt x="1113497" y="704418"/>
                  </a:lnTo>
                  <a:lnTo>
                    <a:pt x="1085049" y="743534"/>
                  </a:lnTo>
                  <a:lnTo>
                    <a:pt x="1060081" y="780529"/>
                  </a:lnTo>
                  <a:lnTo>
                    <a:pt x="1076998" y="807542"/>
                  </a:lnTo>
                  <a:lnTo>
                    <a:pt x="1085697" y="822236"/>
                  </a:lnTo>
                  <a:lnTo>
                    <a:pt x="1109611" y="871855"/>
                  </a:lnTo>
                  <a:lnTo>
                    <a:pt x="1121867" y="908126"/>
                  </a:lnTo>
                  <a:lnTo>
                    <a:pt x="1131951" y="979182"/>
                  </a:lnTo>
                  <a:lnTo>
                    <a:pt x="1132052" y="988441"/>
                  </a:lnTo>
                  <a:lnTo>
                    <a:pt x="1130122" y="1009015"/>
                  </a:lnTo>
                  <a:lnTo>
                    <a:pt x="1118489" y="1048829"/>
                  </a:lnTo>
                  <a:lnTo>
                    <a:pt x="1099172" y="1083297"/>
                  </a:lnTo>
                  <a:lnTo>
                    <a:pt x="1074750" y="1112837"/>
                  </a:lnTo>
                  <a:lnTo>
                    <a:pt x="1060081" y="1127188"/>
                  </a:lnTo>
                  <a:lnTo>
                    <a:pt x="1067447" y="1134122"/>
                  </a:lnTo>
                  <a:lnTo>
                    <a:pt x="1110957" y="1165860"/>
                  </a:lnTo>
                  <a:lnTo>
                    <a:pt x="1150302" y="1184744"/>
                  </a:lnTo>
                  <a:lnTo>
                    <a:pt x="1191590" y="1194485"/>
                  </a:lnTo>
                  <a:lnTo>
                    <a:pt x="1212202" y="1195438"/>
                  </a:lnTo>
                  <a:lnTo>
                    <a:pt x="1232789" y="1193761"/>
                  </a:lnTo>
                  <a:lnTo>
                    <a:pt x="1276184" y="1183347"/>
                  </a:lnTo>
                  <a:lnTo>
                    <a:pt x="1343723" y="1151420"/>
                  </a:lnTo>
                  <a:lnTo>
                    <a:pt x="1376959" y="1128229"/>
                  </a:lnTo>
                  <a:lnTo>
                    <a:pt x="1418539" y="1092885"/>
                  </a:lnTo>
                  <a:lnTo>
                    <a:pt x="1471117" y="1041577"/>
                  </a:lnTo>
                  <a:lnTo>
                    <a:pt x="1498879" y="1012139"/>
                  </a:lnTo>
                  <a:lnTo>
                    <a:pt x="1499501" y="993482"/>
                  </a:lnTo>
                  <a:close/>
                </a:path>
              </a:pathLst>
            </a:custGeom>
            <a:solidFill>
              <a:srgbClr val="339195"/>
            </a:solidFill>
          </p:spPr>
          <p:txBody>
            <a:bodyPr wrap="square" lIns="0" tIns="0" rIns="0" bIns="0" rtlCol="0"/>
            <a:lstStyle/>
            <a:p>
              <a:endParaRPr/>
            </a:p>
          </p:txBody>
        </p:sp>
        <p:sp>
          <p:nvSpPr>
            <p:cNvPr id="11" name="object 11"/>
            <p:cNvSpPr/>
            <p:nvPr/>
          </p:nvSpPr>
          <p:spPr>
            <a:xfrm>
              <a:off x="7552550" y="5204663"/>
              <a:ext cx="1499870" cy="1564640"/>
            </a:xfrm>
            <a:custGeom>
              <a:avLst/>
              <a:gdLst/>
              <a:ahLst/>
              <a:cxnLst/>
              <a:rect l="l" t="t" r="r" b="b"/>
              <a:pathLst>
                <a:path w="1499870" h="1564640">
                  <a:moveTo>
                    <a:pt x="1499514" y="579120"/>
                  </a:moveTo>
                  <a:lnTo>
                    <a:pt x="1497723" y="532904"/>
                  </a:lnTo>
                  <a:lnTo>
                    <a:pt x="1491322" y="487553"/>
                  </a:lnTo>
                  <a:lnTo>
                    <a:pt x="1480350" y="443039"/>
                  </a:lnTo>
                  <a:lnTo>
                    <a:pt x="1464779" y="399389"/>
                  </a:lnTo>
                  <a:lnTo>
                    <a:pt x="1444612" y="356590"/>
                  </a:lnTo>
                  <a:lnTo>
                    <a:pt x="1419860" y="314655"/>
                  </a:lnTo>
                  <a:lnTo>
                    <a:pt x="1390523" y="273558"/>
                  </a:lnTo>
                  <a:lnTo>
                    <a:pt x="1356588" y="233324"/>
                  </a:lnTo>
                  <a:lnTo>
                    <a:pt x="1318069" y="193941"/>
                  </a:lnTo>
                  <a:lnTo>
                    <a:pt x="1274953" y="155409"/>
                  </a:lnTo>
                  <a:lnTo>
                    <a:pt x="1229525" y="119646"/>
                  </a:lnTo>
                  <a:lnTo>
                    <a:pt x="1184046" y="88544"/>
                  </a:lnTo>
                  <a:lnTo>
                    <a:pt x="1138529" y="62115"/>
                  </a:lnTo>
                  <a:lnTo>
                    <a:pt x="1092974" y="40360"/>
                  </a:lnTo>
                  <a:lnTo>
                    <a:pt x="1047369" y="23266"/>
                  </a:lnTo>
                  <a:lnTo>
                    <a:pt x="1001725" y="10845"/>
                  </a:lnTo>
                  <a:lnTo>
                    <a:pt x="956030" y="3086"/>
                  </a:lnTo>
                  <a:lnTo>
                    <a:pt x="910285" y="0"/>
                  </a:lnTo>
                  <a:lnTo>
                    <a:pt x="864501" y="1587"/>
                  </a:lnTo>
                  <a:lnTo>
                    <a:pt x="818680" y="7835"/>
                  </a:lnTo>
                  <a:lnTo>
                    <a:pt x="772807" y="18757"/>
                  </a:lnTo>
                  <a:lnTo>
                    <a:pt x="726414" y="34036"/>
                  </a:lnTo>
                  <a:lnTo>
                    <a:pt x="680161" y="53009"/>
                  </a:lnTo>
                  <a:lnTo>
                    <a:pt x="634060" y="75679"/>
                  </a:lnTo>
                  <a:lnTo>
                    <a:pt x="588111" y="102031"/>
                  </a:lnTo>
                  <a:lnTo>
                    <a:pt x="542315" y="132080"/>
                  </a:lnTo>
                  <a:lnTo>
                    <a:pt x="496658" y="165785"/>
                  </a:lnTo>
                  <a:lnTo>
                    <a:pt x="447255" y="206552"/>
                  </a:lnTo>
                  <a:lnTo>
                    <a:pt x="439445" y="213766"/>
                  </a:lnTo>
                  <a:lnTo>
                    <a:pt x="472109" y="243611"/>
                  </a:lnTo>
                  <a:lnTo>
                    <a:pt x="504710" y="275285"/>
                  </a:lnTo>
                  <a:lnTo>
                    <a:pt x="537222" y="308876"/>
                  </a:lnTo>
                  <a:lnTo>
                    <a:pt x="569658" y="344385"/>
                  </a:lnTo>
                  <a:lnTo>
                    <a:pt x="602018" y="381901"/>
                  </a:lnTo>
                  <a:lnTo>
                    <a:pt x="641337" y="430441"/>
                  </a:lnTo>
                  <a:lnTo>
                    <a:pt x="684263" y="487832"/>
                  </a:lnTo>
                  <a:lnTo>
                    <a:pt x="719213" y="456882"/>
                  </a:lnTo>
                  <a:lnTo>
                    <a:pt x="753110" y="429996"/>
                  </a:lnTo>
                  <a:lnTo>
                    <a:pt x="785939" y="407200"/>
                  </a:lnTo>
                  <a:lnTo>
                    <a:pt x="863473" y="370535"/>
                  </a:lnTo>
                  <a:lnTo>
                    <a:pt x="909447" y="365226"/>
                  </a:lnTo>
                  <a:lnTo>
                    <a:pt x="955598" y="372605"/>
                  </a:lnTo>
                  <a:lnTo>
                    <a:pt x="1001915" y="392671"/>
                  </a:lnTo>
                  <a:lnTo>
                    <a:pt x="1048397" y="425411"/>
                  </a:lnTo>
                  <a:lnTo>
                    <a:pt x="1088707" y="465505"/>
                  </a:lnTo>
                  <a:lnTo>
                    <a:pt x="1116507" y="507631"/>
                  </a:lnTo>
                  <a:lnTo>
                    <a:pt x="1131785" y="551802"/>
                  </a:lnTo>
                  <a:lnTo>
                    <a:pt x="1134541" y="598004"/>
                  </a:lnTo>
                  <a:lnTo>
                    <a:pt x="1124788" y="646226"/>
                  </a:lnTo>
                  <a:lnTo>
                    <a:pt x="1109395" y="686663"/>
                  </a:lnTo>
                  <a:lnTo>
                    <a:pt x="1088745" y="729500"/>
                  </a:lnTo>
                  <a:lnTo>
                    <a:pt x="1062888" y="774738"/>
                  </a:lnTo>
                  <a:lnTo>
                    <a:pt x="1031836" y="822363"/>
                  </a:lnTo>
                  <a:lnTo>
                    <a:pt x="990168" y="879513"/>
                  </a:lnTo>
                  <a:lnTo>
                    <a:pt x="941743" y="939774"/>
                  </a:lnTo>
                  <a:lnTo>
                    <a:pt x="909408" y="977455"/>
                  </a:lnTo>
                  <a:lnTo>
                    <a:pt x="878255" y="1012139"/>
                  </a:lnTo>
                  <a:lnTo>
                    <a:pt x="873163" y="1017549"/>
                  </a:lnTo>
                  <a:lnTo>
                    <a:pt x="873163" y="1062062"/>
                  </a:lnTo>
                  <a:lnTo>
                    <a:pt x="859218" y="1121359"/>
                  </a:lnTo>
                  <a:lnTo>
                    <a:pt x="843622" y="1164678"/>
                  </a:lnTo>
                  <a:lnTo>
                    <a:pt x="823493" y="1207147"/>
                  </a:lnTo>
                  <a:lnTo>
                    <a:pt x="798855" y="1248778"/>
                  </a:lnTo>
                  <a:lnTo>
                    <a:pt x="769683" y="1289570"/>
                  </a:lnTo>
                  <a:lnTo>
                    <a:pt x="749071" y="1314716"/>
                  </a:lnTo>
                  <a:lnTo>
                    <a:pt x="769670" y="1289558"/>
                  </a:lnTo>
                  <a:lnTo>
                    <a:pt x="798842" y="1248765"/>
                  </a:lnTo>
                  <a:lnTo>
                    <a:pt x="823493" y="1207147"/>
                  </a:lnTo>
                  <a:lnTo>
                    <a:pt x="843610" y="1164666"/>
                  </a:lnTo>
                  <a:lnTo>
                    <a:pt x="859205" y="1121359"/>
                  </a:lnTo>
                  <a:lnTo>
                    <a:pt x="870280" y="1077201"/>
                  </a:lnTo>
                  <a:lnTo>
                    <a:pt x="873163" y="1062062"/>
                  </a:lnTo>
                  <a:lnTo>
                    <a:pt x="873163" y="1017549"/>
                  </a:lnTo>
                  <a:lnTo>
                    <a:pt x="850493" y="1041577"/>
                  </a:lnTo>
                  <a:lnTo>
                    <a:pt x="823696" y="1068501"/>
                  </a:lnTo>
                  <a:lnTo>
                    <a:pt x="767791" y="1119238"/>
                  </a:lnTo>
                  <a:lnTo>
                    <a:pt x="723087" y="1151432"/>
                  </a:lnTo>
                  <a:lnTo>
                    <a:pt x="689495" y="1169809"/>
                  </a:lnTo>
                  <a:lnTo>
                    <a:pt x="676592" y="1174965"/>
                  </a:lnTo>
                  <a:lnTo>
                    <a:pt x="676592" y="1388211"/>
                  </a:lnTo>
                  <a:lnTo>
                    <a:pt x="669569" y="1394358"/>
                  </a:lnTo>
                  <a:lnTo>
                    <a:pt x="676579" y="1388211"/>
                  </a:lnTo>
                  <a:lnTo>
                    <a:pt x="676592" y="1174965"/>
                  </a:lnTo>
                  <a:lnTo>
                    <a:pt x="655548" y="1183347"/>
                  </a:lnTo>
                  <a:lnTo>
                    <a:pt x="631761" y="1189405"/>
                  </a:lnTo>
                  <a:lnTo>
                    <a:pt x="631761" y="1425829"/>
                  </a:lnTo>
                  <a:lnTo>
                    <a:pt x="617601" y="1436509"/>
                  </a:lnTo>
                  <a:lnTo>
                    <a:pt x="631748" y="1425829"/>
                  </a:lnTo>
                  <a:lnTo>
                    <a:pt x="631761" y="1189405"/>
                  </a:lnTo>
                  <a:lnTo>
                    <a:pt x="621258" y="1192072"/>
                  </a:lnTo>
                  <a:lnTo>
                    <a:pt x="612165" y="1193761"/>
                  </a:lnTo>
                  <a:lnTo>
                    <a:pt x="591566" y="1195438"/>
                  </a:lnTo>
                  <a:lnTo>
                    <a:pt x="570953" y="1194485"/>
                  </a:lnTo>
                  <a:lnTo>
                    <a:pt x="529666" y="1184732"/>
                  </a:lnTo>
                  <a:lnTo>
                    <a:pt x="490308" y="1165860"/>
                  </a:lnTo>
                  <a:lnTo>
                    <a:pt x="450875" y="1137513"/>
                  </a:lnTo>
                  <a:lnTo>
                    <a:pt x="439432" y="1127201"/>
                  </a:lnTo>
                  <a:lnTo>
                    <a:pt x="437032" y="1124839"/>
                  </a:lnTo>
                  <a:lnTo>
                    <a:pt x="437032" y="1129449"/>
                  </a:lnTo>
                  <a:lnTo>
                    <a:pt x="432066" y="1134110"/>
                  </a:lnTo>
                  <a:lnTo>
                    <a:pt x="388569" y="1165860"/>
                  </a:lnTo>
                  <a:lnTo>
                    <a:pt x="349199" y="1184732"/>
                  </a:lnTo>
                  <a:lnTo>
                    <a:pt x="368871" y="1176464"/>
                  </a:lnTo>
                  <a:lnTo>
                    <a:pt x="388556" y="1165860"/>
                  </a:lnTo>
                  <a:lnTo>
                    <a:pt x="408266" y="1152867"/>
                  </a:lnTo>
                  <a:lnTo>
                    <a:pt x="428002" y="1137500"/>
                  </a:lnTo>
                  <a:lnTo>
                    <a:pt x="432054" y="1134097"/>
                  </a:lnTo>
                  <a:lnTo>
                    <a:pt x="437032" y="1129449"/>
                  </a:lnTo>
                  <a:lnTo>
                    <a:pt x="437032" y="1124839"/>
                  </a:lnTo>
                  <a:lnTo>
                    <a:pt x="424764" y="1112824"/>
                  </a:lnTo>
                  <a:lnTo>
                    <a:pt x="411721" y="1098194"/>
                  </a:lnTo>
                  <a:lnTo>
                    <a:pt x="381012" y="1048842"/>
                  </a:lnTo>
                  <a:lnTo>
                    <a:pt x="369392" y="1009015"/>
                  </a:lnTo>
                  <a:lnTo>
                    <a:pt x="367372" y="985367"/>
                  </a:lnTo>
                  <a:lnTo>
                    <a:pt x="367550" y="979182"/>
                  </a:lnTo>
                  <a:lnTo>
                    <a:pt x="377647" y="908126"/>
                  </a:lnTo>
                  <a:lnTo>
                    <a:pt x="389902" y="871855"/>
                  </a:lnTo>
                  <a:lnTo>
                    <a:pt x="406958" y="835063"/>
                  </a:lnTo>
                  <a:lnTo>
                    <a:pt x="427939" y="798664"/>
                  </a:lnTo>
                  <a:lnTo>
                    <a:pt x="439445" y="780529"/>
                  </a:lnTo>
                  <a:lnTo>
                    <a:pt x="414477" y="743534"/>
                  </a:lnTo>
                  <a:lnTo>
                    <a:pt x="386029" y="704418"/>
                  </a:lnTo>
                  <a:lnTo>
                    <a:pt x="354050" y="663181"/>
                  </a:lnTo>
                  <a:lnTo>
                    <a:pt x="318503" y="619760"/>
                  </a:lnTo>
                  <a:lnTo>
                    <a:pt x="292798" y="589762"/>
                  </a:lnTo>
                  <a:lnTo>
                    <a:pt x="266738" y="560705"/>
                  </a:lnTo>
                  <a:lnTo>
                    <a:pt x="266738" y="1193761"/>
                  </a:lnTo>
                  <a:lnTo>
                    <a:pt x="263690" y="1193330"/>
                  </a:lnTo>
                  <a:lnTo>
                    <a:pt x="257644" y="1192072"/>
                  </a:lnTo>
                  <a:lnTo>
                    <a:pt x="232054" y="1185570"/>
                  </a:lnTo>
                  <a:lnTo>
                    <a:pt x="257632" y="1192060"/>
                  </a:lnTo>
                  <a:lnTo>
                    <a:pt x="263677" y="1193317"/>
                  </a:lnTo>
                  <a:lnTo>
                    <a:pt x="266725" y="1193749"/>
                  </a:lnTo>
                  <a:lnTo>
                    <a:pt x="266738" y="560705"/>
                  </a:lnTo>
                  <a:lnTo>
                    <a:pt x="242824" y="535241"/>
                  </a:lnTo>
                  <a:lnTo>
                    <a:pt x="212509" y="504774"/>
                  </a:lnTo>
                  <a:lnTo>
                    <a:pt x="194614" y="487832"/>
                  </a:lnTo>
                  <a:lnTo>
                    <a:pt x="189395" y="495401"/>
                  </a:lnTo>
                  <a:lnTo>
                    <a:pt x="189395" y="1169797"/>
                  </a:lnTo>
                  <a:lnTo>
                    <a:pt x="167665" y="1157935"/>
                  </a:lnTo>
                  <a:lnTo>
                    <a:pt x="189395" y="1169797"/>
                  </a:lnTo>
                  <a:lnTo>
                    <a:pt x="189395" y="495401"/>
                  </a:lnTo>
                  <a:lnTo>
                    <a:pt x="162623" y="534149"/>
                  </a:lnTo>
                  <a:lnTo>
                    <a:pt x="133477" y="580047"/>
                  </a:lnTo>
                  <a:lnTo>
                    <a:pt x="122555" y="598944"/>
                  </a:lnTo>
                  <a:lnTo>
                    <a:pt x="122555" y="1128217"/>
                  </a:lnTo>
                  <a:lnTo>
                    <a:pt x="122135" y="1127912"/>
                  </a:lnTo>
                  <a:lnTo>
                    <a:pt x="122555" y="1128217"/>
                  </a:lnTo>
                  <a:lnTo>
                    <a:pt x="122555" y="598944"/>
                  </a:lnTo>
                  <a:lnTo>
                    <a:pt x="113258" y="615022"/>
                  </a:lnTo>
                  <a:lnTo>
                    <a:pt x="113258" y="1120736"/>
                  </a:lnTo>
                  <a:lnTo>
                    <a:pt x="105803" y="1114717"/>
                  </a:lnTo>
                  <a:lnTo>
                    <a:pt x="81622" y="1093457"/>
                  </a:lnTo>
                  <a:lnTo>
                    <a:pt x="113258" y="1120736"/>
                  </a:lnTo>
                  <a:lnTo>
                    <a:pt x="113258" y="615022"/>
                  </a:lnTo>
                  <a:lnTo>
                    <a:pt x="83756" y="670560"/>
                  </a:lnTo>
                  <a:lnTo>
                    <a:pt x="63195" y="715175"/>
                  </a:lnTo>
                  <a:lnTo>
                    <a:pt x="45110" y="760374"/>
                  </a:lnTo>
                  <a:lnTo>
                    <a:pt x="29972" y="805129"/>
                  </a:lnTo>
                  <a:lnTo>
                    <a:pt x="17830" y="849439"/>
                  </a:lnTo>
                  <a:lnTo>
                    <a:pt x="8674" y="893305"/>
                  </a:lnTo>
                  <a:lnTo>
                    <a:pt x="2540" y="936713"/>
                  </a:lnTo>
                  <a:lnTo>
                    <a:pt x="0" y="993495"/>
                  </a:lnTo>
                  <a:lnTo>
                    <a:pt x="622" y="1012139"/>
                  </a:lnTo>
                  <a:lnTo>
                    <a:pt x="6083" y="1064577"/>
                  </a:lnTo>
                  <a:lnTo>
                    <a:pt x="19659" y="1121359"/>
                  </a:lnTo>
                  <a:lnTo>
                    <a:pt x="35267" y="1164666"/>
                  </a:lnTo>
                  <a:lnTo>
                    <a:pt x="55384" y="1207147"/>
                  </a:lnTo>
                  <a:lnTo>
                    <a:pt x="80035" y="1248765"/>
                  </a:lnTo>
                  <a:lnTo>
                    <a:pt x="109207" y="1289558"/>
                  </a:lnTo>
                  <a:lnTo>
                    <a:pt x="152184" y="1339545"/>
                  </a:lnTo>
                  <a:lnTo>
                    <a:pt x="207708" y="1393050"/>
                  </a:lnTo>
                  <a:lnTo>
                    <a:pt x="247142" y="1425829"/>
                  </a:lnTo>
                  <a:lnTo>
                    <a:pt x="303758" y="1466723"/>
                  </a:lnTo>
                  <a:lnTo>
                    <a:pt x="360451" y="1500390"/>
                  </a:lnTo>
                  <a:lnTo>
                    <a:pt x="399923" y="1519466"/>
                  </a:lnTo>
                  <a:lnTo>
                    <a:pt x="439432" y="1535036"/>
                  </a:lnTo>
                  <a:lnTo>
                    <a:pt x="459193" y="1527670"/>
                  </a:lnTo>
                  <a:lnTo>
                    <a:pt x="513194" y="1554911"/>
                  </a:lnTo>
                  <a:lnTo>
                    <a:pt x="587057" y="1562608"/>
                  </a:lnTo>
                  <a:lnTo>
                    <a:pt x="587235" y="1564093"/>
                  </a:lnTo>
                  <a:lnTo>
                    <a:pt x="599935" y="1562887"/>
                  </a:lnTo>
                  <a:lnTo>
                    <a:pt x="634212" y="1561299"/>
                  </a:lnTo>
                  <a:lnTo>
                    <a:pt x="664946" y="1557693"/>
                  </a:lnTo>
                  <a:lnTo>
                    <a:pt x="726465" y="1544154"/>
                  </a:lnTo>
                  <a:lnTo>
                    <a:pt x="768146" y="1530578"/>
                  </a:lnTo>
                  <a:lnTo>
                    <a:pt x="809752" y="1513954"/>
                  </a:lnTo>
                  <a:lnTo>
                    <a:pt x="851268" y="1494294"/>
                  </a:lnTo>
                  <a:lnTo>
                    <a:pt x="892721" y="1471637"/>
                  </a:lnTo>
                  <a:lnTo>
                    <a:pt x="934085" y="1445983"/>
                  </a:lnTo>
                  <a:lnTo>
                    <a:pt x="976071" y="1416812"/>
                  </a:lnTo>
                  <a:lnTo>
                    <a:pt x="1017968" y="1384528"/>
                  </a:lnTo>
                  <a:lnTo>
                    <a:pt x="1059789" y="1349121"/>
                  </a:lnTo>
                  <a:lnTo>
                    <a:pt x="1101521" y="1310601"/>
                  </a:lnTo>
                  <a:lnTo>
                    <a:pt x="1143177" y="1268945"/>
                  </a:lnTo>
                  <a:lnTo>
                    <a:pt x="1184236" y="1224813"/>
                  </a:lnTo>
                  <a:lnTo>
                    <a:pt x="1225219" y="1177645"/>
                  </a:lnTo>
                  <a:lnTo>
                    <a:pt x="1258735" y="1136523"/>
                  </a:lnTo>
                  <a:lnTo>
                    <a:pt x="1290053" y="1095705"/>
                  </a:lnTo>
                  <a:lnTo>
                    <a:pt x="1319187" y="1055179"/>
                  </a:lnTo>
                  <a:lnTo>
                    <a:pt x="1346149" y="1014933"/>
                  </a:lnTo>
                  <a:lnTo>
                    <a:pt x="1370965" y="974979"/>
                  </a:lnTo>
                  <a:lnTo>
                    <a:pt x="1399882" y="923683"/>
                  </a:lnTo>
                  <a:lnTo>
                    <a:pt x="1425155" y="872871"/>
                  </a:lnTo>
                  <a:lnTo>
                    <a:pt x="1446784" y="822553"/>
                  </a:lnTo>
                  <a:lnTo>
                    <a:pt x="1464767" y="772718"/>
                  </a:lnTo>
                  <a:lnTo>
                    <a:pt x="1479092" y="723379"/>
                  </a:lnTo>
                  <a:lnTo>
                    <a:pt x="1489748" y="674535"/>
                  </a:lnTo>
                  <a:lnTo>
                    <a:pt x="1496733" y="626186"/>
                  </a:lnTo>
                  <a:lnTo>
                    <a:pt x="1499514" y="579120"/>
                  </a:lnTo>
                  <a:close/>
                </a:path>
              </a:pathLst>
            </a:custGeom>
            <a:solidFill>
              <a:srgbClr val="599E9D"/>
            </a:solidFill>
          </p:spPr>
          <p:txBody>
            <a:bodyPr wrap="square" lIns="0" tIns="0" rIns="0" bIns="0" rtlCol="0"/>
            <a:lstStyle/>
            <a:p>
              <a:endParaRPr/>
            </a:p>
          </p:txBody>
        </p:sp>
        <p:sp>
          <p:nvSpPr>
            <p:cNvPr id="12" name="object 12"/>
            <p:cNvSpPr/>
            <p:nvPr/>
          </p:nvSpPr>
          <p:spPr>
            <a:xfrm>
              <a:off x="7747170" y="5418408"/>
              <a:ext cx="490220" cy="567055"/>
            </a:xfrm>
            <a:custGeom>
              <a:avLst/>
              <a:gdLst/>
              <a:ahLst/>
              <a:cxnLst/>
              <a:rect l="l" t="t" r="r" b="b"/>
              <a:pathLst>
                <a:path w="490220" h="567054">
                  <a:moveTo>
                    <a:pt x="244817" y="0"/>
                  </a:moveTo>
                  <a:lnTo>
                    <a:pt x="212151" y="29852"/>
                  </a:lnTo>
                  <a:lnTo>
                    <a:pt x="179561" y="61544"/>
                  </a:lnTo>
                  <a:lnTo>
                    <a:pt x="147048" y="95124"/>
                  </a:lnTo>
                  <a:lnTo>
                    <a:pt x="114613" y="130638"/>
                  </a:lnTo>
                  <a:lnTo>
                    <a:pt x="82257" y="168135"/>
                  </a:lnTo>
                  <a:lnTo>
                    <a:pt x="42921" y="216688"/>
                  </a:lnTo>
                  <a:lnTo>
                    <a:pt x="4343" y="267881"/>
                  </a:lnTo>
                  <a:lnTo>
                    <a:pt x="0" y="274066"/>
                  </a:lnTo>
                  <a:lnTo>
                    <a:pt x="23926" y="296900"/>
                  </a:lnTo>
                  <a:lnTo>
                    <a:pt x="48211" y="321485"/>
                  </a:lnTo>
                  <a:lnTo>
                    <a:pt x="98195" y="376006"/>
                  </a:lnTo>
                  <a:lnTo>
                    <a:pt x="123901" y="406006"/>
                  </a:lnTo>
                  <a:lnTo>
                    <a:pt x="159434" y="449417"/>
                  </a:lnTo>
                  <a:lnTo>
                    <a:pt x="191403" y="490666"/>
                  </a:lnTo>
                  <a:lnTo>
                    <a:pt x="219850" y="529773"/>
                  </a:lnTo>
                  <a:lnTo>
                    <a:pt x="244817" y="566762"/>
                  </a:lnTo>
                  <a:lnTo>
                    <a:pt x="269790" y="529773"/>
                  </a:lnTo>
                  <a:lnTo>
                    <a:pt x="298240" y="490666"/>
                  </a:lnTo>
                  <a:lnTo>
                    <a:pt x="330214" y="449417"/>
                  </a:lnTo>
                  <a:lnTo>
                    <a:pt x="365759" y="406006"/>
                  </a:lnTo>
                  <a:lnTo>
                    <a:pt x="391462" y="376006"/>
                  </a:lnTo>
                  <a:lnTo>
                    <a:pt x="441439" y="321485"/>
                  </a:lnTo>
                  <a:lnTo>
                    <a:pt x="471762" y="291018"/>
                  </a:lnTo>
                  <a:lnTo>
                    <a:pt x="489648" y="274066"/>
                  </a:lnTo>
                  <a:lnTo>
                    <a:pt x="483057" y="264795"/>
                  </a:lnTo>
                  <a:lnTo>
                    <a:pt x="446738" y="216688"/>
                  </a:lnTo>
                  <a:lnTo>
                    <a:pt x="407390" y="168135"/>
                  </a:lnTo>
                  <a:lnTo>
                    <a:pt x="375039" y="130638"/>
                  </a:lnTo>
                  <a:lnTo>
                    <a:pt x="342604" y="95124"/>
                  </a:lnTo>
                  <a:lnTo>
                    <a:pt x="310088" y="61544"/>
                  </a:lnTo>
                  <a:lnTo>
                    <a:pt x="277492" y="29852"/>
                  </a:lnTo>
                  <a:lnTo>
                    <a:pt x="244817" y="0"/>
                  </a:lnTo>
                  <a:close/>
                </a:path>
              </a:pathLst>
            </a:custGeom>
            <a:solidFill>
              <a:srgbClr val="339195"/>
            </a:solidFill>
          </p:spPr>
          <p:txBody>
            <a:bodyPr wrap="square" lIns="0" tIns="0" rIns="0" bIns="0" rtlCol="0"/>
            <a:lstStyle/>
            <a:p>
              <a:endParaRPr/>
            </a:p>
          </p:txBody>
        </p:sp>
      </p:grpSp>
      <p:pic>
        <p:nvPicPr>
          <p:cNvPr id="14" name="Bildobjekt 13" descr="En bild som visar person, klädsel, Skyddskläder med god synbarhet, arbetskläder&#10;&#10;Automatiskt genererad beskrivning">
            <a:extLst>
              <a:ext uri="{FF2B5EF4-FFF2-40B4-BE49-F238E27FC236}">
                <a16:creationId xmlns:a16="http://schemas.microsoft.com/office/drawing/2014/main" id="{56500194-23B2-546B-D60F-EDF05976901C}"/>
              </a:ext>
            </a:extLst>
          </p:cNvPr>
          <p:cNvPicPr>
            <a:picLocks noChangeAspect="1"/>
          </p:cNvPicPr>
          <p:nvPr/>
        </p:nvPicPr>
        <p:blipFill rotWithShape="1">
          <a:blip r:embed="rId3">
            <a:extLst>
              <a:ext uri="{28A0092B-C50C-407E-A947-70E740481C1C}">
                <a14:useLocalDpi xmlns:a14="http://schemas.microsoft.com/office/drawing/2010/main" val="0"/>
              </a:ext>
            </a:extLst>
          </a:blip>
          <a:srcRect l="20811" t="-44" r="20026"/>
          <a:stretch/>
        </p:blipFill>
        <p:spPr>
          <a:xfrm>
            <a:off x="0" y="-1"/>
            <a:ext cx="6722261" cy="7562850"/>
          </a:xfrm>
          <a:prstGeom prst="rect">
            <a:avLst/>
          </a:prstGeom>
        </p:spPr>
      </p:pic>
      <p:pic>
        <p:nvPicPr>
          <p:cNvPr id="5" name="Bildobjekt 4" descr="En bild som visar Teckensnitt, Grafik, symbol, logotyp&#10;&#10;Automatiskt genererad beskrivning">
            <a:extLst>
              <a:ext uri="{FF2B5EF4-FFF2-40B4-BE49-F238E27FC236}">
                <a16:creationId xmlns:a16="http://schemas.microsoft.com/office/drawing/2014/main" id="{B43C8AC0-FDCB-6333-6CB3-4B46F29597E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9669" y="246778"/>
            <a:ext cx="588156" cy="51864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3" y="-1"/>
            <a:ext cx="6723070" cy="7667625"/>
          </a:xfrm>
          <a:custGeom>
            <a:avLst/>
            <a:gdLst/>
            <a:ahLst/>
            <a:cxnLst/>
            <a:rect l="l" t="t" r="r" b="b"/>
            <a:pathLst>
              <a:path w="5328285" h="7560309">
                <a:moveTo>
                  <a:pt x="5328005" y="0"/>
                </a:moveTo>
                <a:lnTo>
                  <a:pt x="0" y="0"/>
                </a:lnTo>
                <a:lnTo>
                  <a:pt x="0" y="7559992"/>
                </a:lnTo>
                <a:lnTo>
                  <a:pt x="5328005" y="7559992"/>
                </a:lnTo>
                <a:lnTo>
                  <a:pt x="5328005" y="0"/>
                </a:lnTo>
                <a:close/>
              </a:path>
            </a:pathLst>
          </a:custGeom>
          <a:solidFill>
            <a:srgbClr val="115E6B"/>
          </a:solidFill>
        </p:spPr>
        <p:txBody>
          <a:bodyPr wrap="square" lIns="0" tIns="0" rIns="0" bIns="0" rtlCol="0"/>
          <a:lstStyle/>
          <a:p>
            <a:endParaRPr/>
          </a:p>
        </p:txBody>
      </p:sp>
      <p:sp>
        <p:nvSpPr>
          <p:cNvPr id="4" name="object 4"/>
          <p:cNvSpPr txBox="1">
            <a:spLocks noGrp="1"/>
          </p:cNvSpPr>
          <p:nvPr>
            <p:ph type="title"/>
          </p:nvPr>
        </p:nvSpPr>
        <p:spPr>
          <a:xfrm>
            <a:off x="983305" y="2129306"/>
            <a:ext cx="4454291" cy="949134"/>
          </a:xfrm>
          <a:prstGeom prst="rect">
            <a:avLst/>
          </a:prstGeom>
        </p:spPr>
        <p:txBody>
          <a:bodyPr vert="horz" wrap="square" lIns="0" tIns="101755" rIns="0" bIns="0" rtlCol="0">
            <a:spAutoFit/>
          </a:bodyPr>
          <a:lstStyle/>
          <a:p>
            <a:pPr marL="16025" marR="6410">
              <a:lnSpc>
                <a:spcPts val="3255"/>
              </a:lnSpc>
              <a:spcBef>
                <a:spcPts val="801"/>
              </a:spcBef>
            </a:pPr>
            <a:r>
              <a:rPr lang="sv-SE" b="0" spc="-32" dirty="0">
                <a:latin typeface="Larken ExtraBold" pitchFamily="2" charset="0"/>
              </a:rPr>
              <a:t>S</a:t>
            </a:r>
            <a:r>
              <a:rPr b="0" spc="-32" dirty="0" err="1">
                <a:latin typeface="Larken ExtraBold" pitchFamily="2" charset="0"/>
              </a:rPr>
              <a:t>äkerhetskulturen</a:t>
            </a:r>
            <a:r>
              <a:rPr b="0" spc="-32" dirty="0">
                <a:latin typeface="Larken ExtraBold" pitchFamily="2" charset="0"/>
              </a:rPr>
              <a:t> </a:t>
            </a:r>
            <a:r>
              <a:rPr lang="sv-SE" b="0" spc="-32" dirty="0">
                <a:latin typeface="Larken ExtraBold" pitchFamily="2" charset="0"/>
              </a:rPr>
              <a:t>k</a:t>
            </a:r>
            <a:r>
              <a:rPr b="0" dirty="0">
                <a:latin typeface="Larken ExtraBold" pitchFamily="2" charset="0"/>
              </a:rPr>
              <a:t>an</a:t>
            </a:r>
            <a:r>
              <a:rPr b="0" spc="-25" dirty="0">
                <a:latin typeface="Larken ExtraBold" pitchFamily="2" charset="0"/>
              </a:rPr>
              <a:t> </a:t>
            </a:r>
            <a:r>
              <a:rPr b="0" spc="-13" dirty="0" err="1">
                <a:latin typeface="Larken ExtraBold" pitchFamily="2" charset="0"/>
              </a:rPr>
              <a:t>liknas</a:t>
            </a:r>
            <a:r>
              <a:rPr lang="sv-SE" b="0" spc="-13" dirty="0">
                <a:latin typeface="Larken ExtraBold" pitchFamily="2" charset="0"/>
              </a:rPr>
              <a:t> </a:t>
            </a:r>
            <a:r>
              <a:rPr b="0" dirty="0">
                <a:latin typeface="Larken ExtraBold" pitchFamily="2" charset="0"/>
              </a:rPr>
              <a:t>vid</a:t>
            </a:r>
            <a:r>
              <a:rPr b="0" spc="-13" dirty="0">
                <a:latin typeface="Larken ExtraBold" pitchFamily="2" charset="0"/>
              </a:rPr>
              <a:t> </a:t>
            </a:r>
            <a:r>
              <a:rPr b="0" dirty="0">
                <a:latin typeface="Larken ExtraBold" pitchFamily="2" charset="0"/>
              </a:rPr>
              <a:t>ett</a:t>
            </a:r>
            <a:r>
              <a:rPr b="0" spc="-13" dirty="0">
                <a:latin typeface="Larken ExtraBold" pitchFamily="2" charset="0"/>
              </a:rPr>
              <a:t> isberg</a:t>
            </a:r>
          </a:p>
        </p:txBody>
      </p:sp>
      <p:pic>
        <p:nvPicPr>
          <p:cNvPr id="47" name="Bildobjekt 46" descr="En bild som visar text, aqua, skärmbild, design&#10;&#10;Automatiskt genererad beskrivning">
            <a:extLst>
              <a:ext uri="{FF2B5EF4-FFF2-40B4-BE49-F238E27FC236}">
                <a16:creationId xmlns:a16="http://schemas.microsoft.com/office/drawing/2014/main" id="{BB834556-2F2C-8719-F35A-206F2108B150}"/>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4710" t="6704" b="11146"/>
          <a:stretch/>
        </p:blipFill>
        <p:spPr>
          <a:xfrm>
            <a:off x="6648994" y="-1"/>
            <a:ext cx="6795541" cy="7820026"/>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3" cstate="print"/>
          <a:srcRect t="6382" b="14329"/>
          <a:stretch/>
        </p:blipFill>
        <p:spPr>
          <a:xfrm>
            <a:off x="0" y="1"/>
            <a:ext cx="13444538" cy="7562850"/>
          </a:xfrm>
          <a:prstGeom prst="rect">
            <a:avLst/>
          </a:prstGeom>
        </p:spPr>
      </p:pic>
      <p:sp>
        <p:nvSpPr>
          <p:cNvPr id="5" name="object 5"/>
          <p:cNvSpPr/>
          <p:nvPr/>
        </p:nvSpPr>
        <p:spPr>
          <a:xfrm>
            <a:off x="0" y="0"/>
            <a:ext cx="13445239" cy="7562849"/>
          </a:xfrm>
          <a:custGeom>
            <a:avLst/>
            <a:gdLst/>
            <a:ahLst/>
            <a:cxnLst/>
            <a:rect l="l" t="t" r="r" b="b"/>
            <a:pathLst>
              <a:path w="10656570" h="7560309">
                <a:moveTo>
                  <a:pt x="10655998" y="0"/>
                </a:moveTo>
                <a:lnTo>
                  <a:pt x="0" y="0"/>
                </a:lnTo>
                <a:lnTo>
                  <a:pt x="0" y="7560005"/>
                </a:lnTo>
                <a:lnTo>
                  <a:pt x="10655998" y="7560005"/>
                </a:lnTo>
                <a:lnTo>
                  <a:pt x="10655998" y="0"/>
                </a:lnTo>
                <a:close/>
              </a:path>
            </a:pathLst>
          </a:custGeom>
          <a:solidFill>
            <a:srgbClr val="245D82">
              <a:alpha val="58998"/>
            </a:srgbClr>
          </a:solidFill>
        </p:spPr>
        <p:txBody>
          <a:bodyPr wrap="square" lIns="0" tIns="0" rIns="0" bIns="0" rtlCol="0"/>
          <a:lstStyle/>
          <a:p>
            <a:endParaRPr dirty="0"/>
          </a:p>
        </p:txBody>
      </p:sp>
      <p:sp>
        <p:nvSpPr>
          <p:cNvPr id="6" name="object 6"/>
          <p:cNvSpPr txBox="1">
            <a:spLocks noGrp="1"/>
          </p:cNvSpPr>
          <p:nvPr>
            <p:ph type="title"/>
          </p:nvPr>
        </p:nvSpPr>
        <p:spPr>
          <a:xfrm>
            <a:off x="983296" y="1052916"/>
            <a:ext cx="3681573" cy="2218713"/>
          </a:xfrm>
          <a:prstGeom prst="rect">
            <a:avLst/>
          </a:prstGeom>
        </p:spPr>
        <p:txBody>
          <a:bodyPr vert="horz" wrap="square" lIns="0" tIns="101755" rIns="0" bIns="0" rtlCol="0">
            <a:spAutoFit/>
          </a:bodyPr>
          <a:lstStyle/>
          <a:p>
            <a:pPr marL="16025" marR="6410">
              <a:lnSpc>
                <a:spcPts val="3255"/>
              </a:lnSpc>
              <a:spcBef>
                <a:spcPts val="801"/>
              </a:spcBef>
            </a:pPr>
            <a:r>
              <a:rPr b="0" spc="-50" dirty="0">
                <a:latin typeface="Larken ExtraBold" pitchFamily="2" charset="0"/>
              </a:rPr>
              <a:t>Säkerhetskulturen </a:t>
            </a:r>
            <a:r>
              <a:rPr b="0" dirty="0">
                <a:latin typeface="Larken ExtraBold" pitchFamily="2" charset="0"/>
              </a:rPr>
              <a:t>är</a:t>
            </a:r>
            <a:r>
              <a:rPr b="0" spc="-69" dirty="0">
                <a:latin typeface="Larken ExtraBold" pitchFamily="2" charset="0"/>
              </a:rPr>
              <a:t> </a:t>
            </a:r>
            <a:r>
              <a:rPr b="0" dirty="0">
                <a:latin typeface="Larken ExtraBold" pitchFamily="2" charset="0"/>
              </a:rPr>
              <a:t>ett</a:t>
            </a:r>
            <a:r>
              <a:rPr b="0" spc="-50" dirty="0">
                <a:latin typeface="Larken ExtraBold" pitchFamily="2" charset="0"/>
              </a:rPr>
              <a:t> </a:t>
            </a:r>
            <a:r>
              <a:rPr b="0" spc="-13" dirty="0">
                <a:latin typeface="Larken ExtraBold" pitchFamily="2" charset="0"/>
              </a:rPr>
              <a:t>samspel </a:t>
            </a:r>
            <a:r>
              <a:rPr b="0" dirty="0">
                <a:latin typeface="Larken ExtraBold" pitchFamily="2" charset="0"/>
              </a:rPr>
              <a:t>mellan</a:t>
            </a:r>
            <a:r>
              <a:rPr b="0" spc="-151" dirty="0">
                <a:latin typeface="Larken ExtraBold" pitchFamily="2" charset="0"/>
              </a:rPr>
              <a:t> </a:t>
            </a:r>
            <a:r>
              <a:rPr b="0" spc="-13" dirty="0">
                <a:latin typeface="Larken ExtraBold" pitchFamily="2" charset="0"/>
              </a:rPr>
              <a:t>strukturer, </a:t>
            </a:r>
            <a:r>
              <a:rPr b="0" spc="-32" dirty="0">
                <a:latin typeface="Larken ExtraBold" pitchFamily="2" charset="0"/>
              </a:rPr>
              <a:t>förståelse</a:t>
            </a:r>
            <a:r>
              <a:rPr b="0" spc="-88" dirty="0">
                <a:latin typeface="Larken ExtraBold" pitchFamily="2" charset="0"/>
              </a:rPr>
              <a:t> </a:t>
            </a:r>
            <a:r>
              <a:rPr b="0" spc="-32" dirty="0">
                <a:latin typeface="Larken ExtraBold" pitchFamily="2" charset="0"/>
              </a:rPr>
              <a:t>och </a:t>
            </a:r>
            <a:r>
              <a:rPr b="0" spc="-13" dirty="0">
                <a:latin typeface="Larken ExtraBold" pitchFamily="2" charset="0"/>
              </a:rPr>
              <a:t>beteende</a:t>
            </a:r>
          </a:p>
        </p:txBody>
      </p:sp>
      <p:grpSp>
        <p:nvGrpSpPr>
          <p:cNvPr id="4" name="Grupp 3">
            <a:extLst>
              <a:ext uri="{FF2B5EF4-FFF2-40B4-BE49-F238E27FC236}">
                <a16:creationId xmlns:a16="http://schemas.microsoft.com/office/drawing/2014/main" id="{3C26E848-9C71-A86F-BA88-8B41AC27AD76}"/>
              </a:ext>
            </a:extLst>
          </p:cNvPr>
          <p:cNvGrpSpPr/>
          <p:nvPr/>
        </p:nvGrpSpPr>
        <p:grpSpPr>
          <a:xfrm>
            <a:off x="5579269" y="2333623"/>
            <a:ext cx="4758343" cy="4758344"/>
            <a:chOff x="6155138" y="2922431"/>
            <a:chExt cx="3859992" cy="3859993"/>
          </a:xfrm>
        </p:grpSpPr>
        <p:grpSp>
          <p:nvGrpSpPr>
            <p:cNvPr id="11" name="object 11"/>
            <p:cNvGrpSpPr/>
            <p:nvPr/>
          </p:nvGrpSpPr>
          <p:grpSpPr>
            <a:xfrm>
              <a:off x="6155138" y="2922431"/>
              <a:ext cx="3859992" cy="3859993"/>
              <a:chOff x="5405824" y="3528009"/>
              <a:chExt cx="3187207" cy="3187208"/>
            </a:xfrm>
          </p:grpSpPr>
          <p:sp>
            <p:nvSpPr>
              <p:cNvPr id="12" name="object 12"/>
              <p:cNvSpPr/>
              <p:nvPr/>
            </p:nvSpPr>
            <p:spPr>
              <a:xfrm>
                <a:off x="5405824" y="4615263"/>
                <a:ext cx="1593850" cy="2099945"/>
              </a:xfrm>
              <a:custGeom>
                <a:avLst/>
                <a:gdLst/>
                <a:ahLst/>
                <a:cxnLst/>
                <a:rect l="l" t="t" r="r" b="b"/>
                <a:pathLst>
                  <a:path w="1593850" h="2099945">
                    <a:moveTo>
                      <a:pt x="1049769" y="0"/>
                    </a:moveTo>
                    <a:lnTo>
                      <a:pt x="1001717" y="1080"/>
                    </a:lnTo>
                    <a:lnTo>
                      <a:pt x="954219" y="4290"/>
                    </a:lnTo>
                    <a:lnTo>
                      <a:pt x="907322" y="9583"/>
                    </a:lnTo>
                    <a:lnTo>
                      <a:pt x="861072" y="16913"/>
                    </a:lnTo>
                    <a:lnTo>
                      <a:pt x="815516" y="26234"/>
                    </a:lnTo>
                    <a:lnTo>
                      <a:pt x="770700" y="37499"/>
                    </a:lnTo>
                    <a:lnTo>
                      <a:pt x="726670" y="50662"/>
                    </a:lnTo>
                    <a:lnTo>
                      <a:pt x="683472" y="65676"/>
                    </a:lnTo>
                    <a:lnTo>
                      <a:pt x="641153" y="82496"/>
                    </a:lnTo>
                    <a:lnTo>
                      <a:pt x="599759" y="101075"/>
                    </a:lnTo>
                    <a:lnTo>
                      <a:pt x="559337" y="121367"/>
                    </a:lnTo>
                    <a:lnTo>
                      <a:pt x="519932" y="143325"/>
                    </a:lnTo>
                    <a:lnTo>
                      <a:pt x="481591" y="166903"/>
                    </a:lnTo>
                    <a:lnTo>
                      <a:pt x="444361" y="192055"/>
                    </a:lnTo>
                    <a:lnTo>
                      <a:pt x="408288" y="218734"/>
                    </a:lnTo>
                    <a:lnTo>
                      <a:pt x="373417" y="246894"/>
                    </a:lnTo>
                    <a:lnTo>
                      <a:pt x="339796" y="276489"/>
                    </a:lnTo>
                    <a:lnTo>
                      <a:pt x="307471" y="307473"/>
                    </a:lnTo>
                    <a:lnTo>
                      <a:pt x="276488" y="339798"/>
                    </a:lnTo>
                    <a:lnTo>
                      <a:pt x="246893" y="373420"/>
                    </a:lnTo>
                    <a:lnTo>
                      <a:pt x="218733" y="408290"/>
                    </a:lnTo>
                    <a:lnTo>
                      <a:pt x="191991" y="444457"/>
                    </a:lnTo>
                    <a:lnTo>
                      <a:pt x="166903" y="481595"/>
                    </a:lnTo>
                    <a:lnTo>
                      <a:pt x="143325" y="519936"/>
                    </a:lnTo>
                    <a:lnTo>
                      <a:pt x="121367" y="559341"/>
                    </a:lnTo>
                    <a:lnTo>
                      <a:pt x="101075" y="599764"/>
                    </a:lnTo>
                    <a:lnTo>
                      <a:pt x="82496" y="641158"/>
                    </a:lnTo>
                    <a:lnTo>
                      <a:pt x="65676" y="683478"/>
                    </a:lnTo>
                    <a:lnTo>
                      <a:pt x="50662" y="726676"/>
                    </a:lnTo>
                    <a:lnTo>
                      <a:pt x="37499" y="770707"/>
                    </a:lnTo>
                    <a:lnTo>
                      <a:pt x="26234" y="815524"/>
                    </a:lnTo>
                    <a:lnTo>
                      <a:pt x="16913" y="861081"/>
                    </a:lnTo>
                    <a:lnTo>
                      <a:pt x="9583" y="907332"/>
                    </a:lnTo>
                    <a:lnTo>
                      <a:pt x="4290" y="954230"/>
                    </a:lnTo>
                    <a:lnTo>
                      <a:pt x="1080" y="1001728"/>
                    </a:lnTo>
                    <a:lnTo>
                      <a:pt x="0" y="1049781"/>
                    </a:lnTo>
                    <a:lnTo>
                      <a:pt x="1080" y="1097834"/>
                    </a:lnTo>
                    <a:lnTo>
                      <a:pt x="4290" y="1145331"/>
                    </a:lnTo>
                    <a:lnTo>
                      <a:pt x="9583" y="1192228"/>
                    </a:lnTo>
                    <a:lnTo>
                      <a:pt x="16913" y="1238478"/>
                    </a:lnTo>
                    <a:lnTo>
                      <a:pt x="26234" y="1284034"/>
                    </a:lnTo>
                    <a:lnTo>
                      <a:pt x="37499" y="1328850"/>
                    </a:lnTo>
                    <a:lnTo>
                      <a:pt x="50662" y="1372881"/>
                    </a:lnTo>
                    <a:lnTo>
                      <a:pt x="65676" y="1416078"/>
                    </a:lnTo>
                    <a:lnTo>
                      <a:pt x="82496" y="1458397"/>
                    </a:lnTo>
                    <a:lnTo>
                      <a:pt x="101075" y="1499791"/>
                    </a:lnTo>
                    <a:lnTo>
                      <a:pt x="121367" y="1540214"/>
                    </a:lnTo>
                    <a:lnTo>
                      <a:pt x="143325" y="1579618"/>
                    </a:lnTo>
                    <a:lnTo>
                      <a:pt x="166903" y="1617959"/>
                    </a:lnTo>
                    <a:lnTo>
                      <a:pt x="192054" y="1655189"/>
                    </a:lnTo>
                    <a:lnTo>
                      <a:pt x="218733" y="1691263"/>
                    </a:lnTo>
                    <a:lnTo>
                      <a:pt x="246893" y="1726133"/>
                    </a:lnTo>
                    <a:lnTo>
                      <a:pt x="276488" y="1759754"/>
                    </a:lnTo>
                    <a:lnTo>
                      <a:pt x="307471" y="1792079"/>
                    </a:lnTo>
                    <a:lnTo>
                      <a:pt x="339796" y="1823062"/>
                    </a:lnTo>
                    <a:lnTo>
                      <a:pt x="373417" y="1852657"/>
                    </a:lnTo>
                    <a:lnTo>
                      <a:pt x="408288" y="1880817"/>
                    </a:lnTo>
                    <a:lnTo>
                      <a:pt x="444361" y="1907496"/>
                    </a:lnTo>
                    <a:lnTo>
                      <a:pt x="481591" y="1932648"/>
                    </a:lnTo>
                    <a:lnTo>
                      <a:pt x="519932" y="1956226"/>
                    </a:lnTo>
                    <a:lnTo>
                      <a:pt x="559337" y="1978184"/>
                    </a:lnTo>
                    <a:lnTo>
                      <a:pt x="599759" y="1998475"/>
                    </a:lnTo>
                    <a:lnTo>
                      <a:pt x="641153" y="2017054"/>
                    </a:lnTo>
                    <a:lnTo>
                      <a:pt x="683472" y="2033874"/>
                    </a:lnTo>
                    <a:lnTo>
                      <a:pt x="726670" y="2048889"/>
                    </a:lnTo>
                    <a:lnTo>
                      <a:pt x="770700" y="2062052"/>
                    </a:lnTo>
                    <a:lnTo>
                      <a:pt x="815516" y="2073317"/>
                    </a:lnTo>
                    <a:lnTo>
                      <a:pt x="861072" y="2082637"/>
                    </a:lnTo>
                    <a:lnTo>
                      <a:pt x="907322" y="2089968"/>
                    </a:lnTo>
                    <a:lnTo>
                      <a:pt x="954219" y="2095261"/>
                    </a:lnTo>
                    <a:lnTo>
                      <a:pt x="1001717" y="2098471"/>
                    </a:lnTo>
                    <a:lnTo>
                      <a:pt x="1049769" y="2099551"/>
                    </a:lnTo>
                    <a:lnTo>
                      <a:pt x="1103709" y="2098188"/>
                    </a:lnTo>
                    <a:lnTo>
                      <a:pt x="1156943" y="2094145"/>
                    </a:lnTo>
                    <a:lnTo>
                      <a:pt x="1209404" y="2087486"/>
                    </a:lnTo>
                    <a:lnTo>
                      <a:pt x="1261027" y="2078278"/>
                    </a:lnTo>
                    <a:lnTo>
                      <a:pt x="1311746" y="2066586"/>
                    </a:lnTo>
                    <a:lnTo>
                      <a:pt x="1361496" y="2052477"/>
                    </a:lnTo>
                    <a:lnTo>
                      <a:pt x="1410210" y="2036017"/>
                    </a:lnTo>
                    <a:lnTo>
                      <a:pt x="1457824" y="2017271"/>
                    </a:lnTo>
                    <a:lnTo>
                      <a:pt x="1504272" y="1996304"/>
                    </a:lnTo>
                    <a:lnTo>
                      <a:pt x="1549487" y="1973184"/>
                    </a:lnTo>
                    <a:lnTo>
                      <a:pt x="1593405" y="1947976"/>
                    </a:lnTo>
                    <a:lnTo>
                      <a:pt x="1552664" y="1921966"/>
                    </a:lnTo>
                    <a:lnTo>
                      <a:pt x="1513228" y="1894161"/>
                    </a:lnTo>
                    <a:lnTo>
                      <a:pt x="1475156" y="1864619"/>
                    </a:lnTo>
                    <a:lnTo>
                      <a:pt x="1438504" y="1833398"/>
                    </a:lnTo>
                    <a:lnTo>
                      <a:pt x="1403331" y="1800555"/>
                    </a:lnTo>
                    <a:lnTo>
                      <a:pt x="1369693" y="1766147"/>
                    </a:lnTo>
                    <a:lnTo>
                      <a:pt x="1337648" y="1730232"/>
                    </a:lnTo>
                    <a:lnTo>
                      <a:pt x="1307254" y="1692868"/>
                    </a:lnTo>
                    <a:lnTo>
                      <a:pt x="1278568" y="1654113"/>
                    </a:lnTo>
                    <a:lnTo>
                      <a:pt x="1251648" y="1614022"/>
                    </a:lnTo>
                    <a:lnTo>
                      <a:pt x="1226551" y="1572655"/>
                    </a:lnTo>
                    <a:lnTo>
                      <a:pt x="1203335" y="1530068"/>
                    </a:lnTo>
                    <a:lnTo>
                      <a:pt x="1182057" y="1486319"/>
                    </a:lnTo>
                    <a:lnTo>
                      <a:pt x="1162774" y="1441466"/>
                    </a:lnTo>
                    <a:lnTo>
                      <a:pt x="1145545" y="1395566"/>
                    </a:lnTo>
                    <a:lnTo>
                      <a:pt x="1130426" y="1348677"/>
                    </a:lnTo>
                    <a:lnTo>
                      <a:pt x="1117476" y="1300855"/>
                    </a:lnTo>
                    <a:lnTo>
                      <a:pt x="1106751" y="1252159"/>
                    </a:lnTo>
                    <a:lnTo>
                      <a:pt x="1098310" y="1202646"/>
                    </a:lnTo>
                    <a:lnTo>
                      <a:pt x="1092209" y="1152374"/>
                    </a:lnTo>
                    <a:lnTo>
                      <a:pt x="1088506" y="1101400"/>
                    </a:lnTo>
                    <a:lnTo>
                      <a:pt x="1087259" y="1049781"/>
                    </a:lnTo>
                    <a:lnTo>
                      <a:pt x="1088008" y="1010100"/>
                    </a:lnTo>
                    <a:lnTo>
                      <a:pt x="1090226" y="970794"/>
                    </a:lnTo>
                    <a:lnTo>
                      <a:pt x="1093876" y="931888"/>
                    </a:lnTo>
                    <a:lnTo>
                      <a:pt x="1098918" y="893406"/>
                    </a:lnTo>
                    <a:lnTo>
                      <a:pt x="1106265" y="850460"/>
                    </a:lnTo>
                    <a:lnTo>
                      <a:pt x="1107168" y="845948"/>
                    </a:lnTo>
                    <a:lnTo>
                      <a:pt x="1107478" y="844167"/>
                    </a:lnTo>
                    <a:lnTo>
                      <a:pt x="1107945" y="842067"/>
                    </a:lnTo>
                    <a:lnTo>
                      <a:pt x="1109103" y="836282"/>
                    </a:lnTo>
                    <a:lnTo>
                      <a:pt x="1109240" y="836282"/>
                    </a:lnTo>
                    <a:lnTo>
                      <a:pt x="1118298" y="795741"/>
                    </a:lnTo>
                    <a:lnTo>
                      <a:pt x="1131320" y="748187"/>
                    </a:lnTo>
                    <a:lnTo>
                      <a:pt x="1146489" y="701561"/>
                    </a:lnTo>
                    <a:lnTo>
                      <a:pt x="1163747" y="655919"/>
                    </a:lnTo>
                    <a:lnTo>
                      <a:pt x="1183037" y="611318"/>
                    </a:lnTo>
                    <a:lnTo>
                      <a:pt x="1204302" y="567815"/>
                    </a:lnTo>
                    <a:lnTo>
                      <a:pt x="1227487" y="525466"/>
                    </a:lnTo>
                    <a:lnTo>
                      <a:pt x="1252533" y="484328"/>
                    </a:lnTo>
                    <a:lnTo>
                      <a:pt x="1279454" y="444364"/>
                    </a:lnTo>
                    <a:lnTo>
                      <a:pt x="1307985" y="405910"/>
                    </a:lnTo>
                    <a:lnTo>
                      <a:pt x="1338276" y="368744"/>
                    </a:lnTo>
                    <a:lnTo>
                      <a:pt x="1370203" y="333015"/>
                    </a:lnTo>
                    <a:lnTo>
                      <a:pt x="1403707" y="298780"/>
                    </a:lnTo>
                    <a:lnTo>
                      <a:pt x="1438732" y="266095"/>
                    </a:lnTo>
                    <a:lnTo>
                      <a:pt x="1475222" y="235018"/>
                    </a:lnTo>
                    <a:lnTo>
                      <a:pt x="1513120" y="205604"/>
                    </a:lnTo>
                    <a:lnTo>
                      <a:pt x="1552368" y="177910"/>
                    </a:lnTo>
                    <a:lnTo>
                      <a:pt x="1592910" y="151993"/>
                    </a:lnTo>
                    <a:lnTo>
                      <a:pt x="1549011" y="126784"/>
                    </a:lnTo>
                    <a:lnTo>
                      <a:pt x="1503829" y="103642"/>
                    </a:lnTo>
                    <a:lnTo>
                      <a:pt x="1457428" y="82639"/>
                    </a:lnTo>
                    <a:lnTo>
                      <a:pt x="1409868" y="63843"/>
                    </a:lnTo>
                    <a:lnTo>
                      <a:pt x="1361213" y="47326"/>
                    </a:lnTo>
                    <a:lnTo>
                      <a:pt x="1311524" y="33158"/>
                    </a:lnTo>
                    <a:lnTo>
                      <a:pt x="1260865" y="21408"/>
                    </a:lnTo>
                    <a:lnTo>
                      <a:pt x="1209297" y="12147"/>
                    </a:lnTo>
                    <a:lnTo>
                      <a:pt x="1156884" y="5445"/>
                    </a:lnTo>
                    <a:lnTo>
                      <a:pt x="1103687" y="1373"/>
                    </a:lnTo>
                    <a:lnTo>
                      <a:pt x="1049769" y="0"/>
                    </a:lnTo>
                    <a:close/>
                  </a:path>
                  <a:path w="1593850" h="2099945">
                    <a:moveTo>
                      <a:pt x="1107168" y="845948"/>
                    </a:moveTo>
                    <a:lnTo>
                      <a:pt x="1106264" y="850465"/>
                    </a:lnTo>
                    <a:lnTo>
                      <a:pt x="1103620" y="864706"/>
                    </a:lnTo>
                    <a:lnTo>
                      <a:pt x="1101170" y="879016"/>
                    </a:lnTo>
                    <a:lnTo>
                      <a:pt x="1098918" y="893394"/>
                    </a:lnTo>
                    <a:lnTo>
                      <a:pt x="1101170" y="879016"/>
                    </a:lnTo>
                    <a:lnTo>
                      <a:pt x="1103620" y="864704"/>
                    </a:lnTo>
                    <a:lnTo>
                      <a:pt x="1106266" y="850460"/>
                    </a:lnTo>
                    <a:lnTo>
                      <a:pt x="1107168" y="845948"/>
                    </a:lnTo>
                    <a:close/>
                  </a:path>
                  <a:path w="1593850" h="2099945">
                    <a:moveTo>
                      <a:pt x="1107158" y="846006"/>
                    </a:moveTo>
                    <a:lnTo>
                      <a:pt x="1106265" y="850465"/>
                    </a:lnTo>
                    <a:lnTo>
                      <a:pt x="1103620" y="864706"/>
                    </a:lnTo>
                    <a:lnTo>
                      <a:pt x="1101170" y="879016"/>
                    </a:lnTo>
                    <a:lnTo>
                      <a:pt x="1098918" y="893394"/>
                    </a:lnTo>
                    <a:lnTo>
                      <a:pt x="1107158" y="846006"/>
                    </a:lnTo>
                    <a:close/>
                  </a:path>
                  <a:path w="1593850" h="2099945">
                    <a:moveTo>
                      <a:pt x="1109103" y="836282"/>
                    </a:moveTo>
                    <a:lnTo>
                      <a:pt x="1107928" y="842150"/>
                    </a:lnTo>
                    <a:lnTo>
                      <a:pt x="1109103" y="836294"/>
                    </a:lnTo>
                    <a:close/>
                  </a:path>
                  <a:path w="1593850" h="2099945">
                    <a:moveTo>
                      <a:pt x="1109240" y="836282"/>
                    </a:moveTo>
                    <a:lnTo>
                      <a:pt x="1109103" y="836282"/>
                    </a:lnTo>
                    <a:lnTo>
                      <a:pt x="1107947" y="842067"/>
                    </a:lnTo>
                    <a:lnTo>
                      <a:pt x="1109240" y="836282"/>
                    </a:lnTo>
                    <a:close/>
                  </a:path>
                </a:pathLst>
              </a:custGeom>
              <a:solidFill>
                <a:srgbClr val="599E9D"/>
              </a:solidFill>
            </p:spPr>
            <p:txBody>
              <a:bodyPr wrap="square" lIns="0" tIns="0" rIns="0" bIns="0" rtlCol="0"/>
              <a:lstStyle/>
              <a:p>
                <a:endParaRPr/>
              </a:p>
            </p:txBody>
          </p:sp>
          <p:sp>
            <p:nvSpPr>
              <p:cNvPr id="13" name="object 13"/>
              <p:cNvSpPr/>
              <p:nvPr/>
            </p:nvSpPr>
            <p:spPr>
              <a:xfrm>
                <a:off x="6493086" y="4615272"/>
                <a:ext cx="2099945" cy="2099945"/>
              </a:xfrm>
              <a:custGeom>
                <a:avLst/>
                <a:gdLst/>
                <a:ahLst/>
                <a:cxnLst/>
                <a:rect l="l" t="t" r="r" b="b"/>
                <a:pathLst>
                  <a:path w="2099945" h="2099945">
                    <a:moveTo>
                      <a:pt x="1049769" y="0"/>
                    </a:moveTo>
                    <a:lnTo>
                      <a:pt x="995861" y="1372"/>
                    </a:lnTo>
                    <a:lnTo>
                      <a:pt x="942674" y="5443"/>
                    </a:lnTo>
                    <a:lnTo>
                      <a:pt x="890271" y="12142"/>
                    </a:lnTo>
                    <a:lnTo>
                      <a:pt x="838714" y="21399"/>
                    </a:lnTo>
                    <a:lnTo>
                      <a:pt x="788064" y="33144"/>
                    </a:lnTo>
                    <a:lnTo>
                      <a:pt x="738385" y="47308"/>
                    </a:lnTo>
                    <a:lnTo>
                      <a:pt x="689739" y="63819"/>
                    </a:lnTo>
                    <a:lnTo>
                      <a:pt x="642188" y="82608"/>
                    </a:lnTo>
                    <a:lnTo>
                      <a:pt x="595795" y="103605"/>
                    </a:lnTo>
                    <a:lnTo>
                      <a:pt x="550621" y="126740"/>
                    </a:lnTo>
                    <a:lnTo>
                      <a:pt x="506729" y="151942"/>
                    </a:lnTo>
                    <a:lnTo>
                      <a:pt x="549082" y="179077"/>
                    </a:lnTo>
                    <a:lnTo>
                      <a:pt x="590015" y="208153"/>
                    </a:lnTo>
                    <a:lnTo>
                      <a:pt x="629464" y="239105"/>
                    </a:lnTo>
                    <a:lnTo>
                      <a:pt x="667364" y="271867"/>
                    </a:lnTo>
                    <a:lnTo>
                      <a:pt x="703652" y="306376"/>
                    </a:lnTo>
                    <a:lnTo>
                      <a:pt x="738261" y="342566"/>
                    </a:lnTo>
                    <a:lnTo>
                      <a:pt x="771129" y="380373"/>
                    </a:lnTo>
                    <a:lnTo>
                      <a:pt x="802189" y="419731"/>
                    </a:lnTo>
                    <a:lnTo>
                      <a:pt x="831378" y="460576"/>
                    </a:lnTo>
                    <a:lnTo>
                      <a:pt x="858631" y="502843"/>
                    </a:lnTo>
                    <a:lnTo>
                      <a:pt x="883883" y="546466"/>
                    </a:lnTo>
                    <a:lnTo>
                      <a:pt x="907069" y="591382"/>
                    </a:lnTo>
                    <a:lnTo>
                      <a:pt x="928126" y="637525"/>
                    </a:lnTo>
                    <a:lnTo>
                      <a:pt x="946988" y="684830"/>
                    </a:lnTo>
                    <a:lnTo>
                      <a:pt x="963591" y="733233"/>
                    </a:lnTo>
                    <a:lnTo>
                      <a:pt x="977869" y="782668"/>
                    </a:lnTo>
                    <a:lnTo>
                      <a:pt x="989760" y="833071"/>
                    </a:lnTo>
                    <a:lnTo>
                      <a:pt x="999197" y="884377"/>
                    </a:lnTo>
                    <a:lnTo>
                      <a:pt x="953783" y="907768"/>
                    </a:lnTo>
                    <a:lnTo>
                      <a:pt x="907118" y="928983"/>
                    </a:lnTo>
                    <a:lnTo>
                      <a:pt x="859269" y="947954"/>
                    </a:lnTo>
                    <a:lnTo>
                      <a:pt x="810302" y="964615"/>
                    </a:lnTo>
                    <a:lnTo>
                      <a:pt x="760285" y="978898"/>
                    </a:lnTo>
                    <a:lnTo>
                      <a:pt x="709283" y="990735"/>
                    </a:lnTo>
                    <a:lnTo>
                      <a:pt x="657363" y="1000059"/>
                    </a:lnTo>
                    <a:lnTo>
                      <a:pt x="604592" y="1006803"/>
                    </a:lnTo>
                    <a:lnTo>
                      <a:pt x="551035" y="1010898"/>
                    </a:lnTo>
                    <a:lnTo>
                      <a:pt x="496760" y="1012278"/>
                    </a:lnTo>
                    <a:lnTo>
                      <a:pt x="444557" y="1010996"/>
                    </a:lnTo>
                    <a:lnTo>
                      <a:pt x="393019" y="1007191"/>
                    </a:lnTo>
                    <a:lnTo>
                      <a:pt x="342206" y="1000924"/>
                    </a:lnTo>
                    <a:lnTo>
                      <a:pt x="292174" y="992260"/>
                    </a:lnTo>
                    <a:lnTo>
                      <a:pt x="242982" y="981259"/>
                    </a:lnTo>
                    <a:lnTo>
                      <a:pt x="194688" y="967984"/>
                    </a:lnTo>
                    <a:lnTo>
                      <a:pt x="147349" y="952498"/>
                    </a:lnTo>
                    <a:lnTo>
                      <a:pt x="101024" y="934862"/>
                    </a:lnTo>
                    <a:lnTo>
                      <a:pt x="55770" y="915140"/>
                    </a:lnTo>
                    <a:lnTo>
                      <a:pt x="11645" y="893394"/>
                    </a:lnTo>
                    <a:lnTo>
                      <a:pt x="6611" y="931881"/>
                    </a:lnTo>
                    <a:lnTo>
                      <a:pt x="2965" y="970786"/>
                    </a:lnTo>
                    <a:lnTo>
                      <a:pt x="748" y="1010089"/>
                    </a:lnTo>
                    <a:lnTo>
                      <a:pt x="0" y="1049769"/>
                    </a:lnTo>
                    <a:lnTo>
                      <a:pt x="1080" y="1097821"/>
                    </a:lnTo>
                    <a:lnTo>
                      <a:pt x="4290" y="1145319"/>
                    </a:lnTo>
                    <a:lnTo>
                      <a:pt x="9583" y="1192215"/>
                    </a:lnTo>
                    <a:lnTo>
                      <a:pt x="16913" y="1238465"/>
                    </a:lnTo>
                    <a:lnTo>
                      <a:pt x="26234" y="1284021"/>
                    </a:lnTo>
                    <a:lnTo>
                      <a:pt x="37499" y="1328838"/>
                    </a:lnTo>
                    <a:lnTo>
                      <a:pt x="50662" y="1372868"/>
                    </a:lnTo>
                    <a:lnTo>
                      <a:pt x="65676" y="1416066"/>
                    </a:lnTo>
                    <a:lnTo>
                      <a:pt x="82496" y="1458385"/>
                    </a:lnTo>
                    <a:lnTo>
                      <a:pt x="101075" y="1499779"/>
                    </a:lnTo>
                    <a:lnTo>
                      <a:pt x="121367" y="1540201"/>
                    </a:lnTo>
                    <a:lnTo>
                      <a:pt x="143325" y="1579606"/>
                    </a:lnTo>
                    <a:lnTo>
                      <a:pt x="166903" y="1617946"/>
                    </a:lnTo>
                    <a:lnTo>
                      <a:pt x="192054" y="1655176"/>
                    </a:lnTo>
                    <a:lnTo>
                      <a:pt x="218733" y="1691250"/>
                    </a:lnTo>
                    <a:lnTo>
                      <a:pt x="246893" y="1726120"/>
                    </a:lnTo>
                    <a:lnTo>
                      <a:pt x="276488" y="1759741"/>
                    </a:lnTo>
                    <a:lnTo>
                      <a:pt x="307471" y="1792066"/>
                    </a:lnTo>
                    <a:lnTo>
                      <a:pt x="339796" y="1823049"/>
                    </a:lnTo>
                    <a:lnTo>
                      <a:pt x="373417" y="1852644"/>
                    </a:lnTo>
                    <a:lnTo>
                      <a:pt x="408288" y="1880804"/>
                    </a:lnTo>
                    <a:lnTo>
                      <a:pt x="444361" y="1907483"/>
                    </a:lnTo>
                    <a:lnTo>
                      <a:pt x="481591" y="1932635"/>
                    </a:lnTo>
                    <a:lnTo>
                      <a:pt x="519932" y="1956213"/>
                    </a:lnTo>
                    <a:lnTo>
                      <a:pt x="559337" y="1978171"/>
                    </a:lnTo>
                    <a:lnTo>
                      <a:pt x="599759" y="1998463"/>
                    </a:lnTo>
                    <a:lnTo>
                      <a:pt x="641153" y="2017041"/>
                    </a:lnTo>
                    <a:lnTo>
                      <a:pt x="683472" y="2033861"/>
                    </a:lnTo>
                    <a:lnTo>
                      <a:pt x="726670" y="2048876"/>
                    </a:lnTo>
                    <a:lnTo>
                      <a:pt x="770700" y="2062039"/>
                    </a:lnTo>
                    <a:lnTo>
                      <a:pt x="815516" y="2073304"/>
                    </a:lnTo>
                    <a:lnTo>
                      <a:pt x="861072" y="2082625"/>
                    </a:lnTo>
                    <a:lnTo>
                      <a:pt x="907322" y="2089955"/>
                    </a:lnTo>
                    <a:lnTo>
                      <a:pt x="954219" y="2095248"/>
                    </a:lnTo>
                    <a:lnTo>
                      <a:pt x="1001717" y="2098458"/>
                    </a:lnTo>
                    <a:lnTo>
                      <a:pt x="1049769" y="2099538"/>
                    </a:lnTo>
                    <a:lnTo>
                      <a:pt x="1097821" y="2098458"/>
                    </a:lnTo>
                    <a:lnTo>
                      <a:pt x="1145319" y="2095248"/>
                    </a:lnTo>
                    <a:lnTo>
                      <a:pt x="1192215" y="2089955"/>
                    </a:lnTo>
                    <a:lnTo>
                      <a:pt x="1238465" y="2082625"/>
                    </a:lnTo>
                    <a:lnTo>
                      <a:pt x="1284021" y="2073304"/>
                    </a:lnTo>
                    <a:lnTo>
                      <a:pt x="1328838" y="2062039"/>
                    </a:lnTo>
                    <a:lnTo>
                      <a:pt x="1372868" y="2048876"/>
                    </a:lnTo>
                    <a:lnTo>
                      <a:pt x="1416066" y="2033861"/>
                    </a:lnTo>
                    <a:lnTo>
                      <a:pt x="1458385" y="2017041"/>
                    </a:lnTo>
                    <a:lnTo>
                      <a:pt x="1499779" y="1998463"/>
                    </a:lnTo>
                    <a:lnTo>
                      <a:pt x="1540201" y="1978171"/>
                    </a:lnTo>
                    <a:lnTo>
                      <a:pt x="1579606" y="1956213"/>
                    </a:lnTo>
                    <a:lnTo>
                      <a:pt x="1617946" y="1932635"/>
                    </a:lnTo>
                    <a:lnTo>
                      <a:pt x="1655176" y="1907483"/>
                    </a:lnTo>
                    <a:lnTo>
                      <a:pt x="1691250" y="1880804"/>
                    </a:lnTo>
                    <a:lnTo>
                      <a:pt x="1726120" y="1852644"/>
                    </a:lnTo>
                    <a:lnTo>
                      <a:pt x="1759741" y="1823049"/>
                    </a:lnTo>
                    <a:lnTo>
                      <a:pt x="1792066" y="1792066"/>
                    </a:lnTo>
                    <a:lnTo>
                      <a:pt x="1823049" y="1759741"/>
                    </a:lnTo>
                    <a:lnTo>
                      <a:pt x="1852644" y="1726120"/>
                    </a:lnTo>
                    <a:lnTo>
                      <a:pt x="1880804" y="1691250"/>
                    </a:lnTo>
                    <a:lnTo>
                      <a:pt x="1907483" y="1655176"/>
                    </a:lnTo>
                    <a:lnTo>
                      <a:pt x="1932635" y="1617946"/>
                    </a:lnTo>
                    <a:lnTo>
                      <a:pt x="1956213" y="1579606"/>
                    </a:lnTo>
                    <a:lnTo>
                      <a:pt x="1978171" y="1540201"/>
                    </a:lnTo>
                    <a:lnTo>
                      <a:pt x="1998463" y="1499779"/>
                    </a:lnTo>
                    <a:lnTo>
                      <a:pt x="2017041" y="1458385"/>
                    </a:lnTo>
                    <a:lnTo>
                      <a:pt x="2033861" y="1416066"/>
                    </a:lnTo>
                    <a:lnTo>
                      <a:pt x="2048876" y="1372868"/>
                    </a:lnTo>
                    <a:lnTo>
                      <a:pt x="2062039" y="1328838"/>
                    </a:lnTo>
                    <a:lnTo>
                      <a:pt x="2073304" y="1284021"/>
                    </a:lnTo>
                    <a:lnTo>
                      <a:pt x="2082625" y="1238465"/>
                    </a:lnTo>
                    <a:lnTo>
                      <a:pt x="2089955" y="1192215"/>
                    </a:lnTo>
                    <a:lnTo>
                      <a:pt x="2095248" y="1145319"/>
                    </a:lnTo>
                    <a:lnTo>
                      <a:pt x="2098458" y="1097821"/>
                    </a:lnTo>
                    <a:lnTo>
                      <a:pt x="2099538" y="1049769"/>
                    </a:lnTo>
                    <a:lnTo>
                      <a:pt x="2098458" y="1001717"/>
                    </a:lnTo>
                    <a:lnTo>
                      <a:pt x="2095248" y="954219"/>
                    </a:lnTo>
                    <a:lnTo>
                      <a:pt x="2089955" y="907322"/>
                    </a:lnTo>
                    <a:lnTo>
                      <a:pt x="2082625" y="861072"/>
                    </a:lnTo>
                    <a:lnTo>
                      <a:pt x="2073304" y="815516"/>
                    </a:lnTo>
                    <a:lnTo>
                      <a:pt x="2062039" y="770700"/>
                    </a:lnTo>
                    <a:lnTo>
                      <a:pt x="2048876" y="726670"/>
                    </a:lnTo>
                    <a:lnTo>
                      <a:pt x="2033861" y="683472"/>
                    </a:lnTo>
                    <a:lnTo>
                      <a:pt x="2017041" y="641153"/>
                    </a:lnTo>
                    <a:lnTo>
                      <a:pt x="1998463" y="599759"/>
                    </a:lnTo>
                    <a:lnTo>
                      <a:pt x="1978171" y="559337"/>
                    </a:lnTo>
                    <a:lnTo>
                      <a:pt x="1956213" y="519932"/>
                    </a:lnTo>
                    <a:lnTo>
                      <a:pt x="1932635" y="481591"/>
                    </a:lnTo>
                    <a:lnTo>
                      <a:pt x="1907483" y="444361"/>
                    </a:lnTo>
                    <a:lnTo>
                      <a:pt x="1880804" y="408288"/>
                    </a:lnTo>
                    <a:lnTo>
                      <a:pt x="1852644" y="373417"/>
                    </a:lnTo>
                    <a:lnTo>
                      <a:pt x="1823049" y="339796"/>
                    </a:lnTo>
                    <a:lnTo>
                      <a:pt x="1792066" y="307471"/>
                    </a:lnTo>
                    <a:lnTo>
                      <a:pt x="1759741" y="276488"/>
                    </a:lnTo>
                    <a:lnTo>
                      <a:pt x="1726120" y="246893"/>
                    </a:lnTo>
                    <a:lnTo>
                      <a:pt x="1691250" y="218733"/>
                    </a:lnTo>
                    <a:lnTo>
                      <a:pt x="1655176" y="192054"/>
                    </a:lnTo>
                    <a:lnTo>
                      <a:pt x="1617946" y="166903"/>
                    </a:lnTo>
                    <a:lnTo>
                      <a:pt x="1579606" y="143325"/>
                    </a:lnTo>
                    <a:lnTo>
                      <a:pt x="1540201" y="121367"/>
                    </a:lnTo>
                    <a:lnTo>
                      <a:pt x="1499779" y="101075"/>
                    </a:lnTo>
                    <a:lnTo>
                      <a:pt x="1458385" y="82496"/>
                    </a:lnTo>
                    <a:lnTo>
                      <a:pt x="1416066" y="65676"/>
                    </a:lnTo>
                    <a:lnTo>
                      <a:pt x="1372868" y="50662"/>
                    </a:lnTo>
                    <a:lnTo>
                      <a:pt x="1328838" y="37499"/>
                    </a:lnTo>
                    <a:lnTo>
                      <a:pt x="1284021" y="26234"/>
                    </a:lnTo>
                    <a:lnTo>
                      <a:pt x="1238465" y="16913"/>
                    </a:lnTo>
                    <a:lnTo>
                      <a:pt x="1192215" y="9583"/>
                    </a:lnTo>
                    <a:lnTo>
                      <a:pt x="1145319" y="4290"/>
                    </a:lnTo>
                    <a:lnTo>
                      <a:pt x="1097821" y="1080"/>
                    </a:lnTo>
                    <a:lnTo>
                      <a:pt x="1049769" y="0"/>
                    </a:lnTo>
                    <a:close/>
                  </a:path>
                </a:pathLst>
              </a:custGeom>
              <a:solidFill>
                <a:srgbClr val="115E6B"/>
              </a:solidFill>
            </p:spPr>
            <p:txBody>
              <a:bodyPr wrap="square" lIns="0" tIns="0" rIns="0" bIns="0" rtlCol="0"/>
              <a:lstStyle/>
              <a:p>
                <a:endParaRPr/>
              </a:p>
            </p:txBody>
          </p:sp>
          <p:sp>
            <p:nvSpPr>
              <p:cNvPr id="14" name="object 14"/>
              <p:cNvSpPr/>
              <p:nvPr/>
            </p:nvSpPr>
            <p:spPr>
              <a:xfrm>
                <a:off x="5940081" y="3528009"/>
                <a:ext cx="2099945" cy="1977389"/>
              </a:xfrm>
              <a:custGeom>
                <a:avLst/>
                <a:gdLst/>
                <a:ahLst/>
                <a:cxnLst/>
                <a:rect l="l" t="t" r="r" b="b"/>
                <a:pathLst>
                  <a:path w="2099945" h="1977389">
                    <a:moveTo>
                      <a:pt x="1552117" y="1971167"/>
                    </a:moveTo>
                    <a:lnTo>
                      <a:pt x="1542021" y="1976793"/>
                    </a:lnTo>
                    <a:lnTo>
                      <a:pt x="1545386" y="1975015"/>
                    </a:lnTo>
                    <a:lnTo>
                      <a:pt x="1548866" y="1973453"/>
                    </a:lnTo>
                    <a:lnTo>
                      <a:pt x="1552193" y="1971636"/>
                    </a:lnTo>
                    <a:lnTo>
                      <a:pt x="1552117" y="1971167"/>
                    </a:lnTo>
                    <a:close/>
                  </a:path>
                  <a:path w="2099945" h="1977389">
                    <a:moveTo>
                      <a:pt x="2082289" y="1238872"/>
                    </a:moveTo>
                    <a:lnTo>
                      <a:pt x="1059230" y="1238872"/>
                    </a:lnTo>
                    <a:lnTo>
                      <a:pt x="1099408" y="1264514"/>
                    </a:lnTo>
                    <a:lnTo>
                      <a:pt x="1138316" y="1291902"/>
                    </a:lnTo>
                    <a:lnTo>
                      <a:pt x="1175898" y="1320982"/>
                    </a:lnTo>
                    <a:lnTo>
                      <a:pt x="1212100" y="1351696"/>
                    </a:lnTo>
                    <a:lnTo>
                      <a:pt x="1246866" y="1383991"/>
                    </a:lnTo>
                    <a:lnTo>
                      <a:pt x="1280142" y="1417812"/>
                    </a:lnTo>
                    <a:lnTo>
                      <a:pt x="1311873" y="1453102"/>
                    </a:lnTo>
                    <a:lnTo>
                      <a:pt x="1342003" y="1489807"/>
                    </a:lnTo>
                    <a:lnTo>
                      <a:pt x="1370479" y="1527873"/>
                    </a:lnTo>
                    <a:lnTo>
                      <a:pt x="1397244" y="1567242"/>
                    </a:lnTo>
                    <a:lnTo>
                      <a:pt x="1422245" y="1607861"/>
                    </a:lnTo>
                    <a:lnTo>
                      <a:pt x="1445425" y="1649674"/>
                    </a:lnTo>
                    <a:lnTo>
                      <a:pt x="1466731" y="1692626"/>
                    </a:lnTo>
                    <a:lnTo>
                      <a:pt x="1486107" y="1736662"/>
                    </a:lnTo>
                    <a:lnTo>
                      <a:pt x="1503498" y="1781726"/>
                    </a:lnTo>
                    <a:lnTo>
                      <a:pt x="1518850" y="1827764"/>
                    </a:lnTo>
                    <a:lnTo>
                      <a:pt x="1532107" y="1874720"/>
                    </a:lnTo>
                    <a:lnTo>
                      <a:pt x="1543214" y="1922539"/>
                    </a:lnTo>
                    <a:lnTo>
                      <a:pt x="1552117" y="1971167"/>
                    </a:lnTo>
                    <a:lnTo>
                      <a:pt x="1594039" y="1946995"/>
                    </a:lnTo>
                    <a:lnTo>
                      <a:pt x="1634716" y="1920981"/>
                    </a:lnTo>
                    <a:lnTo>
                      <a:pt x="1674092" y="1893180"/>
                    </a:lnTo>
                    <a:lnTo>
                      <a:pt x="1712108" y="1863651"/>
                    </a:lnTo>
                    <a:lnTo>
                      <a:pt x="1748707" y="1832449"/>
                    </a:lnTo>
                    <a:lnTo>
                      <a:pt x="1783832" y="1799632"/>
                    </a:lnTo>
                    <a:lnTo>
                      <a:pt x="1817424" y="1765257"/>
                    </a:lnTo>
                    <a:lnTo>
                      <a:pt x="1849427" y="1729381"/>
                    </a:lnTo>
                    <a:lnTo>
                      <a:pt x="1879782" y="1692060"/>
                    </a:lnTo>
                    <a:lnTo>
                      <a:pt x="1908433" y="1653351"/>
                    </a:lnTo>
                    <a:lnTo>
                      <a:pt x="1935321" y="1613312"/>
                    </a:lnTo>
                    <a:lnTo>
                      <a:pt x="1960389" y="1571999"/>
                    </a:lnTo>
                    <a:lnTo>
                      <a:pt x="1983579" y="1529469"/>
                    </a:lnTo>
                    <a:lnTo>
                      <a:pt x="2004834" y="1485780"/>
                    </a:lnTo>
                    <a:lnTo>
                      <a:pt x="2024096" y="1440987"/>
                    </a:lnTo>
                    <a:lnTo>
                      <a:pt x="2041307" y="1395148"/>
                    </a:lnTo>
                    <a:lnTo>
                      <a:pt x="2056411" y="1348321"/>
                    </a:lnTo>
                    <a:lnTo>
                      <a:pt x="2069349" y="1300561"/>
                    </a:lnTo>
                    <a:lnTo>
                      <a:pt x="2080063" y="1251925"/>
                    </a:lnTo>
                    <a:lnTo>
                      <a:pt x="2082289" y="1238872"/>
                    </a:lnTo>
                    <a:close/>
                  </a:path>
                  <a:path w="2099945" h="1977389">
                    <a:moveTo>
                      <a:pt x="2098632" y="1087259"/>
                    </a:moveTo>
                    <a:lnTo>
                      <a:pt x="515518" y="1087259"/>
                    </a:lnTo>
                    <a:lnTo>
                      <a:pt x="569513" y="1088638"/>
                    </a:lnTo>
                    <a:lnTo>
                      <a:pt x="622633" y="1092705"/>
                    </a:lnTo>
                    <a:lnTo>
                      <a:pt x="675046" y="1099407"/>
                    </a:lnTo>
                    <a:lnTo>
                      <a:pt x="726613" y="1108667"/>
                    </a:lnTo>
                    <a:lnTo>
                      <a:pt x="777272" y="1120416"/>
                    </a:lnTo>
                    <a:lnTo>
                      <a:pt x="826960" y="1134584"/>
                    </a:lnTo>
                    <a:lnTo>
                      <a:pt x="875614" y="1151100"/>
                    </a:lnTo>
                    <a:lnTo>
                      <a:pt x="923172" y="1169894"/>
                    </a:lnTo>
                    <a:lnTo>
                      <a:pt x="969572" y="1190895"/>
                    </a:lnTo>
                    <a:lnTo>
                      <a:pt x="1014751" y="1214034"/>
                    </a:lnTo>
                    <a:lnTo>
                      <a:pt x="1058646" y="1239240"/>
                    </a:lnTo>
                    <a:lnTo>
                      <a:pt x="1059230" y="1238872"/>
                    </a:lnTo>
                    <a:lnTo>
                      <a:pt x="2082289" y="1238872"/>
                    </a:lnTo>
                    <a:lnTo>
                      <a:pt x="2088497" y="1202471"/>
                    </a:lnTo>
                    <a:lnTo>
                      <a:pt x="2094593" y="1152256"/>
                    </a:lnTo>
                    <a:lnTo>
                      <a:pt x="2098292" y="1101336"/>
                    </a:lnTo>
                    <a:lnTo>
                      <a:pt x="2098632" y="1087259"/>
                    </a:lnTo>
                    <a:close/>
                  </a:path>
                  <a:path w="2099945" h="1977389">
                    <a:moveTo>
                      <a:pt x="1049769" y="0"/>
                    </a:moveTo>
                    <a:lnTo>
                      <a:pt x="1001717" y="1080"/>
                    </a:lnTo>
                    <a:lnTo>
                      <a:pt x="954219" y="4289"/>
                    </a:lnTo>
                    <a:lnTo>
                      <a:pt x="907322" y="9582"/>
                    </a:lnTo>
                    <a:lnTo>
                      <a:pt x="861072" y="16912"/>
                    </a:lnTo>
                    <a:lnTo>
                      <a:pt x="815516" y="26233"/>
                    </a:lnTo>
                    <a:lnTo>
                      <a:pt x="770700" y="37498"/>
                    </a:lnTo>
                    <a:lnTo>
                      <a:pt x="726670" y="50660"/>
                    </a:lnTo>
                    <a:lnTo>
                      <a:pt x="683472" y="65675"/>
                    </a:lnTo>
                    <a:lnTo>
                      <a:pt x="641153" y="82494"/>
                    </a:lnTo>
                    <a:lnTo>
                      <a:pt x="599759" y="101073"/>
                    </a:lnTo>
                    <a:lnTo>
                      <a:pt x="559337" y="121364"/>
                    </a:lnTo>
                    <a:lnTo>
                      <a:pt x="519932" y="143322"/>
                    </a:lnTo>
                    <a:lnTo>
                      <a:pt x="481591" y="166899"/>
                    </a:lnTo>
                    <a:lnTo>
                      <a:pt x="444361" y="192051"/>
                    </a:lnTo>
                    <a:lnTo>
                      <a:pt x="408288" y="218729"/>
                    </a:lnTo>
                    <a:lnTo>
                      <a:pt x="373417" y="246889"/>
                    </a:lnTo>
                    <a:lnTo>
                      <a:pt x="339796" y="276484"/>
                    </a:lnTo>
                    <a:lnTo>
                      <a:pt x="307471" y="307467"/>
                    </a:lnTo>
                    <a:lnTo>
                      <a:pt x="276488" y="339791"/>
                    </a:lnTo>
                    <a:lnTo>
                      <a:pt x="246893" y="373412"/>
                    </a:lnTo>
                    <a:lnTo>
                      <a:pt x="218733" y="408282"/>
                    </a:lnTo>
                    <a:lnTo>
                      <a:pt x="192054" y="444356"/>
                    </a:lnTo>
                    <a:lnTo>
                      <a:pt x="166903" y="481586"/>
                    </a:lnTo>
                    <a:lnTo>
                      <a:pt x="143325" y="519926"/>
                    </a:lnTo>
                    <a:lnTo>
                      <a:pt x="121367" y="559331"/>
                    </a:lnTo>
                    <a:lnTo>
                      <a:pt x="101075" y="599753"/>
                    </a:lnTo>
                    <a:lnTo>
                      <a:pt x="82496" y="641147"/>
                    </a:lnTo>
                    <a:lnTo>
                      <a:pt x="65676" y="683467"/>
                    </a:lnTo>
                    <a:lnTo>
                      <a:pt x="50662" y="726665"/>
                    </a:lnTo>
                    <a:lnTo>
                      <a:pt x="37499" y="770695"/>
                    </a:lnTo>
                    <a:lnTo>
                      <a:pt x="26234" y="815512"/>
                    </a:lnTo>
                    <a:lnTo>
                      <a:pt x="16913" y="861069"/>
                    </a:lnTo>
                    <a:lnTo>
                      <a:pt x="9583" y="907319"/>
                    </a:lnTo>
                    <a:lnTo>
                      <a:pt x="4290" y="954217"/>
                    </a:lnTo>
                    <a:lnTo>
                      <a:pt x="1080" y="1001716"/>
                    </a:lnTo>
                    <a:lnTo>
                      <a:pt x="0" y="1049769"/>
                    </a:lnTo>
                    <a:lnTo>
                      <a:pt x="804" y="1088632"/>
                    </a:lnTo>
                    <a:lnTo>
                      <a:pt x="928" y="1092730"/>
                    </a:lnTo>
                    <a:lnTo>
                      <a:pt x="3421" y="1133313"/>
                    </a:lnTo>
                    <a:lnTo>
                      <a:pt x="7570" y="1174413"/>
                    </a:lnTo>
                    <a:lnTo>
                      <a:pt x="13233" y="1215047"/>
                    </a:lnTo>
                    <a:lnTo>
                      <a:pt x="58639" y="1191677"/>
                    </a:lnTo>
                    <a:lnTo>
                      <a:pt x="105294" y="1170482"/>
                    </a:lnTo>
                    <a:lnTo>
                      <a:pt x="153132" y="1151527"/>
                    </a:lnTo>
                    <a:lnTo>
                      <a:pt x="202085" y="1134881"/>
                    </a:lnTo>
                    <a:lnTo>
                      <a:pt x="252088" y="1120611"/>
                    </a:lnTo>
                    <a:lnTo>
                      <a:pt x="303074" y="1108784"/>
                    </a:lnTo>
                    <a:lnTo>
                      <a:pt x="354976" y="1099468"/>
                    </a:lnTo>
                    <a:lnTo>
                      <a:pt x="407729" y="1092730"/>
                    </a:lnTo>
                    <a:lnTo>
                      <a:pt x="461265" y="1088638"/>
                    </a:lnTo>
                    <a:lnTo>
                      <a:pt x="515518" y="1087259"/>
                    </a:lnTo>
                    <a:lnTo>
                      <a:pt x="2098632" y="1087259"/>
                    </a:lnTo>
                    <a:lnTo>
                      <a:pt x="2099538" y="1049769"/>
                    </a:lnTo>
                    <a:lnTo>
                      <a:pt x="2098458" y="1001716"/>
                    </a:lnTo>
                    <a:lnTo>
                      <a:pt x="2095248" y="954217"/>
                    </a:lnTo>
                    <a:lnTo>
                      <a:pt x="2089955" y="907319"/>
                    </a:lnTo>
                    <a:lnTo>
                      <a:pt x="2082625" y="861069"/>
                    </a:lnTo>
                    <a:lnTo>
                      <a:pt x="2073304" y="815512"/>
                    </a:lnTo>
                    <a:lnTo>
                      <a:pt x="2062039" y="770695"/>
                    </a:lnTo>
                    <a:lnTo>
                      <a:pt x="2048876" y="726665"/>
                    </a:lnTo>
                    <a:lnTo>
                      <a:pt x="2033861" y="683467"/>
                    </a:lnTo>
                    <a:lnTo>
                      <a:pt x="2017041" y="641147"/>
                    </a:lnTo>
                    <a:lnTo>
                      <a:pt x="1998463" y="599753"/>
                    </a:lnTo>
                    <a:lnTo>
                      <a:pt x="1978171" y="559331"/>
                    </a:lnTo>
                    <a:lnTo>
                      <a:pt x="1956213" y="519926"/>
                    </a:lnTo>
                    <a:lnTo>
                      <a:pt x="1932635" y="481586"/>
                    </a:lnTo>
                    <a:lnTo>
                      <a:pt x="1907483" y="444356"/>
                    </a:lnTo>
                    <a:lnTo>
                      <a:pt x="1880804" y="408282"/>
                    </a:lnTo>
                    <a:lnTo>
                      <a:pt x="1852644" y="373412"/>
                    </a:lnTo>
                    <a:lnTo>
                      <a:pt x="1823049" y="339791"/>
                    </a:lnTo>
                    <a:lnTo>
                      <a:pt x="1792066" y="307467"/>
                    </a:lnTo>
                    <a:lnTo>
                      <a:pt x="1759741" y="276484"/>
                    </a:lnTo>
                    <a:lnTo>
                      <a:pt x="1726120" y="246889"/>
                    </a:lnTo>
                    <a:lnTo>
                      <a:pt x="1691250" y="218729"/>
                    </a:lnTo>
                    <a:lnTo>
                      <a:pt x="1655176" y="192051"/>
                    </a:lnTo>
                    <a:lnTo>
                      <a:pt x="1617946" y="166899"/>
                    </a:lnTo>
                    <a:lnTo>
                      <a:pt x="1579606" y="143322"/>
                    </a:lnTo>
                    <a:lnTo>
                      <a:pt x="1540201" y="121364"/>
                    </a:lnTo>
                    <a:lnTo>
                      <a:pt x="1499779" y="101073"/>
                    </a:lnTo>
                    <a:lnTo>
                      <a:pt x="1458385" y="82494"/>
                    </a:lnTo>
                    <a:lnTo>
                      <a:pt x="1416066" y="65675"/>
                    </a:lnTo>
                    <a:lnTo>
                      <a:pt x="1372868" y="50660"/>
                    </a:lnTo>
                    <a:lnTo>
                      <a:pt x="1328838" y="37498"/>
                    </a:lnTo>
                    <a:lnTo>
                      <a:pt x="1284021" y="26233"/>
                    </a:lnTo>
                    <a:lnTo>
                      <a:pt x="1238465" y="16912"/>
                    </a:lnTo>
                    <a:lnTo>
                      <a:pt x="1192215" y="9582"/>
                    </a:lnTo>
                    <a:lnTo>
                      <a:pt x="1145319" y="4289"/>
                    </a:lnTo>
                    <a:lnTo>
                      <a:pt x="1097821" y="1080"/>
                    </a:lnTo>
                    <a:lnTo>
                      <a:pt x="1049769" y="0"/>
                    </a:lnTo>
                    <a:close/>
                  </a:path>
                </a:pathLst>
              </a:custGeom>
              <a:solidFill>
                <a:srgbClr val="00757B"/>
              </a:solidFill>
            </p:spPr>
            <p:txBody>
              <a:bodyPr wrap="square" lIns="0" tIns="0" rIns="0" bIns="0" rtlCol="0"/>
              <a:lstStyle/>
              <a:p>
                <a:endParaRPr/>
              </a:p>
            </p:txBody>
          </p:sp>
        </p:grpSp>
        <p:sp>
          <p:nvSpPr>
            <p:cNvPr id="15" name="object 15"/>
            <p:cNvSpPr txBox="1"/>
            <p:nvPr/>
          </p:nvSpPr>
          <p:spPr>
            <a:xfrm>
              <a:off x="8479400" y="5657698"/>
              <a:ext cx="1125677" cy="253239"/>
            </a:xfrm>
            <a:prstGeom prst="rect">
              <a:avLst/>
            </a:prstGeom>
          </p:spPr>
          <p:txBody>
            <a:bodyPr vert="horz" wrap="square" lIns="0" tIns="20031" rIns="0" bIns="0" rtlCol="0">
              <a:spAutoFit/>
            </a:bodyPr>
            <a:lstStyle/>
            <a:p>
              <a:pPr marL="16025">
                <a:spcBef>
                  <a:spcPts val="158"/>
                </a:spcBef>
              </a:pPr>
              <a:r>
                <a:rPr sz="1514" b="1" spc="-13" dirty="0">
                  <a:solidFill>
                    <a:srgbClr val="FFFFFF"/>
                  </a:solidFill>
                  <a:latin typeface="Figtree"/>
                  <a:cs typeface="Figtree"/>
                </a:rPr>
                <a:t>Förståelse</a:t>
              </a:r>
              <a:endParaRPr sz="1325" dirty="0">
                <a:latin typeface="Figtree"/>
                <a:cs typeface="Figtree"/>
              </a:endParaRPr>
            </a:p>
          </p:txBody>
        </p:sp>
        <p:sp>
          <p:nvSpPr>
            <p:cNvPr id="16" name="object 16"/>
            <p:cNvSpPr txBox="1"/>
            <p:nvPr/>
          </p:nvSpPr>
          <p:spPr>
            <a:xfrm>
              <a:off x="6517591" y="5657698"/>
              <a:ext cx="953750" cy="253239"/>
            </a:xfrm>
            <a:prstGeom prst="rect">
              <a:avLst/>
            </a:prstGeom>
          </p:spPr>
          <p:txBody>
            <a:bodyPr vert="horz" wrap="square" lIns="0" tIns="20031" rIns="0" bIns="0" rtlCol="0">
              <a:spAutoFit/>
            </a:bodyPr>
            <a:lstStyle/>
            <a:p>
              <a:pPr marL="16025">
                <a:spcBef>
                  <a:spcPts val="158"/>
                </a:spcBef>
              </a:pPr>
              <a:r>
                <a:rPr sz="1514" b="1" spc="-13" dirty="0">
                  <a:solidFill>
                    <a:srgbClr val="FFFFFF"/>
                  </a:solidFill>
                  <a:latin typeface="Figtree"/>
                  <a:cs typeface="Figtree"/>
                </a:rPr>
                <a:t>Beteende</a:t>
              </a:r>
              <a:endParaRPr sz="1325" dirty="0">
                <a:latin typeface="Figtree"/>
                <a:cs typeface="Figtree"/>
              </a:endParaRPr>
            </a:p>
          </p:txBody>
        </p:sp>
        <p:sp>
          <p:nvSpPr>
            <p:cNvPr id="17" name="object 17"/>
            <p:cNvSpPr txBox="1"/>
            <p:nvPr/>
          </p:nvSpPr>
          <p:spPr>
            <a:xfrm>
              <a:off x="7215650" y="3644924"/>
              <a:ext cx="1677229" cy="517408"/>
            </a:xfrm>
            <a:prstGeom prst="rect">
              <a:avLst/>
            </a:prstGeom>
          </p:spPr>
          <p:txBody>
            <a:bodyPr vert="horz" wrap="square" lIns="0" tIns="16024" rIns="0" bIns="0" rtlCol="0">
              <a:spAutoFit/>
            </a:bodyPr>
            <a:lstStyle/>
            <a:p>
              <a:pPr marL="176253" marR="6410" indent="-161035" algn="ctr">
                <a:lnSpc>
                  <a:spcPct val="111000"/>
                </a:lnSpc>
                <a:spcBef>
                  <a:spcPts val="126"/>
                </a:spcBef>
              </a:pPr>
              <a:r>
                <a:rPr sz="1514" b="1" dirty="0">
                  <a:solidFill>
                    <a:srgbClr val="FFFFFF"/>
                  </a:solidFill>
                  <a:latin typeface="Figtree"/>
                  <a:cs typeface="Figtree"/>
                </a:rPr>
                <a:t>Strukturer</a:t>
              </a:r>
              <a:r>
                <a:rPr sz="1514" b="1" spc="50" dirty="0">
                  <a:solidFill>
                    <a:srgbClr val="FFFFFF"/>
                  </a:solidFill>
                  <a:latin typeface="Figtree"/>
                  <a:cs typeface="Figtree"/>
                </a:rPr>
                <a:t> </a:t>
              </a:r>
              <a:r>
                <a:rPr sz="1514" b="1" spc="-32" dirty="0">
                  <a:solidFill>
                    <a:srgbClr val="FFFFFF"/>
                  </a:solidFill>
                  <a:latin typeface="Figtree"/>
                  <a:cs typeface="Figtree"/>
                </a:rPr>
                <a:t>och </a:t>
              </a:r>
              <a:r>
                <a:rPr sz="1514" b="1" spc="-13" dirty="0">
                  <a:solidFill>
                    <a:srgbClr val="FFFFFF"/>
                  </a:solidFill>
                  <a:latin typeface="Figtree"/>
                  <a:cs typeface="Figtree"/>
                </a:rPr>
                <a:t>arbetssätt</a:t>
              </a:r>
              <a:endParaRPr sz="1514" dirty="0">
                <a:latin typeface="Figtree"/>
                <a:cs typeface="Figtree"/>
              </a:endParaRPr>
            </a:p>
          </p:txBody>
        </p:sp>
      </p:grpSp>
      <p:pic>
        <p:nvPicPr>
          <p:cNvPr id="2" name="Bildobjekt 1" descr="En bild som visar Teckensnitt, Grafik, symbol, logotyp&#10;&#10;Automatiskt genererad beskrivning">
            <a:extLst>
              <a:ext uri="{FF2B5EF4-FFF2-40B4-BE49-F238E27FC236}">
                <a16:creationId xmlns:a16="http://schemas.microsoft.com/office/drawing/2014/main" id="{ADD18CFC-FB03-D091-3D80-A55469C601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9669" y="246778"/>
            <a:ext cx="588156" cy="518647"/>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grpSp>
        <p:nvGrpSpPr>
          <p:cNvPr id="2" name="object 2"/>
          <p:cNvGrpSpPr/>
          <p:nvPr/>
        </p:nvGrpSpPr>
        <p:grpSpPr>
          <a:xfrm>
            <a:off x="-1" y="0"/>
            <a:ext cx="13444539" cy="7562850"/>
            <a:chOff x="0" y="875003"/>
            <a:chExt cx="10656570" cy="6685307"/>
          </a:xfrm>
        </p:grpSpPr>
        <p:sp>
          <p:nvSpPr>
            <p:cNvPr id="3" name="object 3"/>
            <p:cNvSpPr/>
            <p:nvPr/>
          </p:nvSpPr>
          <p:spPr>
            <a:xfrm>
              <a:off x="0" y="2484005"/>
              <a:ext cx="10656570" cy="5076305"/>
            </a:xfrm>
            <a:custGeom>
              <a:avLst/>
              <a:gdLst/>
              <a:ahLst/>
              <a:cxnLst/>
              <a:rect l="l" t="t" r="r" b="b"/>
              <a:pathLst>
                <a:path w="10656570" h="5076190">
                  <a:moveTo>
                    <a:pt x="0" y="5075999"/>
                  </a:moveTo>
                  <a:lnTo>
                    <a:pt x="10655998" y="5075999"/>
                  </a:lnTo>
                  <a:lnTo>
                    <a:pt x="10655998" y="0"/>
                  </a:lnTo>
                  <a:lnTo>
                    <a:pt x="0" y="0"/>
                  </a:lnTo>
                  <a:lnTo>
                    <a:pt x="0" y="5075999"/>
                  </a:lnTo>
                  <a:close/>
                </a:path>
              </a:pathLst>
            </a:custGeom>
            <a:solidFill>
              <a:srgbClr val="DEE9EA"/>
            </a:solidFill>
          </p:spPr>
          <p:txBody>
            <a:bodyPr wrap="square" lIns="0" tIns="0" rIns="0" bIns="0" rtlCol="0"/>
            <a:lstStyle/>
            <a:p>
              <a:endParaRPr/>
            </a:p>
          </p:txBody>
        </p:sp>
        <p:sp>
          <p:nvSpPr>
            <p:cNvPr id="4" name="object 4"/>
            <p:cNvSpPr/>
            <p:nvPr/>
          </p:nvSpPr>
          <p:spPr>
            <a:xfrm>
              <a:off x="0" y="875003"/>
              <a:ext cx="10656570" cy="1609117"/>
            </a:xfrm>
            <a:custGeom>
              <a:avLst/>
              <a:gdLst/>
              <a:ahLst/>
              <a:cxnLst/>
              <a:rect l="l" t="t" r="r" b="b"/>
              <a:pathLst>
                <a:path w="10656570" h="2484120">
                  <a:moveTo>
                    <a:pt x="10655998" y="0"/>
                  </a:moveTo>
                  <a:lnTo>
                    <a:pt x="0" y="0"/>
                  </a:lnTo>
                  <a:lnTo>
                    <a:pt x="0" y="2484005"/>
                  </a:lnTo>
                  <a:lnTo>
                    <a:pt x="10655998" y="2484005"/>
                  </a:lnTo>
                  <a:lnTo>
                    <a:pt x="10655998" y="0"/>
                  </a:lnTo>
                  <a:close/>
                </a:path>
              </a:pathLst>
            </a:custGeom>
            <a:solidFill>
              <a:srgbClr val="115E6B"/>
            </a:solidFill>
          </p:spPr>
          <p:txBody>
            <a:bodyPr wrap="square" lIns="0" tIns="0" rIns="0" bIns="0" rtlCol="0"/>
            <a:lstStyle/>
            <a:p>
              <a:endParaRPr/>
            </a:p>
          </p:txBody>
        </p:sp>
      </p:grpSp>
      <p:sp>
        <p:nvSpPr>
          <p:cNvPr id="14" name="object 14"/>
          <p:cNvSpPr txBox="1">
            <a:spLocks noGrp="1"/>
          </p:cNvSpPr>
          <p:nvPr>
            <p:ph type="title"/>
          </p:nvPr>
        </p:nvSpPr>
        <p:spPr>
          <a:xfrm>
            <a:off x="1050377" y="396538"/>
            <a:ext cx="9786692" cy="532013"/>
          </a:xfrm>
          <a:prstGeom prst="rect">
            <a:avLst/>
          </a:prstGeom>
        </p:spPr>
        <p:txBody>
          <a:bodyPr vert="horz" wrap="square" lIns="0" tIns="16024" rIns="0" bIns="0" rtlCol="0">
            <a:spAutoFit/>
          </a:bodyPr>
          <a:lstStyle/>
          <a:p>
            <a:pPr marL="16025">
              <a:spcBef>
                <a:spcPts val="126"/>
              </a:spcBef>
            </a:pPr>
            <a:r>
              <a:rPr b="0" dirty="0">
                <a:latin typeface="Larken-Medium"/>
                <a:cs typeface="Larken-Medium"/>
              </a:rPr>
              <a:t>Byggstenar för en god </a:t>
            </a:r>
            <a:r>
              <a:rPr b="0" spc="-13" dirty="0">
                <a:latin typeface="Larken-Medium"/>
                <a:cs typeface="Larken-Medium"/>
              </a:rPr>
              <a:t>säkerhetskultur</a:t>
            </a:r>
          </a:p>
        </p:txBody>
      </p:sp>
      <p:grpSp>
        <p:nvGrpSpPr>
          <p:cNvPr id="17" name="Grupp 16">
            <a:extLst>
              <a:ext uri="{FF2B5EF4-FFF2-40B4-BE49-F238E27FC236}">
                <a16:creationId xmlns:a16="http://schemas.microsoft.com/office/drawing/2014/main" id="{9C253111-A88C-7F58-4EE8-8A4F0A72FD82}"/>
              </a:ext>
            </a:extLst>
          </p:cNvPr>
          <p:cNvGrpSpPr/>
          <p:nvPr/>
        </p:nvGrpSpPr>
        <p:grpSpPr>
          <a:xfrm>
            <a:off x="1841783" y="2090026"/>
            <a:ext cx="9760972" cy="5196599"/>
            <a:chOff x="1842867" y="2090026"/>
            <a:chExt cx="9760972" cy="5196599"/>
          </a:xfrm>
        </p:grpSpPr>
        <p:sp>
          <p:nvSpPr>
            <p:cNvPr id="6" name="object 6"/>
            <p:cNvSpPr txBox="1"/>
            <p:nvPr/>
          </p:nvSpPr>
          <p:spPr>
            <a:xfrm>
              <a:off x="1842867" y="2090026"/>
              <a:ext cx="1886081" cy="866912"/>
            </a:xfrm>
            <a:prstGeom prst="rect">
              <a:avLst/>
            </a:prstGeom>
          </p:spPr>
          <p:txBody>
            <a:bodyPr vert="horz" wrap="square" lIns="0" tIns="41664" rIns="0" bIns="0" rtlCol="0">
              <a:spAutoFit/>
            </a:bodyPr>
            <a:lstStyle/>
            <a:p>
              <a:pPr marL="16025" marR="6410">
                <a:lnSpc>
                  <a:spcPts val="1640"/>
                </a:lnSpc>
                <a:spcBef>
                  <a:spcPts val="328"/>
                </a:spcBef>
              </a:pPr>
              <a:r>
                <a:rPr sz="1514" b="1" dirty="0">
                  <a:solidFill>
                    <a:srgbClr val="115E6B"/>
                  </a:solidFill>
                  <a:latin typeface="Figtree"/>
                  <a:cs typeface="Figtree"/>
                </a:rPr>
                <a:t>Högsta ledningen </a:t>
              </a:r>
              <a:r>
                <a:rPr sz="1514" b="1" spc="-32" dirty="0">
                  <a:solidFill>
                    <a:srgbClr val="115E6B"/>
                  </a:solidFill>
                  <a:latin typeface="Figtree"/>
                  <a:cs typeface="Figtree"/>
                </a:rPr>
                <a:t>tar </a:t>
              </a:r>
              <a:r>
                <a:rPr sz="1514" b="1" spc="-13" dirty="0">
                  <a:solidFill>
                    <a:srgbClr val="115E6B"/>
                  </a:solidFill>
                  <a:latin typeface="Figtree"/>
                  <a:cs typeface="Figtree"/>
                </a:rPr>
                <a:t>ägarskap</a:t>
              </a:r>
              <a:endParaRPr sz="1514" dirty="0">
                <a:latin typeface="Figtree"/>
                <a:cs typeface="Figtree"/>
              </a:endParaRPr>
            </a:p>
            <a:p>
              <a:pPr marL="16025" marR="46467">
                <a:lnSpc>
                  <a:spcPct val="111100"/>
                </a:lnSpc>
                <a:spcBef>
                  <a:spcPts val="252"/>
                </a:spcBef>
              </a:pPr>
              <a:r>
                <a:rPr sz="1136" dirty="0">
                  <a:latin typeface="Figtree"/>
                  <a:cs typeface="Figtree"/>
                </a:rPr>
                <a:t>Säkerhet och</a:t>
              </a:r>
              <a:r>
                <a:rPr sz="1136" spc="6" dirty="0">
                  <a:latin typeface="Figtree"/>
                  <a:cs typeface="Figtree"/>
                </a:rPr>
                <a:t> </a:t>
              </a:r>
              <a:r>
                <a:rPr sz="1136" dirty="0">
                  <a:latin typeface="Figtree"/>
                  <a:cs typeface="Figtree"/>
                </a:rPr>
                <a:t>hälsa utgör</a:t>
              </a:r>
              <a:r>
                <a:rPr sz="1136" spc="6" dirty="0">
                  <a:latin typeface="Figtree"/>
                  <a:cs typeface="Figtree"/>
                </a:rPr>
                <a:t> </a:t>
              </a:r>
              <a:r>
                <a:rPr sz="1136" spc="-32" dirty="0">
                  <a:latin typeface="Figtree"/>
                  <a:cs typeface="Figtree"/>
                </a:rPr>
                <a:t>en</a:t>
              </a:r>
              <a:r>
                <a:rPr sz="1136" dirty="0">
                  <a:latin typeface="Figtree"/>
                  <a:cs typeface="Figtree"/>
                </a:rPr>
                <a:t> grundläggande</a:t>
              </a:r>
              <a:r>
                <a:rPr sz="1136" spc="6" dirty="0">
                  <a:latin typeface="Figtree"/>
                  <a:cs typeface="Figtree"/>
                </a:rPr>
                <a:t> </a:t>
              </a:r>
              <a:r>
                <a:rPr sz="1136" spc="-13" dirty="0">
                  <a:latin typeface="Figtree"/>
                  <a:cs typeface="Figtree"/>
                </a:rPr>
                <a:t>värdering</a:t>
              </a:r>
              <a:endParaRPr sz="1136" dirty="0">
                <a:latin typeface="Figtree"/>
                <a:cs typeface="Figtree"/>
              </a:endParaRPr>
            </a:p>
          </p:txBody>
        </p:sp>
        <p:sp>
          <p:nvSpPr>
            <p:cNvPr id="7" name="object 7"/>
            <p:cNvSpPr txBox="1"/>
            <p:nvPr/>
          </p:nvSpPr>
          <p:spPr>
            <a:xfrm>
              <a:off x="1842867" y="3431563"/>
              <a:ext cx="1658534" cy="1125344"/>
            </a:xfrm>
            <a:prstGeom prst="rect">
              <a:avLst/>
            </a:prstGeom>
          </p:spPr>
          <p:txBody>
            <a:bodyPr vert="horz" wrap="square" lIns="0" tIns="88936" rIns="0" bIns="0" rtlCol="0">
              <a:spAutoFit/>
            </a:bodyPr>
            <a:lstStyle/>
            <a:p>
              <a:pPr marL="16025">
                <a:spcBef>
                  <a:spcPts val="700"/>
                </a:spcBef>
              </a:pPr>
              <a:r>
                <a:rPr sz="1514" b="1" dirty="0">
                  <a:solidFill>
                    <a:srgbClr val="115E6B"/>
                  </a:solidFill>
                  <a:latin typeface="Figtree"/>
                  <a:cs typeface="Figtree"/>
                </a:rPr>
                <a:t>Allas </a:t>
              </a:r>
              <a:r>
                <a:rPr sz="1514" b="1" spc="-13" dirty="0">
                  <a:solidFill>
                    <a:srgbClr val="115E6B"/>
                  </a:solidFill>
                  <a:latin typeface="Figtree"/>
                  <a:cs typeface="Figtree"/>
                </a:rPr>
                <a:t>engagemang</a:t>
              </a:r>
              <a:endParaRPr sz="1514" dirty="0">
                <a:latin typeface="Figtree"/>
                <a:cs typeface="Figtree"/>
              </a:endParaRPr>
            </a:p>
            <a:p>
              <a:pPr marL="16025" marR="50473">
                <a:lnSpc>
                  <a:spcPct val="111100"/>
                </a:lnSpc>
                <a:spcBef>
                  <a:spcPts val="284"/>
                </a:spcBef>
              </a:pPr>
              <a:r>
                <a:rPr sz="1136" dirty="0">
                  <a:latin typeface="Figtree"/>
                  <a:cs typeface="Figtree"/>
                </a:rPr>
                <a:t>Alla</a:t>
              </a:r>
              <a:r>
                <a:rPr sz="1136" spc="6" dirty="0">
                  <a:latin typeface="Figtree"/>
                  <a:cs typeface="Figtree"/>
                </a:rPr>
                <a:t> </a:t>
              </a:r>
              <a:r>
                <a:rPr sz="1136" dirty="0">
                  <a:latin typeface="Figtree"/>
                  <a:cs typeface="Figtree"/>
                </a:rPr>
                <a:t>är</a:t>
              </a:r>
              <a:r>
                <a:rPr sz="1136" spc="6" dirty="0">
                  <a:latin typeface="Figtree"/>
                  <a:cs typeface="Figtree"/>
                </a:rPr>
                <a:t> </a:t>
              </a:r>
              <a:r>
                <a:rPr sz="1136" dirty="0">
                  <a:latin typeface="Figtree"/>
                  <a:cs typeface="Figtree"/>
                </a:rPr>
                <a:t>delaktiga</a:t>
              </a:r>
              <a:r>
                <a:rPr sz="1136" spc="6" dirty="0">
                  <a:latin typeface="Figtree"/>
                  <a:cs typeface="Figtree"/>
                </a:rPr>
                <a:t> </a:t>
              </a:r>
              <a:r>
                <a:rPr sz="1136" spc="-32" dirty="0">
                  <a:latin typeface="Figtree"/>
                  <a:cs typeface="Figtree"/>
                </a:rPr>
                <a:t>och</a:t>
              </a:r>
              <a:r>
                <a:rPr sz="1136" dirty="0">
                  <a:latin typeface="Figtree"/>
                  <a:cs typeface="Figtree"/>
                </a:rPr>
                <a:t> engagerar</a:t>
              </a:r>
              <a:r>
                <a:rPr sz="1136" spc="-6" dirty="0">
                  <a:latin typeface="Figtree"/>
                  <a:cs typeface="Figtree"/>
                </a:rPr>
                <a:t> </a:t>
              </a:r>
              <a:r>
                <a:rPr sz="1136" dirty="0">
                  <a:latin typeface="Figtree"/>
                  <a:cs typeface="Figtree"/>
                </a:rPr>
                <a:t>sig</a:t>
              </a:r>
              <a:r>
                <a:rPr sz="1136" spc="6" dirty="0">
                  <a:latin typeface="Figtree"/>
                  <a:cs typeface="Figtree"/>
                </a:rPr>
                <a:t> </a:t>
              </a:r>
              <a:r>
                <a:rPr sz="1136" dirty="0">
                  <a:latin typeface="Figtree"/>
                  <a:cs typeface="Figtree"/>
                </a:rPr>
                <a:t>i</a:t>
              </a:r>
              <a:r>
                <a:rPr sz="1136" spc="6" dirty="0">
                  <a:latin typeface="Figtree"/>
                  <a:cs typeface="Figtree"/>
                </a:rPr>
                <a:t> </a:t>
              </a:r>
              <a:r>
                <a:rPr sz="1136" dirty="0">
                  <a:latin typeface="Figtree"/>
                  <a:cs typeface="Figtree"/>
                </a:rPr>
                <a:t>att</a:t>
              </a:r>
              <a:r>
                <a:rPr sz="1136" spc="6" dirty="0">
                  <a:latin typeface="Figtree"/>
                  <a:cs typeface="Figtree"/>
                </a:rPr>
                <a:t> </a:t>
              </a:r>
              <a:r>
                <a:rPr sz="1136" spc="-13" dirty="0">
                  <a:latin typeface="Figtree"/>
                  <a:cs typeface="Figtree"/>
                </a:rPr>
                <a:t>skapa </a:t>
              </a:r>
              <a:r>
                <a:rPr sz="1136" dirty="0">
                  <a:latin typeface="Figtree"/>
                  <a:cs typeface="Figtree"/>
                </a:rPr>
                <a:t>en säker och</a:t>
              </a:r>
              <a:r>
                <a:rPr sz="1136" spc="6" dirty="0">
                  <a:latin typeface="Figtree"/>
                  <a:cs typeface="Figtree"/>
                </a:rPr>
                <a:t> </a:t>
              </a:r>
              <a:r>
                <a:rPr sz="1136" spc="-13" dirty="0">
                  <a:latin typeface="Figtree"/>
                  <a:cs typeface="Figtree"/>
                </a:rPr>
                <a:t>hälsosam arbetsplats</a:t>
              </a:r>
              <a:endParaRPr sz="1136" dirty="0">
                <a:latin typeface="Figtree"/>
                <a:cs typeface="Figtree"/>
              </a:endParaRPr>
            </a:p>
          </p:txBody>
        </p:sp>
        <p:sp>
          <p:nvSpPr>
            <p:cNvPr id="8" name="object 8"/>
            <p:cNvSpPr txBox="1"/>
            <p:nvPr/>
          </p:nvSpPr>
          <p:spPr>
            <a:xfrm>
              <a:off x="9892237" y="2090026"/>
              <a:ext cx="1711414" cy="749344"/>
            </a:xfrm>
            <a:prstGeom prst="rect">
              <a:avLst/>
            </a:prstGeom>
          </p:spPr>
          <p:txBody>
            <a:bodyPr vert="horz" wrap="square" lIns="0" tIns="88936" rIns="0" bIns="0" rtlCol="0">
              <a:spAutoFit/>
            </a:bodyPr>
            <a:lstStyle/>
            <a:p>
              <a:pPr marL="165842" algn="r">
                <a:spcBef>
                  <a:spcPts val="700"/>
                </a:spcBef>
              </a:pPr>
              <a:r>
                <a:rPr sz="1514" b="1" dirty="0">
                  <a:solidFill>
                    <a:srgbClr val="115E6B"/>
                  </a:solidFill>
                  <a:latin typeface="Figtree"/>
                  <a:cs typeface="Figtree"/>
                </a:rPr>
                <a:t>Synligt </a:t>
              </a:r>
              <a:r>
                <a:rPr sz="1514" b="1" spc="-13" dirty="0">
                  <a:solidFill>
                    <a:srgbClr val="115E6B"/>
                  </a:solidFill>
                  <a:latin typeface="Figtree"/>
                  <a:cs typeface="Figtree"/>
                </a:rPr>
                <a:t>ledarskap</a:t>
              </a:r>
              <a:endParaRPr sz="1514" dirty="0">
                <a:latin typeface="Figtree"/>
                <a:cs typeface="Figtree"/>
              </a:endParaRPr>
            </a:p>
            <a:p>
              <a:pPr marR="6410" algn="r">
                <a:spcBef>
                  <a:spcPts val="435"/>
                </a:spcBef>
              </a:pPr>
              <a:r>
                <a:rPr sz="1136" dirty="0" err="1">
                  <a:latin typeface="Figtree"/>
                  <a:cs typeface="Figtree"/>
                </a:rPr>
                <a:t>Ledare</a:t>
              </a:r>
              <a:r>
                <a:rPr sz="1136" dirty="0">
                  <a:latin typeface="Figtree"/>
                  <a:cs typeface="Figtree"/>
                </a:rPr>
                <a:t> </a:t>
              </a:r>
              <a:r>
                <a:rPr sz="1136" dirty="0" err="1">
                  <a:latin typeface="Figtree"/>
                  <a:cs typeface="Figtree"/>
                </a:rPr>
                <a:t>visar</a:t>
              </a:r>
              <a:r>
                <a:rPr sz="1136" dirty="0">
                  <a:latin typeface="Figtree"/>
                  <a:cs typeface="Figtree"/>
                </a:rPr>
                <a:t> </a:t>
              </a:r>
              <a:r>
                <a:rPr sz="1136" dirty="0" err="1">
                  <a:latin typeface="Figtree"/>
                  <a:cs typeface="Figtree"/>
                </a:rPr>
                <a:t>ägarskap</a:t>
              </a:r>
              <a:r>
                <a:rPr sz="1136" spc="6" dirty="0">
                  <a:latin typeface="Figtree"/>
                  <a:cs typeface="Figtree"/>
                </a:rPr>
                <a:t> </a:t>
              </a:r>
              <a:r>
                <a:rPr sz="1136" spc="-32" dirty="0" err="1">
                  <a:latin typeface="Figtree"/>
                  <a:cs typeface="Figtree"/>
                </a:rPr>
                <a:t>och</a:t>
              </a:r>
              <a:endParaRPr sz="1136" dirty="0">
                <a:latin typeface="Figtree"/>
                <a:cs typeface="Figtree"/>
              </a:endParaRPr>
            </a:p>
            <a:p>
              <a:pPr marR="6410" algn="r">
                <a:spcBef>
                  <a:spcPts val="151"/>
                </a:spcBef>
              </a:pPr>
              <a:r>
                <a:rPr sz="1136" spc="-13" dirty="0" err="1">
                  <a:latin typeface="Figtree"/>
                  <a:cs typeface="Figtree"/>
                </a:rPr>
                <a:t>engagemang</a:t>
              </a:r>
              <a:endParaRPr sz="1136" dirty="0">
                <a:latin typeface="Figtree"/>
                <a:cs typeface="Figtree"/>
              </a:endParaRPr>
            </a:p>
          </p:txBody>
        </p:sp>
        <p:sp>
          <p:nvSpPr>
            <p:cNvPr id="9" name="object 9"/>
            <p:cNvSpPr txBox="1"/>
            <p:nvPr/>
          </p:nvSpPr>
          <p:spPr>
            <a:xfrm>
              <a:off x="1842873" y="6419715"/>
              <a:ext cx="1901304" cy="737289"/>
            </a:xfrm>
            <a:prstGeom prst="rect">
              <a:avLst/>
            </a:prstGeom>
          </p:spPr>
          <p:txBody>
            <a:bodyPr vert="horz" wrap="square" lIns="0" tIns="88936" rIns="0" bIns="0" rtlCol="0">
              <a:spAutoFit/>
            </a:bodyPr>
            <a:lstStyle/>
            <a:p>
              <a:pPr marL="16025">
                <a:spcBef>
                  <a:spcPts val="700"/>
                </a:spcBef>
              </a:pPr>
              <a:r>
                <a:rPr sz="1514" b="1" dirty="0">
                  <a:solidFill>
                    <a:srgbClr val="115E6B"/>
                  </a:solidFill>
                  <a:latin typeface="Figtree"/>
                  <a:cs typeface="Figtree"/>
                </a:rPr>
                <a:t>Lärande </a:t>
              </a:r>
              <a:r>
                <a:rPr sz="1514" b="1" spc="-13" dirty="0">
                  <a:solidFill>
                    <a:srgbClr val="115E6B"/>
                  </a:solidFill>
                  <a:latin typeface="Figtree"/>
                  <a:cs typeface="Figtree"/>
                </a:rPr>
                <a:t>organisation</a:t>
              </a:r>
              <a:endParaRPr sz="1514" dirty="0">
                <a:latin typeface="Figtree"/>
                <a:cs typeface="Figtree"/>
              </a:endParaRPr>
            </a:p>
            <a:p>
              <a:pPr marL="16025" marR="6410">
                <a:lnSpc>
                  <a:spcPct val="111100"/>
                </a:lnSpc>
                <a:spcBef>
                  <a:spcPts val="284"/>
                </a:spcBef>
              </a:pPr>
              <a:r>
                <a:rPr sz="1136" dirty="0">
                  <a:latin typeface="Figtree"/>
                  <a:cs typeface="Figtree"/>
                </a:rPr>
                <a:t>Organisationen</a:t>
              </a:r>
              <a:r>
                <a:rPr sz="1136" spc="6" dirty="0">
                  <a:latin typeface="Figtree"/>
                  <a:cs typeface="Figtree"/>
                </a:rPr>
                <a:t> </a:t>
              </a:r>
              <a:r>
                <a:rPr sz="1136" dirty="0">
                  <a:latin typeface="Figtree"/>
                  <a:cs typeface="Figtree"/>
                </a:rPr>
                <a:t>befinner</a:t>
              </a:r>
              <a:r>
                <a:rPr sz="1136" spc="6" dirty="0">
                  <a:latin typeface="Figtree"/>
                  <a:cs typeface="Figtree"/>
                </a:rPr>
                <a:t> </a:t>
              </a:r>
              <a:r>
                <a:rPr sz="1136" dirty="0">
                  <a:latin typeface="Figtree"/>
                  <a:cs typeface="Figtree"/>
                </a:rPr>
                <a:t>sig</a:t>
              </a:r>
              <a:r>
                <a:rPr sz="1136" spc="6" dirty="0">
                  <a:latin typeface="Figtree"/>
                  <a:cs typeface="Figtree"/>
                </a:rPr>
                <a:t> </a:t>
              </a:r>
              <a:r>
                <a:rPr sz="1136" spc="-63" dirty="0">
                  <a:latin typeface="Figtree"/>
                  <a:cs typeface="Figtree"/>
                </a:rPr>
                <a:t>i</a:t>
              </a:r>
              <a:r>
                <a:rPr sz="1136" dirty="0">
                  <a:latin typeface="Figtree"/>
                  <a:cs typeface="Figtree"/>
                </a:rPr>
                <a:t> ett</a:t>
              </a:r>
              <a:r>
                <a:rPr sz="1136" spc="6" dirty="0">
                  <a:latin typeface="Figtree"/>
                  <a:cs typeface="Figtree"/>
                </a:rPr>
                <a:t> </a:t>
              </a:r>
              <a:r>
                <a:rPr sz="1136" dirty="0">
                  <a:latin typeface="Figtree"/>
                  <a:cs typeface="Figtree"/>
                </a:rPr>
                <a:t>ständigt</a:t>
              </a:r>
              <a:r>
                <a:rPr sz="1136" spc="6" dirty="0">
                  <a:latin typeface="Figtree"/>
                  <a:cs typeface="Figtree"/>
                </a:rPr>
                <a:t> </a:t>
              </a:r>
              <a:r>
                <a:rPr sz="1136" spc="-13" dirty="0">
                  <a:latin typeface="Figtree"/>
                  <a:cs typeface="Figtree"/>
                </a:rPr>
                <a:t>lärande</a:t>
              </a:r>
              <a:endParaRPr sz="1136" dirty="0">
                <a:latin typeface="Figtree"/>
                <a:cs typeface="Figtree"/>
              </a:endParaRPr>
            </a:p>
          </p:txBody>
        </p:sp>
        <p:sp>
          <p:nvSpPr>
            <p:cNvPr id="10" name="object 10"/>
            <p:cNvSpPr txBox="1"/>
            <p:nvPr/>
          </p:nvSpPr>
          <p:spPr>
            <a:xfrm>
              <a:off x="9862246" y="5139888"/>
              <a:ext cx="1741060" cy="866910"/>
            </a:xfrm>
            <a:prstGeom prst="rect">
              <a:avLst/>
            </a:prstGeom>
          </p:spPr>
          <p:txBody>
            <a:bodyPr vert="horz" wrap="square" lIns="0" tIns="41662" rIns="0" bIns="0" rtlCol="0">
              <a:spAutoFit/>
            </a:bodyPr>
            <a:lstStyle/>
            <a:p>
              <a:pPr marL="334888" marR="6410" indent="702624" algn="r">
                <a:lnSpc>
                  <a:spcPts val="1640"/>
                </a:lnSpc>
                <a:spcBef>
                  <a:spcPts val="327"/>
                </a:spcBef>
              </a:pPr>
              <a:r>
                <a:rPr sz="1514" b="1" dirty="0">
                  <a:solidFill>
                    <a:srgbClr val="115E6B"/>
                  </a:solidFill>
                  <a:latin typeface="Figtree"/>
                  <a:cs typeface="Figtree"/>
                </a:rPr>
                <a:t>Mål</a:t>
              </a:r>
              <a:r>
                <a:rPr sz="1514" b="1" spc="-13" dirty="0">
                  <a:solidFill>
                    <a:srgbClr val="115E6B"/>
                  </a:solidFill>
                  <a:latin typeface="Figtree"/>
                  <a:cs typeface="Figtree"/>
                </a:rPr>
                <a:t> </a:t>
              </a:r>
              <a:r>
                <a:rPr sz="1514" b="1" spc="-32" dirty="0">
                  <a:solidFill>
                    <a:srgbClr val="115E6B"/>
                  </a:solidFill>
                  <a:latin typeface="Figtree"/>
                  <a:cs typeface="Figtree"/>
                </a:rPr>
                <a:t>och </a:t>
              </a:r>
              <a:r>
                <a:rPr sz="1514" b="1" spc="-13" dirty="0">
                  <a:solidFill>
                    <a:srgbClr val="115E6B"/>
                  </a:solidFill>
                  <a:latin typeface="Figtree"/>
                  <a:cs typeface="Figtree"/>
                </a:rPr>
                <a:t>ledningssystem</a:t>
              </a:r>
              <a:endParaRPr sz="1514" dirty="0">
                <a:latin typeface="Figtree"/>
                <a:cs typeface="Figtree"/>
              </a:endParaRPr>
            </a:p>
            <a:p>
              <a:pPr marL="16025" marR="6410" indent="136999" algn="r">
                <a:lnSpc>
                  <a:spcPct val="111100"/>
                </a:lnSpc>
                <a:spcBef>
                  <a:spcPts val="252"/>
                </a:spcBef>
              </a:pPr>
              <a:r>
                <a:rPr sz="1136" dirty="0">
                  <a:latin typeface="Figtree"/>
                  <a:cs typeface="Figtree"/>
                </a:rPr>
                <a:t>Mål</a:t>
              </a:r>
              <a:r>
                <a:rPr sz="1136" spc="6" dirty="0">
                  <a:latin typeface="Figtree"/>
                  <a:cs typeface="Figtree"/>
                </a:rPr>
                <a:t> </a:t>
              </a:r>
              <a:r>
                <a:rPr sz="1136" dirty="0">
                  <a:latin typeface="Figtree"/>
                  <a:cs typeface="Figtree"/>
                </a:rPr>
                <a:t>och</a:t>
              </a:r>
              <a:r>
                <a:rPr sz="1136" spc="6" dirty="0">
                  <a:latin typeface="Figtree"/>
                  <a:cs typeface="Figtree"/>
                </a:rPr>
                <a:t> </a:t>
              </a:r>
              <a:r>
                <a:rPr sz="1136" spc="-13" dirty="0">
                  <a:latin typeface="Figtree"/>
                  <a:cs typeface="Figtree"/>
                </a:rPr>
                <a:t>ledningssystem </a:t>
              </a:r>
              <a:r>
                <a:rPr sz="1136" dirty="0">
                  <a:latin typeface="Figtree"/>
                  <a:cs typeface="Figtree"/>
                </a:rPr>
                <a:t>stödjer</a:t>
              </a:r>
              <a:r>
                <a:rPr sz="1136" spc="6" dirty="0">
                  <a:latin typeface="Figtree"/>
                  <a:cs typeface="Figtree"/>
                </a:rPr>
                <a:t> </a:t>
              </a:r>
              <a:r>
                <a:rPr sz="1136" spc="-13" dirty="0">
                  <a:latin typeface="Figtree"/>
                  <a:cs typeface="Figtree"/>
                </a:rPr>
                <a:t>arbetsmiljöarbetet</a:t>
              </a:r>
              <a:endParaRPr sz="1136" dirty="0">
                <a:latin typeface="Figtree"/>
                <a:cs typeface="Figtree"/>
              </a:endParaRPr>
            </a:p>
          </p:txBody>
        </p:sp>
        <p:sp>
          <p:nvSpPr>
            <p:cNvPr id="11" name="object 11"/>
            <p:cNvSpPr txBox="1"/>
            <p:nvPr/>
          </p:nvSpPr>
          <p:spPr>
            <a:xfrm>
              <a:off x="1842867" y="5139888"/>
              <a:ext cx="1836405" cy="737289"/>
            </a:xfrm>
            <a:prstGeom prst="rect">
              <a:avLst/>
            </a:prstGeom>
          </p:spPr>
          <p:txBody>
            <a:bodyPr vert="horz" wrap="square" lIns="0" tIns="88936" rIns="0" bIns="0" rtlCol="0">
              <a:spAutoFit/>
            </a:bodyPr>
            <a:lstStyle/>
            <a:p>
              <a:pPr marL="16025">
                <a:spcBef>
                  <a:spcPts val="700"/>
                </a:spcBef>
              </a:pPr>
              <a:r>
                <a:rPr sz="1514" b="1" spc="-13" dirty="0">
                  <a:solidFill>
                    <a:srgbClr val="115E6B"/>
                  </a:solidFill>
                  <a:latin typeface="Figtree"/>
                  <a:cs typeface="Figtree"/>
                </a:rPr>
                <a:t>Kommunikation</a:t>
              </a:r>
              <a:endParaRPr sz="1514" dirty="0">
                <a:latin typeface="Figtree"/>
                <a:cs typeface="Figtree"/>
              </a:endParaRPr>
            </a:p>
            <a:p>
              <a:pPr marL="16025" marR="6410">
                <a:lnSpc>
                  <a:spcPct val="111100"/>
                </a:lnSpc>
                <a:spcBef>
                  <a:spcPts val="284"/>
                </a:spcBef>
              </a:pPr>
              <a:r>
                <a:rPr sz="1136" dirty="0">
                  <a:latin typeface="Figtree"/>
                  <a:cs typeface="Figtree"/>
                </a:rPr>
                <a:t>Kommunikationen</a:t>
              </a:r>
              <a:r>
                <a:rPr sz="1136" spc="-19" dirty="0">
                  <a:latin typeface="Figtree"/>
                  <a:cs typeface="Figtree"/>
                </a:rPr>
                <a:t> </a:t>
              </a:r>
              <a:r>
                <a:rPr sz="1136" dirty="0">
                  <a:latin typeface="Figtree"/>
                  <a:cs typeface="Figtree"/>
                </a:rPr>
                <a:t>är </a:t>
              </a:r>
              <a:r>
                <a:rPr sz="1136" spc="-13" dirty="0">
                  <a:latin typeface="Figtree"/>
                  <a:cs typeface="Figtree"/>
                </a:rPr>
                <a:t>öppen </a:t>
              </a:r>
              <a:r>
                <a:rPr sz="1136" dirty="0">
                  <a:latin typeface="Figtree"/>
                  <a:cs typeface="Figtree"/>
                </a:rPr>
                <a:t>och</a:t>
              </a:r>
              <a:r>
                <a:rPr sz="1136" spc="6" dirty="0">
                  <a:latin typeface="Figtree"/>
                  <a:cs typeface="Figtree"/>
                </a:rPr>
                <a:t> </a:t>
              </a:r>
              <a:r>
                <a:rPr sz="1136" spc="-13" dirty="0">
                  <a:latin typeface="Figtree"/>
                  <a:cs typeface="Figtree"/>
                </a:rPr>
                <a:t>tydlig</a:t>
              </a:r>
              <a:endParaRPr sz="1136" dirty="0">
                <a:latin typeface="Figtree"/>
                <a:cs typeface="Figtree"/>
              </a:endParaRPr>
            </a:p>
          </p:txBody>
        </p:sp>
        <p:sp>
          <p:nvSpPr>
            <p:cNvPr id="12" name="object 12"/>
            <p:cNvSpPr txBox="1"/>
            <p:nvPr/>
          </p:nvSpPr>
          <p:spPr>
            <a:xfrm>
              <a:off x="9916461" y="3431563"/>
              <a:ext cx="1687378" cy="1079164"/>
            </a:xfrm>
            <a:prstGeom prst="rect">
              <a:avLst/>
            </a:prstGeom>
          </p:spPr>
          <p:txBody>
            <a:bodyPr vert="horz" wrap="square" lIns="0" tIns="16024" rIns="0" bIns="0" rtlCol="0">
              <a:spAutoFit/>
            </a:bodyPr>
            <a:lstStyle/>
            <a:p>
              <a:pPr marR="6410" algn="r">
                <a:lnSpc>
                  <a:spcPts val="1729"/>
                </a:lnSpc>
                <a:spcBef>
                  <a:spcPts val="126"/>
                </a:spcBef>
              </a:pPr>
              <a:r>
                <a:rPr sz="1514" b="1" dirty="0">
                  <a:solidFill>
                    <a:srgbClr val="115E6B"/>
                  </a:solidFill>
                  <a:latin typeface="Figtree"/>
                  <a:cs typeface="Figtree"/>
                </a:rPr>
                <a:t>Omtanke </a:t>
              </a:r>
              <a:r>
                <a:rPr sz="1514" b="1" spc="-32" dirty="0">
                  <a:solidFill>
                    <a:srgbClr val="115E6B"/>
                  </a:solidFill>
                  <a:latin typeface="Figtree"/>
                  <a:cs typeface="Figtree"/>
                </a:rPr>
                <a:t>om</a:t>
              </a:r>
              <a:endParaRPr sz="1514" dirty="0">
                <a:latin typeface="Figtree"/>
                <a:cs typeface="Figtree"/>
              </a:endParaRPr>
            </a:p>
            <a:p>
              <a:pPr marR="6410" algn="r">
                <a:lnSpc>
                  <a:spcPts val="1729"/>
                </a:lnSpc>
              </a:pPr>
              <a:r>
                <a:rPr sz="1514" b="1" spc="-13" dirty="0">
                  <a:solidFill>
                    <a:srgbClr val="115E6B"/>
                  </a:solidFill>
                  <a:latin typeface="Figtree"/>
                  <a:cs typeface="Figtree"/>
                </a:rPr>
                <a:t>varandra</a:t>
              </a:r>
              <a:endParaRPr sz="1514" dirty="0">
                <a:latin typeface="Figtree"/>
                <a:cs typeface="Figtree"/>
              </a:endParaRPr>
            </a:p>
            <a:p>
              <a:pPr marL="16025" marR="6410" indent="415005" algn="r">
                <a:lnSpc>
                  <a:spcPct val="111100"/>
                </a:lnSpc>
                <a:spcBef>
                  <a:spcPts val="278"/>
                </a:spcBef>
              </a:pPr>
              <a:r>
                <a:rPr sz="1136" dirty="0">
                  <a:latin typeface="Figtree"/>
                  <a:cs typeface="Figtree"/>
                </a:rPr>
                <a:t>Kulturen</a:t>
              </a:r>
              <a:r>
                <a:rPr sz="1136" spc="6" dirty="0">
                  <a:latin typeface="Figtree"/>
                  <a:cs typeface="Figtree"/>
                </a:rPr>
                <a:t> </a:t>
              </a:r>
              <a:r>
                <a:rPr sz="1136" dirty="0">
                  <a:latin typeface="Figtree"/>
                  <a:cs typeface="Figtree"/>
                </a:rPr>
                <a:t>präglas</a:t>
              </a:r>
              <a:r>
                <a:rPr sz="1136" spc="6" dirty="0">
                  <a:latin typeface="Figtree"/>
                  <a:cs typeface="Figtree"/>
                </a:rPr>
                <a:t> </a:t>
              </a:r>
              <a:r>
                <a:rPr sz="1136" spc="-32" dirty="0">
                  <a:latin typeface="Figtree"/>
                  <a:cs typeface="Figtree"/>
                </a:rPr>
                <a:t>av</a:t>
              </a:r>
              <a:r>
                <a:rPr sz="1136" dirty="0">
                  <a:latin typeface="Figtree"/>
                  <a:cs typeface="Figtree"/>
                </a:rPr>
                <a:t> samarbete,</a:t>
              </a:r>
              <a:r>
                <a:rPr sz="1136" spc="6" dirty="0">
                  <a:latin typeface="Figtree"/>
                  <a:cs typeface="Figtree"/>
                </a:rPr>
                <a:t> </a:t>
              </a:r>
              <a:r>
                <a:rPr sz="1136" dirty="0">
                  <a:latin typeface="Figtree"/>
                  <a:cs typeface="Figtree"/>
                </a:rPr>
                <a:t>tillit,</a:t>
              </a:r>
              <a:r>
                <a:rPr sz="1136" spc="6" dirty="0">
                  <a:latin typeface="Figtree"/>
                  <a:cs typeface="Figtree"/>
                </a:rPr>
                <a:t> </a:t>
              </a:r>
              <a:r>
                <a:rPr sz="1136" spc="-13" dirty="0">
                  <a:latin typeface="Figtree"/>
                  <a:cs typeface="Figtree"/>
                </a:rPr>
                <a:t>omtanke</a:t>
              </a:r>
              <a:endParaRPr sz="1136" dirty="0">
                <a:latin typeface="Figtree"/>
                <a:cs typeface="Figtree"/>
              </a:endParaRPr>
            </a:p>
            <a:p>
              <a:pPr marR="6410" algn="r">
                <a:spcBef>
                  <a:spcPts val="151"/>
                </a:spcBef>
              </a:pPr>
              <a:r>
                <a:rPr sz="1136" dirty="0">
                  <a:latin typeface="Figtree"/>
                  <a:cs typeface="Figtree"/>
                </a:rPr>
                <a:t>och</a:t>
              </a:r>
              <a:r>
                <a:rPr sz="1136" spc="6" dirty="0">
                  <a:latin typeface="Figtree"/>
                  <a:cs typeface="Figtree"/>
                </a:rPr>
                <a:t> </a:t>
              </a:r>
              <a:r>
                <a:rPr sz="1136" spc="-13" dirty="0">
                  <a:latin typeface="Figtree"/>
                  <a:cs typeface="Figtree"/>
                </a:rPr>
                <a:t>erkännande</a:t>
              </a:r>
              <a:endParaRPr sz="1136" dirty="0">
                <a:latin typeface="Figtree"/>
                <a:cs typeface="Figtree"/>
              </a:endParaRPr>
            </a:p>
          </p:txBody>
        </p:sp>
        <p:sp>
          <p:nvSpPr>
            <p:cNvPr id="13" name="object 13"/>
            <p:cNvSpPr txBox="1"/>
            <p:nvPr/>
          </p:nvSpPr>
          <p:spPr>
            <a:xfrm>
              <a:off x="9895459" y="6419715"/>
              <a:ext cx="1708209" cy="866910"/>
            </a:xfrm>
            <a:prstGeom prst="rect">
              <a:avLst/>
            </a:prstGeom>
          </p:spPr>
          <p:txBody>
            <a:bodyPr vert="horz" wrap="square" lIns="0" tIns="41662" rIns="0" bIns="0" rtlCol="0">
              <a:spAutoFit/>
            </a:bodyPr>
            <a:lstStyle/>
            <a:p>
              <a:pPr marL="16025" marR="6410" indent="38460" algn="r">
                <a:lnSpc>
                  <a:spcPts val="1640"/>
                </a:lnSpc>
                <a:spcBef>
                  <a:spcPts val="327"/>
                </a:spcBef>
              </a:pPr>
              <a:r>
                <a:rPr sz="1514" b="1" dirty="0">
                  <a:solidFill>
                    <a:srgbClr val="115E6B"/>
                  </a:solidFill>
                  <a:latin typeface="Figtree"/>
                  <a:cs typeface="Figtree"/>
                </a:rPr>
                <a:t>Vi krokar arm </a:t>
              </a:r>
              <a:r>
                <a:rPr sz="1514" b="1" spc="-32" dirty="0">
                  <a:solidFill>
                    <a:srgbClr val="115E6B"/>
                  </a:solidFill>
                  <a:latin typeface="Figtree"/>
                  <a:cs typeface="Figtree"/>
                </a:rPr>
                <a:t>med </a:t>
              </a:r>
              <a:r>
                <a:rPr sz="1514" b="1" spc="-13" dirty="0">
                  <a:solidFill>
                    <a:srgbClr val="115E6B"/>
                  </a:solidFill>
                  <a:latin typeface="Figtree"/>
                  <a:cs typeface="Figtree"/>
                </a:rPr>
                <a:t>samarbetspartners</a:t>
              </a:r>
              <a:endParaRPr sz="1514" dirty="0">
                <a:latin typeface="Figtree"/>
                <a:cs typeface="Figtree"/>
              </a:endParaRPr>
            </a:p>
            <a:p>
              <a:pPr marL="463076" marR="6410" indent="-110561" algn="r">
                <a:lnSpc>
                  <a:spcPct val="111100"/>
                </a:lnSpc>
                <a:spcBef>
                  <a:spcPts val="252"/>
                </a:spcBef>
              </a:pPr>
              <a:r>
                <a:rPr sz="1136" dirty="0">
                  <a:latin typeface="Figtree"/>
                  <a:cs typeface="Figtree"/>
                </a:rPr>
                <a:t>Vi tar</a:t>
              </a:r>
              <a:r>
                <a:rPr sz="1136" spc="6" dirty="0">
                  <a:latin typeface="Figtree"/>
                  <a:cs typeface="Figtree"/>
                </a:rPr>
                <a:t> </a:t>
              </a:r>
              <a:r>
                <a:rPr sz="1136" dirty="0">
                  <a:latin typeface="Figtree"/>
                  <a:cs typeface="Figtree"/>
                </a:rPr>
                <a:t>ansvar för</a:t>
              </a:r>
              <a:r>
                <a:rPr sz="1136" spc="6" dirty="0">
                  <a:latin typeface="Figtree"/>
                  <a:cs typeface="Figtree"/>
                </a:rPr>
                <a:t> </a:t>
              </a:r>
              <a:r>
                <a:rPr sz="1136" spc="-25" dirty="0">
                  <a:latin typeface="Figtree"/>
                  <a:cs typeface="Figtree"/>
                </a:rPr>
                <a:t>våra </a:t>
              </a:r>
              <a:r>
                <a:rPr sz="1136" spc="-13" dirty="0">
                  <a:latin typeface="Figtree"/>
                  <a:cs typeface="Figtree"/>
                </a:rPr>
                <a:t>samarbetspartners</a:t>
              </a:r>
              <a:endParaRPr sz="1136" dirty="0">
                <a:latin typeface="Figtree"/>
                <a:cs typeface="Figtree"/>
              </a:endParaRPr>
            </a:p>
          </p:txBody>
        </p:sp>
        <p:grpSp>
          <p:nvGrpSpPr>
            <p:cNvPr id="16" name="Grupp 15">
              <a:extLst>
                <a:ext uri="{FF2B5EF4-FFF2-40B4-BE49-F238E27FC236}">
                  <a16:creationId xmlns:a16="http://schemas.microsoft.com/office/drawing/2014/main" id="{F71F6EE8-B2C4-E165-0636-C3E125871C2A}"/>
                </a:ext>
              </a:extLst>
            </p:cNvPr>
            <p:cNvGrpSpPr/>
            <p:nvPr/>
          </p:nvGrpSpPr>
          <p:grpSpPr>
            <a:xfrm>
              <a:off x="4591269" y="2372010"/>
              <a:ext cx="4394283" cy="4380686"/>
              <a:chOff x="4510916" y="2626130"/>
              <a:chExt cx="4394283" cy="4380686"/>
            </a:xfrm>
          </p:grpSpPr>
          <p:pic>
            <p:nvPicPr>
              <p:cNvPr id="15" name="object 15"/>
              <p:cNvPicPr/>
              <p:nvPr/>
            </p:nvPicPr>
            <p:blipFill>
              <a:blip r:embed="rId3" cstate="print"/>
              <a:stretch>
                <a:fillRect/>
              </a:stretch>
            </p:blipFill>
            <p:spPr>
              <a:xfrm>
                <a:off x="4510916" y="2626130"/>
                <a:ext cx="4394283" cy="4380686"/>
              </a:xfrm>
              <a:prstGeom prst="rect">
                <a:avLst/>
              </a:prstGeom>
            </p:spPr>
          </p:pic>
          <p:sp>
            <p:nvSpPr>
              <p:cNvPr id="31" name="textruta 30">
                <a:extLst>
                  <a:ext uri="{FF2B5EF4-FFF2-40B4-BE49-F238E27FC236}">
                    <a16:creationId xmlns:a16="http://schemas.microsoft.com/office/drawing/2014/main" id="{04B08B4C-0862-9698-0D6C-6EEE837E00E8}"/>
                  </a:ext>
                </a:extLst>
              </p:cNvPr>
              <p:cNvSpPr txBox="1"/>
              <p:nvPr/>
            </p:nvSpPr>
            <p:spPr>
              <a:xfrm>
                <a:off x="5496864" y="3816902"/>
                <a:ext cx="2450810" cy="1945723"/>
              </a:xfrm>
              <a:prstGeom prst="rect">
                <a:avLst/>
              </a:prstGeom>
              <a:noFill/>
            </p:spPr>
            <p:txBody>
              <a:bodyPr wrap="square" rtlCol="0">
                <a:prstTxWarp prst="textArchUp">
                  <a:avLst>
                    <a:gd name="adj" fmla="val 11829357"/>
                  </a:avLst>
                </a:prstTxWarp>
                <a:spAutoFit/>
              </a:bodyPr>
              <a:lstStyle/>
              <a:p>
                <a:r>
                  <a:rPr lang="sv-SE" sz="2220" b="1" spc="300" dirty="0">
                    <a:solidFill>
                      <a:srgbClr val="0F5E6B"/>
                    </a:solidFill>
                    <a:latin typeface="Figtree" pitchFamily="2" charset="0"/>
                  </a:rPr>
                  <a:t>SÄKERHETSKULTUR</a:t>
                </a:r>
              </a:p>
            </p:txBody>
          </p:sp>
        </p:grpSp>
      </p:grpSp>
      <p:pic>
        <p:nvPicPr>
          <p:cNvPr id="18" name="Bildobjekt 17" descr="En bild som visar Teckensnitt, Grafik, symbol, logotyp&#10;&#10;Automatiskt genererad beskrivning">
            <a:extLst>
              <a:ext uri="{FF2B5EF4-FFF2-40B4-BE49-F238E27FC236}">
                <a16:creationId xmlns:a16="http://schemas.microsoft.com/office/drawing/2014/main" id="{32BAC671-DF2C-8C09-566B-DED996C4CEC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2589669" y="246778"/>
            <a:ext cx="588156" cy="518647"/>
          </a:xfrm>
          <a:prstGeom prst="rect">
            <a:avLst/>
          </a:prstGeom>
        </p:spPr>
      </p:pic>
      <p:sp>
        <p:nvSpPr>
          <p:cNvPr id="20" name="textruta 19">
            <a:extLst>
              <a:ext uri="{FF2B5EF4-FFF2-40B4-BE49-F238E27FC236}">
                <a16:creationId xmlns:a16="http://schemas.microsoft.com/office/drawing/2014/main" id="{5D8D715C-BED9-4D00-E3A0-A2EB294F8E6A}"/>
              </a:ext>
            </a:extLst>
          </p:cNvPr>
          <p:cNvSpPr txBox="1"/>
          <p:nvPr/>
        </p:nvSpPr>
        <p:spPr>
          <a:xfrm>
            <a:off x="1024713" y="934578"/>
            <a:ext cx="7002230" cy="738664"/>
          </a:xfrm>
          <a:prstGeom prst="rect">
            <a:avLst/>
          </a:prstGeom>
          <a:noFill/>
        </p:spPr>
        <p:txBody>
          <a:bodyPr wrap="square">
            <a:spAutoFit/>
          </a:bodyPr>
          <a:lstStyle/>
          <a:p>
            <a:r>
              <a:rPr lang="sv-SE" sz="1400" dirty="0">
                <a:solidFill>
                  <a:schemeClr val="bg1"/>
                </a:solidFill>
                <a:latin typeface="Figtree" pitchFamily="2" charset="0"/>
              </a:rPr>
              <a:t>Oavsett om det </a:t>
            </a:r>
            <a:r>
              <a:rPr lang="sv-SE" sz="1400" dirty="0" err="1">
                <a:solidFill>
                  <a:schemeClr val="bg1"/>
                </a:solidFill>
                <a:latin typeface="Figtree" pitchFamily="2" charset="0"/>
              </a:rPr>
              <a:t>gäller</a:t>
            </a:r>
            <a:r>
              <a:rPr lang="sv-SE" sz="1400" dirty="0">
                <a:solidFill>
                  <a:schemeClr val="bg1"/>
                </a:solidFill>
                <a:latin typeface="Figtree" pitchFamily="2" charset="0"/>
              </a:rPr>
              <a:t> ett </a:t>
            </a:r>
            <a:r>
              <a:rPr lang="sv-SE" sz="1400" dirty="0" err="1">
                <a:solidFill>
                  <a:schemeClr val="bg1"/>
                </a:solidFill>
                <a:latin typeface="Figtree" pitchFamily="2" charset="0"/>
              </a:rPr>
              <a:t>företag</a:t>
            </a:r>
            <a:r>
              <a:rPr lang="sv-SE" sz="1400" dirty="0">
                <a:solidFill>
                  <a:schemeClr val="bg1"/>
                </a:solidFill>
                <a:latin typeface="Figtree" pitchFamily="2" charset="0"/>
              </a:rPr>
              <a:t> eller organisation, en projektorganisation eller en arbetsplats, ser vi i </a:t>
            </a:r>
            <a:r>
              <a:rPr lang="sv-SE" sz="1400" dirty="0" err="1">
                <a:solidFill>
                  <a:schemeClr val="bg1"/>
                </a:solidFill>
                <a:latin typeface="Figtree" pitchFamily="2" charset="0"/>
              </a:rPr>
              <a:t>Håll</a:t>
            </a:r>
            <a:r>
              <a:rPr lang="sv-SE" sz="1400" dirty="0">
                <a:solidFill>
                  <a:schemeClr val="bg1"/>
                </a:solidFill>
                <a:latin typeface="Figtree" pitchFamily="2" charset="0"/>
              </a:rPr>
              <a:t> Nollan dessa byggstenar som viktiga </a:t>
            </a:r>
            <a:r>
              <a:rPr lang="sv-SE" sz="1400" dirty="0" err="1">
                <a:solidFill>
                  <a:schemeClr val="bg1"/>
                </a:solidFill>
                <a:latin typeface="Figtree" pitchFamily="2" charset="0"/>
              </a:rPr>
              <a:t>förutsättningar</a:t>
            </a:r>
            <a:r>
              <a:rPr lang="sv-SE" sz="1400" dirty="0">
                <a:solidFill>
                  <a:schemeClr val="bg1"/>
                </a:solidFill>
                <a:latin typeface="Figtree" pitchFamily="2" charset="0"/>
              </a:rPr>
              <a:t> </a:t>
            </a:r>
            <a:r>
              <a:rPr lang="sv-SE" sz="1400" dirty="0" err="1">
                <a:solidFill>
                  <a:schemeClr val="bg1"/>
                </a:solidFill>
                <a:latin typeface="Figtree" pitchFamily="2" charset="0"/>
              </a:rPr>
              <a:t>för</a:t>
            </a:r>
            <a:r>
              <a:rPr lang="sv-SE" sz="1400" dirty="0">
                <a:solidFill>
                  <a:schemeClr val="bg1"/>
                </a:solidFill>
                <a:latin typeface="Figtree" pitchFamily="2" charset="0"/>
              </a:rPr>
              <a:t> en god </a:t>
            </a:r>
            <a:r>
              <a:rPr lang="sv-SE" sz="1400" dirty="0" err="1">
                <a:solidFill>
                  <a:schemeClr val="bg1"/>
                </a:solidFill>
                <a:latin typeface="Figtree" pitchFamily="2" charset="0"/>
              </a:rPr>
              <a:t>säkerhetskultur</a:t>
            </a:r>
            <a:r>
              <a:rPr lang="sv-SE" sz="1400" dirty="0">
                <a:solidFill>
                  <a:schemeClr val="bg1"/>
                </a:solidFill>
                <a:latin typeface="Figtree" pitchFamily="2"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3" name="object 3"/>
          <p:cNvPicPr/>
          <p:nvPr/>
        </p:nvPicPr>
        <p:blipFill rotWithShape="1">
          <a:blip r:embed="rId3" cstate="print"/>
          <a:srcRect l="1" t="2696" r="6" b="18020"/>
          <a:stretch/>
        </p:blipFill>
        <p:spPr>
          <a:xfrm>
            <a:off x="0" y="0"/>
            <a:ext cx="13444538" cy="7562850"/>
          </a:xfrm>
          <a:prstGeom prst="rect">
            <a:avLst/>
          </a:prstGeom>
        </p:spPr>
      </p:pic>
      <p:sp>
        <p:nvSpPr>
          <p:cNvPr id="4" name="object 4"/>
          <p:cNvSpPr/>
          <p:nvPr/>
        </p:nvSpPr>
        <p:spPr>
          <a:xfrm>
            <a:off x="10477599" y="6833997"/>
            <a:ext cx="48073" cy="74514"/>
          </a:xfrm>
          <a:custGeom>
            <a:avLst/>
            <a:gdLst/>
            <a:ahLst/>
            <a:cxnLst/>
            <a:rect l="l" t="t" r="r" b="b"/>
            <a:pathLst>
              <a:path w="38100" h="59054">
                <a:moveTo>
                  <a:pt x="20751" y="0"/>
                </a:moveTo>
                <a:lnTo>
                  <a:pt x="16687" y="88"/>
                </a:lnTo>
                <a:lnTo>
                  <a:pt x="0" y="55499"/>
                </a:lnTo>
                <a:lnTo>
                  <a:pt x="2997" y="58750"/>
                </a:lnTo>
                <a:lnTo>
                  <a:pt x="6476" y="58013"/>
                </a:lnTo>
                <a:lnTo>
                  <a:pt x="36118" y="51689"/>
                </a:lnTo>
                <a:lnTo>
                  <a:pt x="37731" y="48818"/>
                </a:lnTo>
                <a:lnTo>
                  <a:pt x="20751" y="0"/>
                </a:lnTo>
                <a:close/>
              </a:path>
            </a:pathLst>
          </a:custGeom>
          <a:solidFill>
            <a:srgbClr val="FFFFFF"/>
          </a:solidFill>
        </p:spPr>
        <p:txBody>
          <a:bodyPr wrap="square" lIns="0" tIns="0" rIns="0" bIns="0" rtlCol="0"/>
          <a:lstStyle/>
          <a:p>
            <a:endParaRPr/>
          </a:p>
        </p:txBody>
      </p:sp>
      <p:pic>
        <p:nvPicPr>
          <p:cNvPr id="5" name="object 5"/>
          <p:cNvPicPr/>
          <p:nvPr/>
        </p:nvPicPr>
        <p:blipFill>
          <a:blip r:embed="rId4" cstate="print"/>
          <a:stretch>
            <a:fillRect/>
          </a:stretch>
        </p:blipFill>
        <p:spPr>
          <a:xfrm>
            <a:off x="11322500" y="5838825"/>
            <a:ext cx="80522" cy="133948"/>
          </a:xfrm>
          <a:prstGeom prst="rect">
            <a:avLst/>
          </a:prstGeom>
        </p:spPr>
      </p:pic>
      <p:sp>
        <p:nvSpPr>
          <p:cNvPr id="7" name="object 7"/>
          <p:cNvSpPr txBox="1"/>
          <p:nvPr/>
        </p:nvSpPr>
        <p:spPr>
          <a:xfrm>
            <a:off x="13114644" y="200025"/>
            <a:ext cx="165110" cy="2071164"/>
          </a:xfrm>
          <a:prstGeom prst="rect">
            <a:avLst/>
          </a:prstGeom>
        </p:spPr>
        <p:txBody>
          <a:bodyPr vert="vert" wrap="square" lIns="0" tIns="8813" rIns="0" bIns="0" rtlCol="0">
            <a:spAutoFit/>
          </a:bodyPr>
          <a:lstStyle/>
          <a:p>
            <a:pPr marL="16025">
              <a:spcBef>
                <a:spcPts val="69"/>
              </a:spcBef>
            </a:pPr>
            <a:r>
              <a:rPr sz="1073" dirty="0">
                <a:solidFill>
                  <a:srgbClr val="FFFFFF"/>
                </a:solidFill>
                <a:latin typeface="Figtree-Medium"/>
                <a:cs typeface="Figtree-Medium"/>
              </a:rPr>
              <a:t>Bilder: Bonava, Bravida och </a:t>
            </a:r>
            <a:r>
              <a:rPr sz="1073" spc="-13" dirty="0">
                <a:solidFill>
                  <a:srgbClr val="FFFFFF"/>
                </a:solidFill>
                <a:latin typeface="Figtree-Medium"/>
                <a:cs typeface="Figtree-Medium"/>
              </a:rPr>
              <a:t>Peab.</a:t>
            </a:r>
            <a:endParaRPr sz="1073" dirty="0">
              <a:latin typeface="Figtree-Medium"/>
              <a:cs typeface="Figtree-Medium"/>
            </a:endParaRPr>
          </a:p>
        </p:txBody>
      </p:sp>
      <p:pic>
        <p:nvPicPr>
          <p:cNvPr id="8" name="Bildobjekt 7" descr="En bild som visar Teckensnitt, Grafik, symbol, logotyp&#10;&#10;Automatiskt genererad beskrivning">
            <a:extLst>
              <a:ext uri="{FF2B5EF4-FFF2-40B4-BE49-F238E27FC236}">
                <a16:creationId xmlns:a16="http://schemas.microsoft.com/office/drawing/2014/main" id="{289EF722-5274-C190-87B4-006734EFC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373057" y="5064531"/>
            <a:ext cx="2059929" cy="1816483"/>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EE0F7AB1B83EF7458CA14240A739CF9B" ma:contentTypeVersion="18" ma:contentTypeDescription="Skapa ett nytt dokument." ma:contentTypeScope="" ma:versionID="85a17c70c12a0ce6ad3fd8ca7aa3163f">
  <xsd:schema xmlns:xsd="http://www.w3.org/2001/XMLSchema" xmlns:xs="http://www.w3.org/2001/XMLSchema" xmlns:p="http://schemas.microsoft.com/office/2006/metadata/properties" xmlns:ns2="3ff0c0a1-1da5-454c-bde6-1eb9921eb313" xmlns:ns3="430d8474-45c2-4f23-bf46-3e25fc32e737" targetNamespace="http://schemas.microsoft.com/office/2006/metadata/properties" ma:root="true" ma:fieldsID="405cc9a8e27d6bd242f8a9e1dd6377dd" ns2:_="" ns3:_="">
    <xsd:import namespace="3ff0c0a1-1da5-454c-bde6-1eb9921eb313"/>
    <xsd:import namespace="430d8474-45c2-4f23-bf46-3e25fc32e737"/>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Location" minOccurs="0"/>
                <xsd:element ref="ns2:MediaServiceGenerationTime" minOccurs="0"/>
                <xsd:element ref="ns2:MediaServiceEventHashCode" minOccurs="0"/>
                <xsd:element ref="ns2:MediaServiceOCR" minOccurs="0"/>
                <xsd:element ref="ns2:MediaLengthInSeconds" minOccurs="0"/>
                <xsd:element ref="ns2:lcf76f155ced4ddcb4097134ff3c332f" minOccurs="0"/>
                <xsd:element ref="ns3:TaxCatchAll" minOccurs="0"/>
                <xsd:element ref="ns3:SharedWithUsers" minOccurs="0"/>
                <xsd:element ref="ns3:SharedWithDetail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f0c0a1-1da5-454c-bde6-1eb9921eb3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LengthInSeconds" ma:index="18"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eringar" ma:readOnly="false" ma:fieldId="{5cf76f15-5ced-4ddc-b409-7134ff3c332f}" ma:taxonomyMulti="true" ma:sspId="c1a0697f-eeca-465e-81c1-fe6332cbecbc"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0d8474-45c2-4f23-bf46-3e25fc32e737"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7dca1f4f-91fe-4586-b570-1f97637e4645}" ma:internalName="TaxCatchAll" ma:showField="CatchAllData" ma:web="430d8474-45c2-4f23-bf46-3e25fc32e737">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Delat med informa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22FA1BC-6BD8-40A0-A2E7-05BA7842A219}">
  <ds:schemaRefs>
    <ds:schemaRef ds:uri="http://schemas.microsoft.com/sharepoint/v3/contenttype/forms"/>
  </ds:schemaRefs>
</ds:datastoreItem>
</file>

<file path=customXml/itemProps2.xml><?xml version="1.0" encoding="utf-8"?>
<ds:datastoreItem xmlns:ds="http://schemas.openxmlformats.org/officeDocument/2006/customXml" ds:itemID="{BC72A89E-A855-407E-820D-57E9B58C83C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3ff0c0a1-1da5-454c-bde6-1eb9921eb313"/>
    <ds:schemaRef ds:uri="430d8474-45c2-4f23-bf46-3e25fc32e7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1771</TotalTime>
  <Words>1375</Words>
  <Application>Microsoft Macintosh PowerPoint</Application>
  <PresentationFormat>Anpassad</PresentationFormat>
  <Paragraphs>97</Paragraphs>
  <Slides>6</Slides>
  <Notes>6</Notes>
  <HiddenSlides>0</HiddenSlides>
  <MMClips>0</MMClips>
  <ScaleCrop>false</ScaleCrop>
  <HeadingPairs>
    <vt:vector size="6" baseType="variant">
      <vt:variant>
        <vt:lpstr>Använt teckensnitt</vt:lpstr>
      </vt:variant>
      <vt:variant>
        <vt:i4>8</vt:i4>
      </vt:variant>
      <vt:variant>
        <vt:lpstr>Tema</vt:lpstr>
      </vt:variant>
      <vt:variant>
        <vt:i4>1</vt:i4>
      </vt:variant>
      <vt:variant>
        <vt:lpstr>Bildrubriker</vt:lpstr>
      </vt:variant>
      <vt:variant>
        <vt:i4>6</vt:i4>
      </vt:variant>
    </vt:vector>
  </HeadingPairs>
  <TitlesOfParts>
    <vt:vector size="15" baseType="lpstr">
      <vt:lpstr>Calibri</vt:lpstr>
      <vt:lpstr>Figtree</vt:lpstr>
      <vt:lpstr>Figtree-ExtraBold</vt:lpstr>
      <vt:lpstr>Figtree-Medium</vt:lpstr>
      <vt:lpstr>Larken Bold</vt:lpstr>
      <vt:lpstr>Larken ExtraBold</vt:lpstr>
      <vt:lpstr>Larken-ExtraBold</vt:lpstr>
      <vt:lpstr>Larken-Medium</vt:lpstr>
      <vt:lpstr>Office Theme</vt:lpstr>
      <vt:lpstr>Tillsammans skapar vi en god säkerhetskultur</vt:lpstr>
      <vt:lpstr>Ett gemensamt sätt att tänka och handla</vt:lpstr>
      <vt:lpstr>Säkerhetskulturen kan liknas vid ett isberg</vt:lpstr>
      <vt:lpstr>Säkerhetskulturen är ett samspel mellan strukturer, förståelse och beteende</vt:lpstr>
      <vt:lpstr>Byggstenar för en god säkerhetskultur</vt:lpstr>
      <vt:lpstr>PowerPoint-presentation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Tillsammans skapar vi en god säkerhetskultur</dc:title>
  <dc:creator>Ulrika Dolietis</dc:creator>
  <cp:lastModifiedBy>Hanna Ågermo</cp:lastModifiedBy>
  <cp:revision>10</cp:revision>
  <cp:lastPrinted>2023-08-22T11:30:54Z</cp:lastPrinted>
  <dcterms:created xsi:type="dcterms:W3CDTF">2023-06-09T12:40:52Z</dcterms:created>
  <dcterms:modified xsi:type="dcterms:W3CDTF">2025-01-20T17:50:14Z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2023-05-30T00:00:00Z</vt:filetime>
  </property>
  <property fmtid="{D5CDD505-2E9C-101B-9397-08002B2CF9AE}" pid="3" name="Creator">
    <vt:lpwstr>Adobe InDesign 18.2 (Macintosh)</vt:lpwstr>
  </property>
  <property fmtid="{D5CDD505-2E9C-101B-9397-08002B2CF9AE}" pid="4" name="LastSaved">
    <vt:filetime>2023-06-09T00:00:00Z</vt:filetime>
  </property>
  <property fmtid="{D5CDD505-2E9C-101B-9397-08002B2CF9AE}" pid="5" name="Producer">
    <vt:lpwstr>Adobe PDF Library 17.0</vt:lpwstr>
  </property>
</Properties>
</file>