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7" r:id="rId4"/>
    <p:sldMasterId id="2147483789" r:id="rId5"/>
  </p:sldMasterIdLst>
  <p:notesMasterIdLst>
    <p:notesMasterId r:id="rId12"/>
  </p:notesMasterIdLst>
  <p:sldIdLst>
    <p:sldId id="1752" r:id="rId6"/>
    <p:sldId id="1770" r:id="rId7"/>
    <p:sldId id="1771" r:id="rId8"/>
    <p:sldId id="1772" r:id="rId9"/>
    <p:sldId id="1775" r:id="rId10"/>
    <p:sldId id="1776" r:id="rId11"/>
  </p:sldIdLst>
  <p:sldSz cx="12192000" cy="6858000"/>
  <p:notesSz cx="6858000" cy="1638300"/>
  <p:embeddedFontLst>
    <p:embeddedFont>
      <p:font typeface="Figtree" pitchFamily="2" charset="0"/>
      <p:regular r:id="rId13"/>
      <p:bold r:id="rId14"/>
      <p:italic r:id="rId15"/>
      <p:boldItalic r:id="rId16"/>
    </p:embeddedFont>
    <p:embeddedFont>
      <p:font typeface="Figtree Light" pitchFamily="2" charset="0"/>
      <p:regular r:id="rId17"/>
      <p:italic r:id="rId18"/>
    </p:embeddedFont>
    <p:embeddedFont>
      <p:font typeface="Figtree Medium" pitchFamily="2" charset="0"/>
      <p:regular r:id="rId19"/>
      <p:italic r:id="rId20"/>
    </p:embeddedFont>
    <p:embeddedFont>
      <p:font typeface="Figtree SemiBold"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åll Nollans säkerhetspush 2023" id="{461D2B04-9CAA-4916-9908-E688617EC88E}">
          <p14:sldIdLst>
            <p14:sldId id="1752"/>
            <p14:sldId id="1770"/>
            <p14:sldId id="1771"/>
            <p14:sldId id="1772"/>
            <p14:sldId id="1775"/>
            <p14:sldId id="17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94844" autoAdjust="0"/>
  </p:normalViewPr>
  <p:slideViewPr>
    <p:cSldViewPr snapToGrid="0">
      <p:cViewPr varScale="1">
        <p:scale>
          <a:sx n="100" d="100"/>
          <a:sy n="100" d="100"/>
        </p:scale>
        <p:origin x="1184" y="168"/>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2025-05-07</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sjätte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2025 är den 16 september. </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2</a:t>
            </a:fld>
            <a:endParaRPr lang="sv-SE"/>
          </a:p>
        </p:txBody>
      </p:sp>
    </p:spTree>
    <p:extLst>
      <p:ext uri="{BB962C8B-B14F-4D97-AF65-F5344CB8AC3E}">
        <p14:creationId xmlns:p14="http://schemas.microsoft.com/office/powerpoint/2010/main" val="2948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90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samlas och stoppar arbetet under 15-30 minuter. Under </a:t>
            </a:r>
            <a:r>
              <a:rPr lang="sv-SE" dirty="0" err="1"/>
              <a:t>säkerhetspushen</a:t>
            </a:r>
            <a:r>
              <a:rPr lang="sv-SE" dirty="0"/>
              <a:t> hålls en inledning med tal och en film som sätter tonen för manifestationen. Filmen följs upp av korta tal från representanter från ledningen, helst blandat med talare från ex. byggherre, entreprenör, leverantör etc. och gärna något skyddsombud. </a:t>
            </a:r>
          </a:p>
          <a:p>
            <a:r>
              <a:rPr lang="sv-SE" dirty="0"/>
              <a:t>Efter talen genomförs en enkel övning som utformas för att bidra till att stärka säkerhetskulturen. Efter övningen avslutas manifestationen med ett avslutningstal från den som är ansvarig för </a:t>
            </a:r>
            <a:r>
              <a:rPr lang="sv-SE" dirty="0" err="1"/>
              <a:t>säkerhetspushen</a:t>
            </a:r>
            <a:r>
              <a:rPr lang="sv-SE" dirty="0"/>
              <a:t> på arbetsplatsen eller en chef.</a:t>
            </a:r>
          </a:p>
          <a:p>
            <a:r>
              <a:rPr lang="sv-SE" dirty="0" err="1"/>
              <a:t>Säkerhetspushen</a:t>
            </a:r>
            <a:r>
              <a:rPr lang="sv-SE" dirty="0"/>
              <a:t> arrangeras på olika arbetsplatser runt om i branschen och eftersom förutsättningarna ser olika ut hos alla Håll Nollans medlemmar utformas upplägget för att passa eller så att det kan anpassas för olika typer av medlemsorganisationer.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766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D399A0FA-3032-469C-ED64-C7CA9FA6D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E54475B-5323-DAB7-9111-C0AA596BE71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17031766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8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7253782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2" name="Text Placeholder 2">
            <a:extLst>
              <a:ext uri="{FF2B5EF4-FFF2-40B4-BE49-F238E27FC236}">
                <a16:creationId xmlns:a16="http://schemas.microsoft.com/office/drawing/2014/main" id="{C0429916-B7F0-19D4-8A61-4C7B18757709}"/>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25" name="Platshållare för text 24">
            <a:extLst>
              <a:ext uri="{FF2B5EF4-FFF2-40B4-BE49-F238E27FC236}">
                <a16:creationId xmlns:a16="http://schemas.microsoft.com/office/drawing/2014/main" id="{9A595435-1F83-1F8B-F9BD-A4508B22F1F2}"/>
              </a:ext>
            </a:extLst>
          </p:cNvPr>
          <p:cNvSpPr>
            <a:spLocks noGrp="1"/>
          </p:cNvSpPr>
          <p:nvPr>
            <p:ph type="body" sz="quarter" idx="15" hasCustomPrompt="1"/>
          </p:nvPr>
        </p:nvSpPr>
        <p:spPr>
          <a:xfrm>
            <a:off x="838200" y="1863524"/>
            <a:ext cx="10082213" cy="566939"/>
          </a:xfrm>
        </p:spPr>
        <p:txBody>
          <a:bodyPr>
            <a:normAutofit/>
          </a:bodyPr>
          <a:lstStyle>
            <a:lvl1pPr marL="0" indent="0">
              <a:buNone/>
              <a:defRPr sz="2000">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11532764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 / Avsnittssida blå">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77148641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Kapitel / Avsnittssida röd">
    <p:bg>
      <p:bgPr>
        <a:solidFill>
          <a:srgbClr val="92004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67551004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Kapitel / Avsnittssida turkos 2">
    <p:bg>
      <p:bgPr>
        <a:solidFill>
          <a:srgbClr val="307F8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8464695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Kapitel / Avsnittssida turkos 4">
    <p:bg>
      <p:bgPr>
        <a:solidFill>
          <a:srgbClr val="B2D1C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115E6A"/>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rgbClr val="115E6A"/>
                </a:solidFill>
              </a:defRPr>
            </a:lvl1pPr>
          </a:lstStyle>
          <a:p>
            <a:endParaRPr lang="sv-SE"/>
          </a:p>
        </p:txBody>
      </p:sp>
      <p:sp>
        <p:nvSpPr>
          <p:cNvPr id="6" name="Slide Number Placeholder 5"/>
          <p:cNvSpPr>
            <a:spLocks noGrp="1"/>
          </p:cNvSpPr>
          <p:nvPr>
            <p:ph type="sldNum" sz="quarter" idx="12"/>
          </p:nvPr>
        </p:nvSpPr>
        <p:spPr/>
        <p:txBody>
          <a:bodyPr/>
          <a:lstStyle>
            <a:lvl1pPr>
              <a:defRPr>
                <a:solidFill>
                  <a:srgbClr val="115E6A"/>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rgbClr val="115E6A"/>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rgbClr val="115E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5C76B28C-FFA9-7DEE-5FB6-FEDBD08A0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951756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01D8455-49BA-1BD1-C621-05A6BEF49A6F}"/>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351A57BF-4D3D-2DEB-B831-0F9026E9A6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77563704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b"/>
          <a:lstStyle>
            <a:lvl1pPr>
              <a:defRPr b="0"/>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5DE937E0-ABBF-1E63-800C-6389465561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0720B392-4991-117D-DF93-F79C816222C1}"/>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9192501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706420"/>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3204913"/>
            <a:ext cx="4769275" cy="651662"/>
          </a:xfrm>
          <a:solidFill>
            <a:schemeClr val="tx1"/>
          </a:solidFill>
        </p:spPr>
        <p:txBody>
          <a:bodyPr lIns="216000" tIns="216000" rIns="216000" bIns="216000">
            <a:sp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706420"/>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3204913"/>
            <a:ext cx="4769275" cy="651662"/>
          </a:xfrm>
          <a:solidFill>
            <a:schemeClr val="tx1"/>
          </a:solidFill>
        </p:spPr>
        <p:txBody>
          <a:bodyPr lIns="216000" tIns="216000" rIns="216000" bIns="216000">
            <a:sp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1000783"/>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13345263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221527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8D1B3877-84C6-89E3-13DE-FBFCEE57499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33403805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b="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34147356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sida">
    <p:bg>
      <p:bgRef idx="1001">
        <a:schemeClr val="bg2"/>
      </p:bgRef>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7268146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b="0">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938043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b="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55834120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440862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600"/>
            </a:lvl1pPr>
            <a:lvl2pPr>
              <a:lnSpc>
                <a:spcPct val="90000"/>
              </a:lnSpc>
              <a:defRPr sz="16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9036952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2F1E3C07-14E0-2F4F-64CB-78F2192DDC3F}"/>
              </a:ext>
            </a:extLst>
          </p:cNvPr>
          <p:cNvSpPr>
            <a:spLocks noGrp="1"/>
          </p:cNvSpPr>
          <p:nvPr>
            <p:ph type="title"/>
          </p:nvPr>
        </p:nvSpPr>
        <p:spPr>
          <a:xfrm>
            <a:off x="839788" y="760211"/>
            <a:ext cx="4769275"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96E10277-17F5-0385-E70A-D38A99FA7851}"/>
              </a:ext>
            </a:extLst>
          </p:cNvPr>
          <p:cNvSpPr>
            <a:spLocks noGrp="1"/>
          </p:cNvSpPr>
          <p:nvPr>
            <p:ph type="body" sz="half" idx="2"/>
          </p:nvPr>
        </p:nvSpPr>
        <p:spPr>
          <a:xfrm>
            <a:off x="839788" y="2191898"/>
            <a:ext cx="4769275"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0960572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
        <p:nvSpPr>
          <p:cNvPr id="3" name="Title 1">
            <a:extLst>
              <a:ext uri="{FF2B5EF4-FFF2-40B4-BE49-F238E27FC236}">
                <a16:creationId xmlns:a16="http://schemas.microsoft.com/office/drawing/2014/main" id="{CA3C0699-9C15-B3CE-7386-89C957F493BB}"/>
              </a:ext>
            </a:extLst>
          </p:cNvPr>
          <p:cNvSpPr>
            <a:spLocks noGrp="1"/>
          </p:cNvSpPr>
          <p:nvPr>
            <p:ph type="title"/>
          </p:nvPr>
        </p:nvSpPr>
        <p:spPr>
          <a:xfrm>
            <a:off x="839788" y="760211"/>
            <a:ext cx="4288803"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191898"/>
            <a:ext cx="4288803"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9" name="Bildobjekt 8" descr="En bild som visar text, skärmbild, cirkel, Teckensnitt&#10;&#10;Automatiskt genererad beskrivning">
            <a:extLst>
              <a:ext uri="{FF2B5EF4-FFF2-40B4-BE49-F238E27FC236}">
                <a16:creationId xmlns:a16="http://schemas.microsoft.com/office/drawing/2014/main" id="{1B5CFA2C-6898-FF30-850B-585D5260C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17924176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lementeringsprocess">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CA3C0699-9C15-B3CE-7386-89C957F493BB}"/>
              </a:ext>
            </a:extLst>
          </p:cNvPr>
          <p:cNvSpPr>
            <a:spLocks noGrp="1"/>
          </p:cNvSpPr>
          <p:nvPr>
            <p:ph type="title" hasCustomPrompt="1"/>
          </p:nvPr>
        </p:nvSpPr>
        <p:spPr>
          <a:xfrm>
            <a:off x="839788" y="760212"/>
            <a:ext cx="4288803" cy="1748396"/>
          </a:xfrm>
        </p:spPr>
        <p:txBody>
          <a:bodyPr anchor="b">
            <a:normAutofit/>
          </a:bodyPr>
          <a:lstStyle>
            <a:lvl1pPr>
              <a:lnSpc>
                <a:spcPct val="90000"/>
              </a:lnSpc>
              <a:defRPr sz="2400" b="0"/>
            </a:lvl1pPr>
          </a:lstStyle>
          <a:p>
            <a:r>
              <a:rPr lang="sv-SE" dirty="0"/>
              <a:t>Medlemmarnas process för implementering och erfarenhetsutbyte av Håll Nollans gemensamma arbetssätt</a:t>
            </a:r>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522706"/>
            <a:ext cx="4288803" cy="275555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ektangel med rundade hörn 9">
            <a:extLst>
              <a:ext uri="{FF2B5EF4-FFF2-40B4-BE49-F238E27FC236}">
                <a16:creationId xmlns:a16="http://schemas.microsoft.com/office/drawing/2014/main" id="{8C524EF7-75E2-9FEE-B648-8CF3BC9FDB53}"/>
              </a:ext>
            </a:extLst>
          </p:cNvPr>
          <p:cNvSpPr/>
          <p:nvPr/>
        </p:nvSpPr>
        <p:spPr>
          <a:xfrm>
            <a:off x="7075014" y="446589"/>
            <a:ext cx="3507811" cy="6001712"/>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29E737F0-C81A-56A8-3631-ADB257148C61}"/>
              </a:ext>
            </a:extLst>
          </p:cNvPr>
          <p:cNvSpPr/>
          <p:nvPr/>
        </p:nvSpPr>
        <p:spPr>
          <a:xfrm rot="5400000">
            <a:off x="9670577" y="33975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riangel 11">
            <a:extLst>
              <a:ext uri="{FF2B5EF4-FFF2-40B4-BE49-F238E27FC236}">
                <a16:creationId xmlns:a16="http://schemas.microsoft.com/office/drawing/2014/main" id="{022218E8-E660-0698-1767-AB9B47D86495}"/>
              </a:ext>
            </a:extLst>
          </p:cNvPr>
          <p:cNvSpPr/>
          <p:nvPr/>
        </p:nvSpPr>
        <p:spPr>
          <a:xfrm rot="16200000">
            <a:off x="7788153" y="634146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DF1119EA-D275-A73E-73EF-BBE9D30A59C6}"/>
              </a:ext>
            </a:extLst>
          </p:cNvPr>
          <p:cNvGrpSpPr/>
          <p:nvPr/>
        </p:nvGrpSpPr>
        <p:grpSpPr>
          <a:xfrm>
            <a:off x="9369094" y="2759849"/>
            <a:ext cx="2479486" cy="1578707"/>
            <a:chOff x="5835271" y="1685975"/>
            <a:chExt cx="2479486" cy="1578707"/>
          </a:xfrm>
        </p:grpSpPr>
        <p:sp>
          <p:nvSpPr>
            <p:cNvPr id="14" name="Rektangel med rundade hörn 13">
              <a:extLst>
                <a:ext uri="{FF2B5EF4-FFF2-40B4-BE49-F238E27FC236}">
                  <a16:creationId xmlns:a16="http://schemas.microsoft.com/office/drawing/2014/main" id="{37EC219D-9937-581D-EEFE-075214AB23EF}"/>
                </a:ext>
              </a:extLst>
            </p:cNvPr>
            <p:cNvSpPr/>
            <p:nvPr/>
          </p:nvSpPr>
          <p:spPr>
            <a:xfrm>
              <a:off x="5835271" y="1685975"/>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descr="Förstoringsglas kontur">
              <a:extLst>
                <a:ext uri="{FF2B5EF4-FFF2-40B4-BE49-F238E27FC236}">
                  <a16:creationId xmlns:a16="http://schemas.microsoft.com/office/drawing/2014/main" id="{1366CFE8-8292-B0B4-77D7-870E777C33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16569" y="1824420"/>
              <a:ext cx="525117" cy="525117"/>
            </a:xfrm>
            <a:prstGeom prst="rect">
              <a:avLst/>
            </a:prstGeom>
          </p:spPr>
        </p:pic>
        <p:sp>
          <p:nvSpPr>
            <p:cNvPr id="16" name="textruta 15">
              <a:extLst>
                <a:ext uri="{FF2B5EF4-FFF2-40B4-BE49-F238E27FC236}">
                  <a16:creationId xmlns:a16="http://schemas.microsoft.com/office/drawing/2014/main" id="{116065CB-3A77-951A-FFC6-5440F1544E3E}"/>
                </a:ext>
              </a:extLst>
            </p:cNvPr>
            <p:cNvSpPr txBox="1"/>
            <p:nvPr/>
          </p:nvSpPr>
          <p:spPr>
            <a:xfrm>
              <a:off x="6066746" y="2452134"/>
              <a:ext cx="2024762" cy="4801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dirty="0">
                  <a:solidFill>
                    <a:srgbClr val="115E6B"/>
                  </a:solidFill>
                  <a:latin typeface="Figtree Medium" pitchFamily="2" charset="0"/>
                </a:rPr>
                <a:t>2</a:t>
              </a:r>
              <a:r>
                <a:rPr lang="sv-SE" sz="1400" kern="1200" dirty="0">
                  <a:solidFill>
                    <a:srgbClr val="115E6B"/>
                  </a:solidFill>
                  <a:latin typeface="Figtree Medium" pitchFamily="2" charset="0"/>
                </a:rPr>
                <a:t>. GAP-analys &amp; Handlingsplan</a:t>
              </a:r>
            </a:p>
          </p:txBody>
        </p:sp>
      </p:grpSp>
      <p:grpSp>
        <p:nvGrpSpPr>
          <p:cNvPr id="17" name="Grupp 16">
            <a:extLst>
              <a:ext uri="{FF2B5EF4-FFF2-40B4-BE49-F238E27FC236}">
                <a16:creationId xmlns:a16="http://schemas.microsoft.com/office/drawing/2014/main" id="{A45D71AC-AF1D-4CCF-05E5-D3C42A48D528}"/>
              </a:ext>
            </a:extLst>
          </p:cNvPr>
          <p:cNvGrpSpPr/>
          <p:nvPr/>
        </p:nvGrpSpPr>
        <p:grpSpPr>
          <a:xfrm>
            <a:off x="9343082" y="943999"/>
            <a:ext cx="2479486" cy="1578707"/>
            <a:chOff x="5835271" y="3586027"/>
            <a:chExt cx="2479486" cy="1578707"/>
          </a:xfrm>
        </p:grpSpPr>
        <p:sp>
          <p:nvSpPr>
            <p:cNvPr id="18" name="Rektangel med rundade hörn 17">
              <a:extLst>
                <a:ext uri="{FF2B5EF4-FFF2-40B4-BE49-F238E27FC236}">
                  <a16:creationId xmlns:a16="http://schemas.microsoft.com/office/drawing/2014/main" id="{BFD9B1F2-B5F3-AAE9-242E-395042D44AEB}"/>
                </a:ext>
              </a:extLst>
            </p:cNvPr>
            <p:cNvSpPr/>
            <p:nvPr/>
          </p:nvSpPr>
          <p:spPr>
            <a:xfrm>
              <a:off x="5835271" y="3586027"/>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DA20A2B-A5CC-D5D4-2178-0D41F34C8901}"/>
                </a:ext>
              </a:extLst>
            </p:cNvPr>
            <p:cNvSpPr txBox="1"/>
            <p:nvPr/>
          </p:nvSpPr>
          <p:spPr>
            <a:xfrm>
              <a:off x="6058083" y="4293572"/>
              <a:ext cx="2024763" cy="6740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1. Gemensamma arbetssätt: Standard &amp; guider</a:t>
              </a:r>
            </a:p>
          </p:txBody>
        </p:sp>
        <p:pic>
          <p:nvPicPr>
            <p:cNvPr id="20" name="Bild 19" descr="Kompass kontur">
              <a:extLst>
                <a:ext uri="{FF2B5EF4-FFF2-40B4-BE49-F238E27FC236}">
                  <a16:creationId xmlns:a16="http://schemas.microsoft.com/office/drawing/2014/main" id="{98016E8F-60A1-DCC3-593F-9E0515033FF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07906" y="3707798"/>
              <a:ext cx="525116" cy="525116"/>
            </a:xfrm>
            <a:prstGeom prst="rect">
              <a:avLst/>
            </a:prstGeom>
          </p:spPr>
        </p:pic>
      </p:grpSp>
      <p:grpSp>
        <p:nvGrpSpPr>
          <p:cNvPr id="21" name="Grupp 20">
            <a:extLst>
              <a:ext uri="{FF2B5EF4-FFF2-40B4-BE49-F238E27FC236}">
                <a16:creationId xmlns:a16="http://schemas.microsoft.com/office/drawing/2014/main" id="{CF6F4108-507A-D06C-FA41-9DC2FBFB8D22}"/>
              </a:ext>
            </a:extLst>
          </p:cNvPr>
          <p:cNvGrpSpPr/>
          <p:nvPr/>
        </p:nvGrpSpPr>
        <p:grpSpPr>
          <a:xfrm>
            <a:off x="5817755" y="3639083"/>
            <a:ext cx="2479486" cy="1578707"/>
            <a:chOff x="9319000" y="2810611"/>
            <a:chExt cx="2479486" cy="1578707"/>
          </a:xfrm>
        </p:grpSpPr>
        <p:sp>
          <p:nvSpPr>
            <p:cNvPr id="22" name="Rektangel med rundade hörn 21">
              <a:extLst>
                <a:ext uri="{FF2B5EF4-FFF2-40B4-BE49-F238E27FC236}">
                  <a16:creationId xmlns:a16="http://schemas.microsoft.com/office/drawing/2014/main" id="{49A2C012-4902-4BD4-B4A3-921E77DAABCB}"/>
                </a:ext>
              </a:extLst>
            </p:cNvPr>
            <p:cNvSpPr/>
            <p:nvPr/>
          </p:nvSpPr>
          <p:spPr>
            <a:xfrm>
              <a:off x="9319000" y="2810611"/>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Kundrecension kontur">
              <a:extLst>
                <a:ext uri="{FF2B5EF4-FFF2-40B4-BE49-F238E27FC236}">
                  <a16:creationId xmlns:a16="http://schemas.microsoft.com/office/drawing/2014/main" id="{57206805-9D03-EBB7-37D7-008FE8AC52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27753" y="2955068"/>
              <a:ext cx="525117" cy="525117"/>
            </a:xfrm>
            <a:prstGeom prst="rect">
              <a:avLst/>
            </a:prstGeom>
          </p:spPr>
        </p:pic>
        <p:sp>
          <p:nvSpPr>
            <p:cNvPr id="24" name="textruta 23">
              <a:extLst>
                <a:ext uri="{FF2B5EF4-FFF2-40B4-BE49-F238E27FC236}">
                  <a16:creationId xmlns:a16="http://schemas.microsoft.com/office/drawing/2014/main" id="{01BE760D-0F55-FF65-2933-412F3C1BFFE4}"/>
                </a:ext>
              </a:extLst>
            </p:cNvPr>
            <p:cNvSpPr txBox="1"/>
            <p:nvPr/>
          </p:nvSpPr>
          <p:spPr>
            <a:xfrm>
              <a:off x="9588463" y="3582782"/>
              <a:ext cx="2003696"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4. Erfarenhetsutbyte</a:t>
              </a:r>
            </a:p>
          </p:txBody>
        </p:sp>
      </p:grpSp>
      <p:grpSp>
        <p:nvGrpSpPr>
          <p:cNvPr id="25" name="Grupp 24">
            <a:extLst>
              <a:ext uri="{FF2B5EF4-FFF2-40B4-BE49-F238E27FC236}">
                <a16:creationId xmlns:a16="http://schemas.microsoft.com/office/drawing/2014/main" id="{0CD546AA-382B-9A2D-A670-6ABB97843543}"/>
              </a:ext>
            </a:extLst>
          </p:cNvPr>
          <p:cNvGrpSpPr/>
          <p:nvPr/>
        </p:nvGrpSpPr>
        <p:grpSpPr>
          <a:xfrm>
            <a:off x="5818999" y="1719254"/>
            <a:ext cx="2479486" cy="1578707"/>
            <a:chOff x="9356011" y="4689196"/>
            <a:chExt cx="2479486" cy="1578707"/>
          </a:xfrm>
        </p:grpSpPr>
        <p:sp>
          <p:nvSpPr>
            <p:cNvPr id="26" name="Rektangel med rundade hörn 25">
              <a:extLst>
                <a:ext uri="{FF2B5EF4-FFF2-40B4-BE49-F238E27FC236}">
                  <a16:creationId xmlns:a16="http://schemas.microsoft.com/office/drawing/2014/main" id="{40881070-6B70-8530-19DE-B1A6CEA7A8FD}"/>
                </a:ext>
              </a:extLst>
            </p:cNvPr>
            <p:cNvSpPr/>
            <p:nvPr/>
          </p:nvSpPr>
          <p:spPr>
            <a:xfrm>
              <a:off x="9356011" y="468919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descr="Lista kontur">
              <a:extLst>
                <a:ext uri="{FF2B5EF4-FFF2-40B4-BE49-F238E27FC236}">
                  <a16:creationId xmlns:a16="http://schemas.microsoft.com/office/drawing/2014/main" id="{595B4006-3452-E836-0845-BA6E783AA5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45070" y="4850381"/>
              <a:ext cx="525117" cy="525117"/>
            </a:xfrm>
            <a:prstGeom prst="rect">
              <a:avLst/>
            </a:prstGeom>
          </p:spPr>
        </p:pic>
        <p:sp>
          <p:nvSpPr>
            <p:cNvPr id="28" name="textruta 27">
              <a:extLst>
                <a:ext uri="{FF2B5EF4-FFF2-40B4-BE49-F238E27FC236}">
                  <a16:creationId xmlns:a16="http://schemas.microsoft.com/office/drawing/2014/main" id="{CAD31669-E426-B6A1-31A2-848657599D15}"/>
                </a:ext>
              </a:extLst>
            </p:cNvPr>
            <p:cNvSpPr txBox="1"/>
            <p:nvPr/>
          </p:nvSpPr>
          <p:spPr>
            <a:xfrm>
              <a:off x="9534284" y="5478549"/>
              <a:ext cx="2146689"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5. Uppföljning via enkät</a:t>
              </a:r>
            </a:p>
          </p:txBody>
        </p:sp>
      </p:grpSp>
      <p:grpSp>
        <p:nvGrpSpPr>
          <p:cNvPr id="29" name="Grupp 28">
            <a:extLst>
              <a:ext uri="{FF2B5EF4-FFF2-40B4-BE49-F238E27FC236}">
                <a16:creationId xmlns:a16="http://schemas.microsoft.com/office/drawing/2014/main" id="{410C26C8-2FE1-3CBD-BF0C-25D04686614B}"/>
              </a:ext>
            </a:extLst>
          </p:cNvPr>
          <p:cNvGrpSpPr/>
          <p:nvPr/>
        </p:nvGrpSpPr>
        <p:grpSpPr>
          <a:xfrm>
            <a:off x="9333469" y="4575700"/>
            <a:ext cx="2479486" cy="1578707"/>
            <a:chOff x="9314943" y="932026"/>
            <a:chExt cx="2479486" cy="1578707"/>
          </a:xfrm>
        </p:grpSpPr>
        <p:sp>
          <p:nvSpPr>
            <p:cNvPr id="30" name="Rektangel med rundade hörn 29">
              <a:extLst>
                <a:ext uri="{FF2B5EF4-FFF2-40B4-BE49-F238E27FC236}">
                  <a16:creationId xmlns:a16="http://schemas.microsoft.com/office/drawing/2014/main" id="{E5AEC439-3320-60B9-8B9C-15FFDD7CB6CA}"/>
                </a:ext>
              </a:extLst>
            </p:cNvPr>
            <p:cNvSpPr/>
            <p:nvPr/>
          </p:nvSpPr>
          <p:spPr>
            <a:xfrm>
              <a:off x="9314943" y="93202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46E06340-AD24-5C3B-16DC-83EAADB8F78A}"/>
                </a:ext>
              </a:extLst>
            </p:cNvPr>
            <p:cNvSpPr txBox="1"/>
            <p:nvPr/>
          </p:nvSpPr>
          <p:spPr>
            <a:xfrm>
              <a:off x="9618966" y="1662482"/>
              <a:ext cx="1942691"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3. Implementering</a:t>
              </a:r>
            </a:p>
          </p:txBody>
        </p:sp>
        <p:pic>
          <p:nvPicPr>
            <p:cNvPr id="32" name="Bild 31" descr="Märkesfäste1 kontur">
              <a:extLst>
                <a:ext uri="{FF2B5EF4-FFF2-40B4-BE49-F238E27FC236}">
                  <a16:creationId xmlns:a16="http://schemas.microsoft.com/office/drawing/2014/main" id="{4A071728-A413-909B-39CF-A8D41A88A4D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27753" y="1035731"/>
              <a:ext cx="525117" cy="525117"/>
            </a:xfrm>
            <a:prstGeom prst="rect">
              <a:avLst/>
            </a:prstGeom>
          </p:spPr>
        </p:pic>
      </p:grpSp>
    </p:spTree>
    <p:extLst>
      <p:ext uri="{BB962C8B-B14F-4D97-AF65-F5344CB8AC3E}">
        <p14:creationId xmlns:p14="http://schemas.microsoft.com/office/powerpoint/2010/main" val="14792035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lementeringsprocess liggande">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8" name="Rektangel med rundade hörn 7">
            <a:extLst>
              <a:ext uri="{FF2B5EF4-FFF2-40B4-BE49-F238E27FC236}">
                <a16:creationId xmlns:a16="http://schemas.microsoft.com/office/drawing/2014/main" id="{F1D52E6C-19C2-7A37-5FC1-8B43F0DF596D}"/>
              </a:ext>
            </a:extLst>
          </p:cNvPr>
          <p:cNvSpPr/>
          <p:nvPr/>
        </p:nvSpPr>
        <p:spPr>
          <a:xfrm>
            <a:off x="554587" y="3919796"/>
            <a:ext cx="11059338" cy="2094869"/>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2E2CA343-2B96-DFC3-61D2-7C0732022169}"/>
              </a:ext>
            </a:extLst>
          </p:cNvPr>
          <p:cNvSpPr txBox="1"/>
          <p:nvPr/>
        </p:nvSpPr>
        <p:spPr>
          <a:xfrm>
            <a:off x="1240426" y="2840421"/>
            <a:ext cx="2400230" cy="45243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1. Gemensamma arbetssätt: Standard &amp; guider</a:t>
            </a:r>
          </a:p>
        </p:txBody>
      </p:sp>
      <p:pic>
        <p:nvPicPr>
          <p:cNvPr id="33" name="Bild 32" descr="Kompass kontur">
            <a:extLst>
              <a:ext uri="{FF2B5EF4-FFF2-40B4-BE49-F238E27FC236}">
                <a16:creationId xmlns:a16="http://schemas.microsoft.com/office/drawing/2014/main" id="{14571DA5-D646-E56E-17B5-6311D0AFA9D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0426" y="2212707"/>
            <a:ext cx="525116" cy="525116"/>
          </a:xfrm>
          <a:prstGeom prst="rect">
            <a:avLst/>
          </a:prstGeom>
        </p:spPr>
      </p:pic>
      <p:pic>
        <p:nvPicPr>
          <p:cNvPr id="34" name="Bild 33" descr="Lista kontur">
            <a:extLst>
              <a:ext uri="{FF2B5EF4-FFF2-40B4-BE49-F238E27FC236}">
                <a16:creationId xmlns:a16="http://schemas.microsoft.com/office/drawing/2014/main" id="{8441D2B9-7DBF-310F-31FD-14D0E14C4DC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5539" y="4304742"/>
            <a:ext cx="525117" cy="525117"/>
          </a:xfrm>
          <a:prstGeom prst="rect">
            <a:avLst/>
          </a:prstGeom>
        </p:spPr>
      </p:pic>
      <p:pic>
        <p:nvPicPr>
          <p:cNvPr id="35" name="Bild 34" descr="Kundrecension kontur">
            <a:extLst>
              <a:ext uri="{FF2B5EF4-FFF2-40B4-BE49-F238E27FC236}">
                <a16:creationId xmlns:a16="http://schemas.microsoft.com/office/drawing/2014/main" id="{A2DA5C4E-A9C6-7B8F-99E9-540A9781B7E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68556" y="4296996"/>
            <a:ext cx="525117" cy="525117"/>
          </a:xfrm>
          <a:prstGeom prst="rect">
            <a:avLst/>
          </a:prstGeom>
        </p:spPr>
      </p:pic>
      <p:pic>
        <p:nvPicPr>
          <p:cNvPr id="36" name="Bild 35" descr="Förstoringsglas kontur">
            <a:extLst>
              <a:ext uri="{FF2B5EF4-FFF2-40B4-BE49-F238E27FC236}">
                <a16:creationId xmlns:a16="http://schemas.microsoft.com/office/drawing/2014/main" id="{11F22FB1-666D-1ED9-6B21-B2A79E7734C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02631" y="2212707"/>
            <a:ext cx="525117" cy="525117"/>
          </a:xfrm>
          <a:prstGeom prst="rect">
            <a:avLst/>
          </a:prstGeom>
        </p:spPr>
      </p:pic>
      <p:sp>
        <p:nvSpPr>
          <p:cNvPr id="37" name="textruta 36">
            <a:extLst>
              <a:ext uri="{FF2B5EF4-FFF2-40B4-BE49-F238E27FC236}">
                <a16:creationId xmlns:a16="http://schemas.microsoft.com/office/drawing/2014/main" id="{E4AE02DD-F24B-1F85-EA8A-463445899295}"/>
              </a:ext>
            </a:extLst>
          </p:cNvPr>
          <p:cNvSpPr txBox="1"/>
          <p:nvPr/>
        </p:nvSpPr>
        <p:spPr>
          <a:xfrm>
            <a:off x="5102631" y="2840421"/>
            <a:ext cx="2400230" cy="45243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dirty="0">
                <a:solidFill>
                  <a:srgbClr val="115E6B"/>
                </a:solidFill>
                <a:latin typeface="Figtree Medium" pitchFamily="2" charset="0"/>
              </a:rPr>
              <a:t>2</a:t>
            </a:r>
            <a:r>
              <a:rPr lang="sv-SE" sz="1300" kern="1200" dirty="0">
                <a:solidFill>
                  <a:srgbClr val="115E6B"/>
                </a:solidFill>
                <a:latin typeface="Figtree Medium" pitchFamily="2" charset="0"/>
              </a:rPr>
              <a:t>. GAP-analys &amp; Handlingsplan</a:t>
            </a:r>
          </a:p>
        </p:txBody>
      </p:sp>
      <p:sp>
        <p:nvSpPr>
          <p:cNvPr id="38" name="textruta 37">
            <a:extLst>
              <a:ext uri="{FF2B5EF4-FFF2-40B4-BE49-F238E27FC236}">
                <a16:creationId xmlns:a16="http://schemas.microsoft.com/office/drawing/2014/main" id="{AB9ECA78-A831-87D9-1413-DA68AD4F54CF}"/>
              </a:ext>
            </a:extLst>
          </p:cNvPr>
          <p:cNvSpPr txBox="1"/>
          <p:nvPr/>
        </p:nvSpPr>
        <p:spPr>
          <a:xfrm>
            <a:off x="8802270" y="2839458"/>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3. Implementering</a:t>
            </a:r>
          </a:p>
        </p:txBody>
      </p:sp>
      <p:pic>
        <p:nvPicPr>
          <p:cNvPr id="39" name="Bild 38" descr="Märkesfäste1 kontur">
            <a:extLst>
              <a:ext uri="{FF2B5EF4-FFF2-40B4-BE49-F238E27FC236}">
                <a16:creationId xmlns:a16="http://schemas.microsoft.com/office/drawing/2014/main" id="{36006B24-5F6B-7166-280D-EF48DBDCB1A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802270" y="2212707"/>
            <a:ext cx="525117" cy="525117"/>
          </a:xfrm>
          <a:prstGeom prst="rect">
            <a:avLst/>
          </a:prstGeom>
        </p:spPr>
      </p:pic>
      <p:sp>
        <p:nvSpPr>
          <p:cNvPr id="40" name="textruta 39">
            <a:extLst>
              <a:ext uri="{FF2B5EF4-FFF2-40B4-BE49-F238E27FC236}">
                <a16:creationId xmlns:a16="http://schemas.microsoft.com/office/drawing/2014/main" id="{52FA6830-0D84-09E6-DB48-C05C3B49E9D5}"/>
              </a:ext>
            </a:extLst>
          </p:cNvPr>
          <p:cNvSpPr txBox="1"/>
          <p:nvPr/>
        </p:nvSpPr>
        <p:spPr>
          <a:xfrm>
            <a:off x="6916007" y="4924710"/>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4. Erfarenhetsutbyte</a:t>
            </a:r>
          </a:p>
        </p:txBody>
      </p:sp>
      <p:sp>
        <p:nvSpPr>
          <p:cNvPr id="41" name="textruta 40">
            <a:extLst>
              <a:ext uri="{FF2B5EF4-FFF2-40B4-BE49-F238E27FC236}">
                <a16:creationId xmlns:a16="http://schemas.microsoft.com/office/drawing/2014/main" id="{71460F4E-6880-9539-9FBE-FFB0D4731B78}"/>
              </a:ext>
            </a:extLst>
          </p:cNvPr>
          <p:cNvSpPr txBox="1"/>
          <p:nvPr/>
        </p:nvSpPr>
        <p:spPr>
          <a:xfrm>
            <a:off x="3115539" y="4932910"/>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5. Uppföljning via enkät</a:t>
            </a:r>
          </a:p>
        </p:txBody>
      </p:sp>
      <p:sp>
        <p:nvSpPr>
          <p:cNvPr id="42" name="textruta 41">
            <a:extLst>
              <a:ext uri="{FF2B5EF4-FFF2-40B4-BE49-F238E27FC236}">
                <a16:creationId xmlns:a16="http://schemas.microsoft.com/office/drawing/2014/main" id="{3C59E94B-4393-34CC-76C1-7EA90665B49C}"/>
              </a:ext>
            </a:extLst>
          </p:cNvPr>
          <p:cNvSpPr txBox="1"/>
          <p:nvPr/>
        </p:nvSpPr>
        <p:spPr>
          <a:xfrm>
            <a:off x="1068125" y="835789"/>
            <a:ext cx="6740848" cy="1200329"/>
          </a:xfrm>
          <a:prstGeom prst="rect">
            <a:avLst/>
          </a:prstGeom>
          <a:noFill/>
        </p:spPr>
        <p:txBody>
          <a:bodyPr wrap="square" rtlCol="0">
            <a:spAutoFit/>
          </a:bodyPr>
          <a:lstStyle/>
          <a:p>
            <a:r>
              <a:rPr lang="sv-SE" sz="2400" dirty="0">
                <a:solidFill>
                  <a:srgbClr val="115E6B"/>
                </a:solidFill>
                <a:latin typeface="Larken ExtraBold" pitchFamily="2" charset="0"/>
              </a:rPr>
              <a:t>Medlemmarnas process för implementering och erfarenhetsutbyte av Håll Nollans gemensamma arbetssätt</a:t>
            </a:r>
          </a:p>
        </p:txBody>
      </p:sp>
      <p:grpSp>
        <p:nvGrpSpPr>
          <p:cNvPr id="43" name="Grupp 42">
            <a:extLst>
              <a:ext uri="{FF2B5EF4-FFF2-40B4-BE49-F238E27FC236}">
                <a16:creationId xmlns:a16="http://schemas.microsoft.com/office/drawing/2014/main" id="{40B791AD-3856-329A-BF3D-706EA6BBBB34}"/>
              </a:ext>
            </a:extLst>
          </p:cNvPr>
          <p:cNvGrpSpPr/>
          <p:nvPr/>
        </p:nvGrpSpPr>
        <p:grpSpPr>
          <a:xfrm>
            <a:off x="1145832" y="2918565"/>
            <a:ext cx="189185" cy="1093076"/>
            <a:chOff x="1145832" y="2918565"/>
            <a:chExt cx="189185" cy="1093076"/>
          </a:xfrm>
        </p:grpSpPr>
        <p:cxnSp>
          <p:nvCxnSpPr>
            <p:cNvPr id="44" name="Rak 43">
              <a:extLst>
                <a:ext uri="{FF2B5EF4-FFF2-40B4-BE49-F238E27FC236}">
                  <a16:creationId xmlns:a16="http://schemas.microsoft.com/office/drawing/2014/main" id="{7073F493-DEE1-0779-FFD2-803587D6FD51}"/>
                </a:ext>
              </a:extLst>
            </p:cNvPr>
            <p:cNvCxnSpPr>
              <a:cxnSpLocks/>
            </p:cNvCxnSpPr>
            <p:nvPr/>
          </p:nvCxnSpPr>
          <p:spPr>
            <a:xfrm>
              <a:off x="1240424"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5" name="Ellips 44">
              <a:extLst>
                <a:ext uri="{FF2B5EF4-FFF2-40B4-BE49-F238E27FC236}">
                  <a16:creationId xmlns:a16="http://schemas.microsoft.com/office/drawing/2014/main" id="{5C64319C-5237-4484-9644-F792BBE8815F}"/>
                </a:ext>
              </a:extLst>
            </p:cNvPr>
            <p:cNvSpPr/>
            <p:nvPr/>
          </p:nvSpPr>
          <p:spPr>
            <a:xfrm>
              <a:off x="1145832"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5DDD8C06-AA76-84AC-8E65-F7E402C037FF}"/>
              </a:ext>
            </a:extLst>
          </p:cNvPr>
          <p:cNvGrpSpPr/>
          <p:nvPr/>
        </p:nvGrpSpPr>
        <p:grpSpPr>
          <a:xfrm>
            <a:off x="4991980" y="2918565"/>
            <a:ext cx="189185" cy="1093076"/>
            <a:chOff x="4991980" y="2918565"/>
            <a:chExt cx="189185" cy="1093076"/>
          </a:xfrm>
        </p:grpSpPr>
        <p:cxnSp>
          <p:nvCxnSpPr>
            <p:cNvPr id="47" name="Rak 46">
              <a:extLst>
                <a:ext uri="{FF2B5EF4-FFF2-40B4-BE49-F238E27FC236}">
                  <a16:creationId xmlns:a16="http://schemas.microsoft.com/office/drawing/2014/main" id="{15958069-A7BA-7470-4C80-C791597CF05B}"/>
                </a:ext>
              </a:extLst>
            </p:cNvPr>
            <p:cNvCxnSpPr>
              <a:cxnSpLocks/>
            </p:cNvCxnSpPr>
            <p:nvPr/>
          </p:nvCxnSpPr>
          <p:spPr>
            <a:xfrm>
              <a:off x="508657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EEAB7566-91FA-CAB6-9FA7-440CB63A207F}"/>
                </a:ext>
              </a:extLst>
            </p:cNvPr>
            <p:cNvSpPr/>
            <p:nvPr/>
          </p:nvSpPr>
          <p:spPr>
            <a:xfrm>
              <a:off x="499198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70C06817-6F9E-A777-13C0-7CFAF09D0860}"/>
              </a:ext>
            </a:extLst>
          </p:cNvPr>
          <p:cNvGrpSpPr/>
          <p:nvPr/>
        </p:nvGrpSpPr>
        <p:grpSpPr>
          <a:xfrm>
            <a:off x="8712640" y="2918565"/>
            <a:ext cx="189185" cy="1093076"/>
            <a:chOff x="8712640" y="2918565"/>
            <a:chExt cx="189185" cy="1093076"/>
          </a:xfrm>
        </p:grpSpPr>
        <p:cxnSp>
          <p:nvCxnSpPr>
            <p:cNvPr id="50" name="Rak 49">
              <a:extLst>
                <a:ext uri="{FF2B5EF4-FFF2-40B4-BE49-F238E27FC236}">
                  <a16:creationId xmlns:a16="http://schemas.microsoft.com/office/drawing/2014/main" id="{C28C6600-5278-C680-86E9-3BC09EC31378}"/>
                </a:ext>
              </a:extLst>
            </p:cNvPr>
            <p:cNvCxnSpPr>
              <a:cxnSpLocks/>
            </p:cNvCxnSpPr>
            <p:nvPr/>
          </p:nvCxnSpPr>
          <p:spPr>
            <a:xfrm>
              <a:off x="880723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id="{AADA6BDA-F9B1-FEDA-AB95-2244C7C2847B}"/>
                </a:ext>
              </a:extLst>
            </p:cNvPr>
            <p:cNvSpPr/>
            <p:nvPr/>
          </p:nvSpPr>
          <p:spPr>
            <a:xfrm>
              <a:off x="871264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 name="Triangel 51">
            <a:extLst>
              <a:ext uri="{FF2B5EF4-FFF2-40B4-BE49-F238E27FC236}">
                <a16:creationId xmlns:a16="http://schemas.microsoft.com/office/drawing/2014/main" id="{5489432F-59FC-3268-B7E0-BA4946B76559}"/>
              </a:ext>
            </a:extLst>
          </p:cNvPr>
          <p:cNvSpPr/>
          <p:nvPr/>
        </p:nvSpPr>
        <p:spPr>
          <a:xfrm rot="16200000">
            <a:off x="1486682" y="5904023"/>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riangel 52">
            <a:extLst>
              <a:ext uri="{FF2B5EF4-FFF2-40B4-BE49-F238E27FC236}">
                <a16:creationId xmlns:a16="http://schemas.microsoft.com/office/drawing/2014/main" id="{9C3B1C8C-110A-D9FF-E193-F1F91B8E1995}"/>
              </a:ext>
            </a:extLst>
          </p:cNvPr>
          <p:cNvSpPr/>
          <p:nvPr/>
        </p:nvSpPr>
        <p:spPr>
          <a:xfrm rot="5400000">
            <a:off x="10063124" y="3815711"/>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A8FE999A-4879-CA1A-04BF-BEFB675F5311}"/>
              </a:ext>
            </a:extLst>
          </p:cNvPr>
          <p:cNvGrpSpPr/>
          <p:nvPr/>
        </p:nvGrpSpPr>
        <p:grpSpPr>
          <a:xfrm>
            <a:off x="3025414" y="4999613"/>
            <a:ext cx="189185" cy="1093076"/>
            <a:chOff x="3025414" y="4999613"/>
            <a:chExt cx="189185" cy="1093076"/>
          </a:xfrm>
        </p:grpSpPr>
        <p:cxnSp>
          <p:nvCxnSpPr>
            <p:cNvPr id="55" name="Rak 54">
              <a:extLst>
                <a:ext uri="{FF2B5EF4-FFF2-40B4-BE49-F238E27FC236}">
                  <a16:creationId xmlns:a16="http://schemas.microsoft.com/office/drawing/2014/main" id="{75C1CAAE-1956-EC92-97A0-5745ECB0A4F0}"/>
                </a:ext>
              </a:extLst>
            </p:cNvPr>
            <p:cNvCxnSpPr>
              <a:cxnSpLocks/>
            </p:cNvCxnSpPr>
            <p:nvPr/>
          </p:nvCxnSpPr>
          <p:spPr>
            <a:xfrm>
              <a:off x="3120006"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B7E7DA32-ADDF-8114-E113-16EA95B2FBAF}"/>
                </a:ext>
              </a:extLst>
            </p:cNvPr>
            <p:cNvSpPr/>
            <p:nvPr/>
          </p:nvSpPr>
          <p:spPr>
            <a:xfrm>
              <a:off x="3025414"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upp 56">
            <a:extLst>
              <a:ext uri="{FF2B5EF4-FFF2-40B4-BE49-F238E27FC236}">
                <a16:creationId xmlns:a16="http://schemas.microsoft.com/office/drawing/2014/main" id="{440B3C6B-170A-36EE-6AF9-7CB1E3FA6E7E}"/>
              </a:ext>
            </a:extLst>
          </p:cNvPr>
          <p:cNvGrpSpPr/>
          <p:nvPr/>
        </p:nvGrpSpPr>
        <p:grpSpPr>
          <a:xfrm>
            <a:off x="6830159" y="4999613"/>
            <a:ext cx="189185" cy="1093076"/>
            <a:chOff x="6830159" y="4999613"/>
            <a:chExt cx="189185" cy="1093076"/>
          </a:xfrm>
        </p:grpSpPr>
        <p:cxnSp>
          <p:nvCxnSpPr>
            <p:cNvPr id="58" name="Rak 57">
              <a:extLst>
                <a:ext uri="{FF2B5EF4-FFF2-40B4-BE49-F238E27FC236}">
                  <a16:creationId xmlns:a16="http://schemas.microsoft.com/office/drawing/2014/main" id="{C4CE4E4C-E1BB-D31F-2FAC-B99FAFDDB691}"/>
                </a:ext>
              </a:extLst>
            </p:cNvPr>
            <p:cNvCxnSpPr>
              <a:cxnSpLocks/>
            </p:cNvCxnSpPr>
            <p:nvPr/>
          </p:nvCxnSpPr>
          <p:spPr>
            <a:xfrm>
              <a:off x="6924751"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D6D1E9A4-FF84-D268-A754-CF2B28FAE167}"/>
                </a:ext>
              </a:extLst>
            </p:cNvPr>
            <p:cNvSpPr/>
            <p:nvPr/>
          </p:nvSpPr>
          <p:spPr>
            <a:xfrm>
              <a:off x="6830159"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8338911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27894712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2025-05-07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b"/>
          <a:lstStyle>
            <a:lvl1pPr>
              <a:lnSpc>
                <a:spcPct val="90000"/>
              </a:lnSpc>
              <a:defRPr sz="3200" b="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4769275"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8367216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b"/>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4679999"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20553235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rödtext + Bild till vänster 2">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2"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6395761" y="760212"/>
            <a:ext cx="4680000" cy="892800"/>
          </a:xfrm>
        </p:spPr>
        <p:txBody>
          <a:bodyPr anchor="b"/>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6395762" y="1690720"/>
            <a:ext cx="4679999"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61427740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3" name="Text Placeholder 2">
            <a:extLst>
              <a:ext uri="{FF2B5EF4-FFF2-40B4-BE49-F238E27FC236}">
                <a16:creationId xmlns:a16="http://schemas.microsoft.com/office/drawing/2014/main" id="{E48835B9-31C2-9ED1-31C4-FA0CE3639E98}"/>
              </a:ext>
            </a:extLst>
          </p:cNvPr>
          <p:cNvSpPr>
            <a:spLocks noGrp="1"/>
          </p:cNvSpPr>
          <p:nvPr>
            <p:ph type="body" idx="13" hasCustomPrompt="1"/>
          </p:nvPr>
        </p:nvSpPr>
        <p:spPr>
          <a:xfrm>
            <a:off x="6390861" y="5278259"/>
            <a:ext cx="2991855"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4" name="Title 1">
            <a:extLst>
              <a:ext uri="{FF2B5EF4-FFF2-40B4-BE49-F238E27FC236}">
                <a16:creationId xmlns:a16="http://schemas.microsoft.com/office/drawing/2014/main" id="{719AF020-7DED-E6AB-117D-F9FD4926D01A}"/>
              </a:ext>
            </a:extLst>
          </p:cNvPr>
          <p:cNvSpPr>
            <a:spLocks noGrp="1"/>
          </p:cNvSpPr>
          <p:nvPr>
            <p:ph type="title"/>
          </p:nvPr>
        </p:nvSpPr>
        <p:spPr>
          <a:xfrm>
            <a:off x="6390861" y="760211"/>
            <a:ext cx="4671390" cy="1431685"/>
          </a:xfrm>
        </p:spPr>
        <p:txBody>
          <a:bodyPr anchor="b"/>
          <a:lstStyle>
            <a:lvl1pPr>
              <a:lnSpc>
                <a:spcPct val="90000"/>
              </a:lnSpc>
              <a:defRPr sz="3200" b="0"/>
            </a:lvl1pPr>
          </a:lstStyle>
          <a:p>
            <a:r>
              <a:rPr lang="sv-SE"/>
              <a:t>Klicka här för att ändra mall för rubrikformat</a:t>
            </a:r>
            <a:endParaRPr lang="en-US" dirty="0"/>
          </a:p>
        </p:txBody>
      </p:sp>
      <p:sp>
        <p:nvSpPr>
          <p:cNvPr id="6" name="Text Placeholder 3">
            <a:extLst>
              <a:ext uri="{FF2B5EF4-FFF2-40B4-BE49-F238E27FC236}">
                <a16:creationId xmlns:a16="http://schemas.microsoft.com/office/drawing/2014/main" id="{DDAEE1B2-5E7D-ACB8-99ED-63DB841CDDDC}"/>
              </a:ext>
            </a:extLst>
          </p:cNvPr>
          <p:cNvSpPr>
            <a:spLocks noGrp="1"/>
          </p:cNvSpPr>
          <p:nvPr>
            <p:ph type="body" sz="half" idx="2"/>
          </p:nvPr>
        </p:nvSpPr>
        <p:spPr>
          <a:xfrm>
            <a:off x="6390861" y="2191898"/>
            <a:ext cx="4671390"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33282777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40336291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2120348"/>
            <a:ext cx="4602131" cy="2830282"/>
          </a:xfrm>
        </p:spPr>
        <p:txBody>
          <a:bodyPr tIns="216000"/>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4600757" cy="1341274"/>
          </a:xfrm>
        </p:spPr>
        <p:txBody>
          <a:bodyPr anchor="b"/>
          <a:lstStyle>
            <a:lvl1pPr>
              <a:lnSpc>
                <a:spcPct val="90000"/>
              </a:lnSpc>
              <a:defRPr sz="3200" b="0"/>
            </a:lvl1pPr>
          </a:lstStyle>
          <a:p>
            <a:r>
              <a:rPr lang="sv-SE"/>
              <a:t>Klicka här för att ändra mall för rubrikformat</a:t>
            </a:r>
            <a:endParaRPr lang="en-US" dirty="0"/>
          </a:p>
        </p:txBody>
      </p:sp>
    </p:spTree>
    <p:extLst>
      <p:ext uri="{BB962C8B-B14F-4D97-AF65-F5344CB8AC3E}">
        <p14:creationId xmlns:p14="http://schemas.microsoft.com/office/powerpoint/2010/main" val="35018224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103405"/>
            <a:ext cx="3072266" cy="1361145"/>
          </a:xfrm>
        </p:spPr>
        <p:txBody>
          <a:bodyPr anchor="b"/>
          <a:lstStyle>
            <a:lvl1pPr>
              <a:lnSpc>
                <a:spcPct val="90000"/>
              </a:lnSpc>
              <a:defRPr sz="3200" b="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64550"/>
            <a:ext cx="3072266" cy="3628281"/>
          </a:xfrm>
        </p:spPr>
        <p:txBody>
          <a:bodyPr tIns="216000">
            <a:noAutofit/>
          </a:bodyPr>
          <a:lstStyle>
            <a:lvl1pPr marL="0" indent="0">
              <a:lnSpc>
                <a:spcPct val="10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13C9F510-BE20-7682-BE77-62D9A475C0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333579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5FA8B9D7-0F3F-B053-0B3C-072D70C132DB}"/>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B08D819C-F6D6-1F91-2AD1-9B932DBAF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03763141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7862CF7B-8C37-DDFC-9066-7537D7F3ABB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7D7F32B6-F4F0-76C2-3334-AEE889C66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111680987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8D88590E-3A52-081A-4F40-3AD5864B6AD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1AEE9E0D-DEB7-1656-AD8A-129C13F66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9634127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A18BF1FA-2C0C-44DE-140C-71EC18625962}"/>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 2">
            <a:extLst>
              <a:ext uri="{FF2B5EF4-FFF2-40B4-BE49-F238E27FC236}">
                <a16:creationId xmlns:a16="http://schemas.microsoft.com/office/drawing/2014/main" id="{9CD5928D-2AEC-4A20-4570-E891C45F59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8544872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A6D799C2-058E-45C8-014B-3ACD7ED11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213921275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291904648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punktlista_dokumentation">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4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2025-05-07</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48586405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2025-05-07</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1491884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ubrik + Under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2025-05-07</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8" name="Platshållare för text 24">
            <a:extLst>
              <a:ext uri="{FF2B5EF4-FFF2-40B4-BE49-F238E27FC236}">
                <a16:creationId xmlns:a16="http://schemas.microsoft.com/office/drawing/2014/main" id="{27ECE10A-AE61-7B40-F087-DAA250AD000F}"/>
              </a:ext>
            </a:extLst>
          </p:cNvPr>
          <p:cNvSpPr>
            <a:spLocks noGrp="1"/>
          </p:cNvSpPr>
          <p:nvPr>
            <p:ph type="body" sz="quarter" idx="15" hasCustomPrompt="1"/>
          </p:nvPr>
        </p:nvSpPr>
        <p:spPr>
          <a:xfrm>
            <a:off x="838200" y="1863524"/>
            <a:ext cx="10082213" cy="566939"/>
          </a:xfrm>
        </p:spPr>
        <p:txBody>
          <a:bodyPr/>
          <a:lstStyle>
            <a:lvl1pPr marL="0" indent="0">
              <a:buNone/>
              <a:defRPr>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366097238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normAutofit/>
          </a:bodyPr>
          <a:lstStyle>
            <a:lvl1pPr>
              <a:lnSpc>
                <a:spcPct val="90000"/>
              </a:lnSpc>
              <a:defRPr sz="1400"/>
            </a:lvl1pPr>
            <a:lvl2pPr>
              <a:lnSpc>
                <a:spcPct val="90000"/>
              </a:lnSpc>
              <a:defRPr sz="14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2025-05-07</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0114056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 Bild_dokumentation">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2025-05-07</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dirty="0"/>
              <a:t>Namnet på presentationen</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225771053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 Punktlista + Bild till höger_dokumentation">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2025-05-07</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12239666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295315039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3253760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2025-05-07</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209651057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53783450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11452980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Agenda">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6484998" y="2221954"/>
            <a:ext cx="461675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6484998" y="365125"/>
            <a:ext cx="4616755" cy="1731303"/>
          </a:xfrm>
        </p:spPr>
        <p:txBody>
          <a:bodyPr anchor="b"/>
          <a:lstStyle>
            <a:lvl1pPr>
              <a:defRPr b="0"/>
            </a:lvl1pPr>
          </a:lstStyle>
          <a:p>
            <a:r>
              <a:rPr lang="sv-SE" dirty="0"/>
              <a:t>Agenda</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sp>
        <p:nvSpPr>
          <p:cNvPr id="2" name="Platshållare för datum 10">
            <a:extLst>
              <a:ext uri="{FF2B5EF4-FFF2-40B4-BE49-F238E27FC236}">
                <a16:creationId xmlns:a16="http://schemas.microsoft.com/office/drawing/2014/main" id="{6BADBA72-3FA2-296D-4B48-4CB7BDA71AC2}"/>
              </a:ext>
            </a:extLst>
          </p:cNvPr>
          <p:cNvSpPr>
            <a:spLocks noGrp="1"/>
          </p:cNvSpPr>
          <p:nvPr>
            <p:ph type="dt" sz="half" idx="16"/>
          </p:nvPr>
        </p:nvSpPr>
        <p:spPr>
          <a:xfrm>
            <a:off x="369277" y="6379115"/>
            <a:ext cx="1124986" cy="365125"/>
          </a:xfrm>
        </p:spPr>
        <p:txBody>
          <a:bodyPr/>
          <a:lstStyle>
            <a:lvl1pPr>
              <a:defRPr>
                <a:solidFill>
                  <a:schemeClr val="bg1"/>
                </a:solidFill>
              </a:defRPr>
            </a:lvl1pPr>
          </a:lstStyle>
          <a:p>
            <a:fld id="{BF4502DF-7B4E-4373-A99E-72D28C68646B}" type="datetimeFigureOut">
              <a:rPr lang="sv-SE" smtClean="0"/>
              <a:t>2025-05-07</a:t>
            </a:fld>
            <a:endParaRPr lang="sv-SE"/>
          </a:p>
        </p:txBody>
      </p:sp>
      <p:sp>
        <p:nvSpPr>
          <p:cNvPr id="4" name="Platshållare för sidfot 11">
            <a:extLst>
              <a:ext uri="{FF2B5EF4-FFF2-40B4-BE49-F238E27FC236}">
                <a16:creationId xmlns:a16="http://schemas.microsoft.com/office/drawing/2014/main" id="{40DC4CEF-A48A-59C7-4D7C-AFC9939A94C7}"/>
              </a:ext>
            </a:extLst>
          </p:cNvPr>
          <p:cNvSpPr>
            <a:spLocks noGrp="1"/>
          </p:cNvSpPr>
          <p:nvPr>
            <p:ph type="ftr" sz="quarter" idx="17"/>
          </p:nvPr>
        </p:nvSpPr>
        <p:spPr>
          <a:xfrm>
            <a:off x="1494263" y="6379116"/>
            <a:ext cx="4114800" cy="365125"/>
          </a:xfrm>
        </p:spPr>
        <p:txBody>
          <a:bodyPr/>
          <a:lstStyle>
            <a:lvl1pPr>
              <a:defRPr>
                <a:solidFill>
                  <a:schemeClr val="bg1"/>
                </a:solidFill>
              </a:defRPr>
            </a:lvl1pPr>
          </a:lstStyle>
          <a:p>
            <a:endParaRPr lang="sv-SE"/>
          </a:p>
        </p:txBody>
      </p:sp>
    </p:spTree>
    <p:extLst>
      <p:ext uri="{BB962C8B-B14F-4D97-AF65-F5344CB8AC3E}">
        <p14:creationId xmlns:p14="http://schemas.microsoft.com/office/powerpoint/2010/main" val="29491259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8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t"/>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2372587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7" name="Date Placeholder 4">
            <a:extLst>
              <a:ext uri="{FF2B5EF4-FFF2-40B4-BE49-F238E27FC236}">
                <a16:creationId xmlns:a16="http://schemas.microsoft.com/office/drawing/2014/main" id="{34019180-CD0C-D9AA-4101-B8AAD85574A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2025-05-07</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Date Placeholder 4">
            <a:extLst>
              <a:ext uri="{FF2B5EF4-FFF2-40B4-BE49-F238E27FC236}">
                <a16:creationId xmlns:a16="http://schemas.microsoft.com/office/drawing/2014/main" id="{AE97DA25-0792-4F66-FC10-7FBDAC9C16C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2025-05-07</a:t>
            </a:fld>
            <a:endParaRPr lang="sv-SE"/>
          </a:p>
        </p:txBody>
      </p:sp>
      <p:sp>
        <p:nvSpPr>
          <p:cNvPr id="6" name="Footer Placeholder 5">
            <a:extLst>
              <a:ext uri="{FF2B5EF4-FFF2-40B4-BE49-F238E27FC236}">
                <a16:creationId xmlns:a16="http://schemas.microsoft.com/office/drawing/2014/main" id="{64105C68-FD87-3427-F49D-9481CB65328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12" name="Slide Number Placeholder 6">
            <a:extLst>
              <a:ext uri="{FF2B5EF4-FFF2-40B4-BE49-F238E27FC236}">
                <a16:creationId xmlns:a16="http://schemas.microsoft.com/office/drawing/2014/main" id="{7FD796EE-A086-7690-47DC-9C048A26EF7B}"/>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6" name="Title 1">
            <a:extLst>
              <a:ext uri="{FF2B5EF4-FFF2-40B4-BE49-F238E27FC236}">
                <a16:creationId xmlns:a16="http://schemas.microsoft.com/office/drawing/2014/main" id="{ADDBE076-3F19-24D9-DBB6-B4FBD5BD2D9B}"/>
              </a:ext>
            </a:extLst>
          </p:cNvPr>
          <p:cNvSpPr>
            <a:spLocks noGrp="1"/>
          </p:cNvSpPr>
          <p:nvPr>
            <p:ph type="title"/>
          </p:nvPr>
        </p:nvSpPr>
        <p:spPr>
          <a:xfrm>
            <a:off x="839788" y="760211"/>
            <a:ext cx="3932237" cy="930477"/>
          </a:xfrm>
        </p:spPr>
        <p:txBody>
          <a:bodyPr anchor="b"/>
          <a:lstStyle>
            <a:lvl1pPr>
              <a:lnSpc>
                <a:spcPct val="90000"/>
              </a:lnSpc>
              <a:defRPr sz="3200" b="0"/>
            </a:lvl1pPr>
          </a:lstStyle>
          <a:p>
            <a:r>
              <a:rPr lang="sv-SE"/>
              <a:t>Klicka här för att ändra mall för rubrikformat</a:t>
            </a:r>
            <a:endParaRPr lang="en-US" dirty="0"/>
          </a:p>
        </p:txBody>
      </p:sp>
      <p:sp>
        <p:nvSpPr>
          <p:cNvPr id="13" name="Platshållare för tabell 12">
            <a:extLst>
              <a:ext uri="{FF2B5EF4-FFF2-40B4-BE49-F238E27FC236}">
                <a16:creationId xmlns:a16="http://schemas.microsoft.com/office/drawing/2014/main" id="{115CD14F-2BF8-48C7-8C2F-CB71CC59AFCE}"/>
              </a:ext>
            </a:extLst>
          </p:cNvPr>
          <p:cNvSpPr>
            <a:spLocks noGrp="1"/>
          </p:cNvSpPr>
          <p:nvPr>
            <p:ph type="tbl" sz="quarter" idx="13"/>
          </p:nvPr>
        </p:nvSpPr>
        <p:spPr>
          <a:xfrm>
            <a:off x="5038725" y="1690688"/>
            <a:ext cx="6640513" cy="3973512"/>
          </a:xfrm>
        </p:spPr>
        <p:txBody>
          <a:bodyPr/>
          <a:lstStyle/>
          <a:p>
            <a:r>
              <a:rPr lang="sv-SE"/>
              <a:t>Klicka på ikonen för att lägga till en tabell</a:t>
            </a:r>
          </a:p>
        </p:txBody>
      </p:sp>
    </p:spTree>
    <p:extLst>
      <p:ext uri="{BB962C8B-B14F-4D97-AF65-F5344CB8AC3E}">
        <p14:creationId xmlns:p14="http://schemas.microsoft.com/office/powerpoint/2010/main" val="294548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BF4502DF-7B4E-4373-A99E-72D28C68646B}" type="datetimeFigureOut">
              <a:rPr lang="sv-SE" smtClean="0"/>
              <a:t>2025-05-07</a:t>
            </a:fld>
            <a:endParaRPr lang="sv-SE"/>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b"/>
          <a:lstStyle>
            <a:lvl1pPr>
              <a:defRPr b="0"/>
            </a:lvl1pPr>
          </a:lstStyle>
          <a:p>
            <a:r>
              <a:rPr lang="sv-SE" dirty="0"/>
              <a:t>Tabellsida</a:t>
            </a:r>
            <a:endParaRPr lang="en-US" dirty="0"/>
          </a:p>
        </p:txBody>
      </p:sp>
      <p:sp>
        <p:nvSpPr>
          <p:cNvPr id="7" name="Platshållare för tabell 6">
            <a:extLst>
              <a:ext uri="{FF2B5EF4-FFF2-40B4-BE49-F238E27FC236}">
                <a16:creationId xmlns:a16="http://schemas.microsoft.com/office/drawing/2014/main" id="{D3675EC5-68AF-B647-F6E3-A37AEB0402DF}"/>
              </a:ext>
            </a:extLst>
          </p:cNvPr>
          <p:cNvSpPr>
            <a:spLocks noGrp="1"/>
          </p:cNvSpPr>
          <p:nvPr>
            <p:ph type="tbl" sz="quarter" idx="13"/>
          </p:nvPr>
        </p:nvSpPr>
        <p:spPr>
          <a:xfrm>
            <a:off x="760413" y="1676400"/>
            <a:ext cx="10671175" cy="4052888"/>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3171009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BF4502DF-7B4E-4373-A99E-72D28C68646B}" type="datetimeFigureOut">
              <a:rPr lang="sv-SE" smtClean="0"/>
              <a:t>2025-05-07</a:t>
            </a:fld>
            <a:endParaRPr lang="sv-SE"/>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endParaRPr lang="sv-SE"/>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05CAE04F-F893-4FAB-8135-EF6A11A380DD}" type="slidenum">
              <a:rPr lang="sv-SE" smtClean="0"/>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4666184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Lst>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8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r>
              <a:rPr lang="sv-SE"/>
              <a:t>2024-02-06</a:t>
            </a:r>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Håll Nollan infomöte</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4295065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p:txStyles>
    <p:titleStyle>
      <a:lvl1pPr algn="l" defTabSz="914400" rtl="0" eaLnBrk="1" latinLnBrk="0" hangingPunct="1">
        <a:lnSpc>
          <a:spcPct val="100000"/>
        </a:lnSpc>
        <a:spcBef>
          <a:spcPct val="0"/>
        </a:spcBef>
        <a:buNone/>
        <a:defRPr sz="3200" b="1"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5.tmp"/><Relationship Id="rId4" Type="http://schemas.openxmlformats.org/officeDocument/2006/relationships/image" Target="../media/image24.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9163-FEC4-1FE5-3C60-B327465152DA}"/>
              </a:ext>
            </a:extLst>
          </p:cNvPr>
          <p:cNvSpPr>
            <a:spLocks noGrp="1"/>
          </p:cNvSpPr>
          <p:nvPr>
            <p:ph type="ctrTitle"/>
          </p:nvPr>
        </p:nvSpPr>
        <p:spPr/>
        <p:txBody>
          <a:bodyPr>
            <a:normAutofit fontScale="90000"/>
          </a:bodyPr>
          <a:lstStyle/>
          <a:p>
            <a:r>
              <a:rPr lang="sv-SE" dirty="0"/>
              <a:t>Håll Nollans </a:t>
            </a:r>
            <a:r>
              <a:rPr lang="sv-SE" dirty="0" err="1"/>
              <a:t>säkerhetspush</a:t>
            </a:r>
            <a:r>
              <a:rPr lang="sv-SE" dirty="0"/>
              <a:t> 2025 </a:t>
            </a:r>
            <a:br>
              <a:rPr lang="sv-SE" dirty="0"/>
            </a:br>
            <a:br>
              <a:rPr lang="sv-SE" dirty="0"/>
            </a:br>
            <a:endParaRPr lang="sv-SE" dirty="0"/>
          </a:p>
        </p:txBody>
      </p:sp>
    </p:spTree>
    <p:extLst>
      <p:ext uri="{BB962C8B-B14F-4D97-AF65-F5344CB8AC3E}">
        <p14:creationId xmlns:p14="http://schemas.microsoft.com/office/powerpoint/2010/main" val="102386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E307DFE-949C-211B-8A75-DF00F8202163}"/>
              </a:ext>
            </a:extLst>
          </p:cNvPr>
          <p:cNvSpPr>
            <a:spLocks noGrp="1"/>
          </p:cNvSpPr>
          <p:nvPr>
            <p:ph type="sldNum" sz="quarter" idx="12"/>
          </p:nvPr>
        </p:nvSpPr>
        <p:spPr/>
        <p:txBody>
          <a:bodyPr/>
          <a:lstStyle/>
          <a:p>
            <a:fld id="{05CAE04F-F893-4FAB-8135-EF6A11A380DD}" type="slidenum">
              <a:rPr lang="sv-SE" smtClean="0">
                <a:solidFill>
                  <a:schemeClr val="tx1"/>
                </a:solidFill>
              </a:rPr>
              <a:t>2</a:t>
            </a:fld>
            <a:endParaRPr lang="sv-SE" dirty="0">
              <a:solidFill>
                <a:schemeClr val="tx1"/>
              </a:solidFill>
            </a:endParaRPr>
          </a:p>
        </p:txBody>
      </p:sp>
      <p:sp>
        <p:nvSpPr>
          <p:cNvPr id="4" name="Platshållare för datum 3">
            <a:extLst>
              <a:ext uri="{FF2B5EF4-FFF2-40B4-BE49-F238E27FC236}">
                <a16:creationId xmlns:a16="http://schemas.microsoft.com/office/drawing/2014/main" id="{685D8FE2-FCB1-76B8-8354-766B6B65A804}"/>
              </a:ext>
            </a:extLst>
          </p:cNvPr>
          <p:cNvSpPr>
            <a:spLocks noGrp="1"/>
          </p:cNvSpPr>
          <p:nvPr>
            <p:ph type="dt" sz="half" idx="10"/>
          </p:nvPr>
        </p:nvSpPr>
        <p:spPr/>
        <p:txBody>
          <a:bodyPr/>
          <a:lstStyle/>
          <a:p>
            <a:fld id="{5D478599-E591-D242-9304-A503ACB9ACAB}" type="datetime1">
              <a:rPr lang="sv-SE" smtClean="0"/>
              <a:t>2025-05-07</a:t>
            </a:fld>
            <a:endParaRPr lang="sv-SE" dirty="0"/>
          </a:p>
        </p:txBody>
      </p:sp>
      <p:sp>
        <p:nvSpPr>
          <p:cNvPr id="5" name="Platshållare för sidfot 4">
            <a:extLst>
              <a:ext uri="{FF2B5EF4-FFF2-40B4-BE49-F238E27FC236}">
                <a16:creationId xmlns:a16="http://schemas.microsoft.com/office/drawing/2014/main" id="{236DB3FE-9746-C075-54FA-940CACF50F13}"/>
              </a:ext>
            </a:extLst>
          </p:cNvPr>
          <p:cNvSpPr>
            <a:spLocks noGrp="1"/>
          </p:cNvSpPr>
          <p:nvPr>
            <p:ph type="ftr" sz="quarter" idx="11"/>
          </p:nvPr>
        </p:nvSpPr>
        <p:spPr/>
        <p:txBody>
          <a:bodyPr/>
          <a:lstStyle/>
          <a:p>
            <a:r>
              <a:rPr lang="sv-SE"/>
              <a:t>Säkerhetspush</a:t>
            </a:r>
          </a:p>
        </p:txBody>
      </p:sp>
      <p:sp>
        <p:nvSpPr>
          <p:cNvPr id="6" name="Rubrik 5">
            <a:extLst>
              <a:ext uri="{FF2B5EF4-FFF2-40B4-BE49-F238E27FC236}">
                <a16:creationId xmlns:a16="http://schemas.microsoft.com/office/drawing/2014/main" id="{ABFBF22C-D8E1-CEEF-03BF-82AB67806214}"/>
              </a:ext>
            </a:extLst>
          </p:cNvPr>
          <p:cNvSpPr>
            <a:spLocks noGrp="1"/>
          </p:cNvSpPr>
          <p:nvPr>
            <p:ph type="title"/>
          </p:nvPr>
        </p:nvSpPr>
        <p:spPr>
          <a:xfrm>
            <a:off x="839787" y="2042557"/>
            <a:ext cx="4680000" cy="1151906"/>
          </a:xfrm>
        </p:spPr>
        <p:txBody>
          <a:bodyPr/>
          <a:lstStyle/>
          <a:p>
            <a:r>
              <a:rPr lang="sv-SE" dirty="0"/>
              <a:t>Håll Nollans </a:t>
            </a:r>
            <a:r>
              <a:rPr lang="sv-SE" dirty="0" err="1"/>
              <a:t>säkerhetspush</a:t>
            </a:r>
            <a:r>
              <a:rPr lang="sv-SE" dirty="0"/>
              <a:t> </a:t>
            </a:r>
          </a:p>
        </p:txBody>
      </p:sp>
      <p:sp>
        <p:nvSpPr>
          <p:cNvPr id="7" name="Platshållare för text 6">
            <a:extLst>
              <a:ext uri="{FF2B5EF4-FFF2-40B4-BE49-F238E27FC236}">
                <a16:creationId xmlns:a16="http://schemas.microsoft.com/office/drawing/2014/main" id="{7052E852-0D94-1FEF-548E-7744F89F2A85}"/>
              </a:ext>
            </a:extLst>
          </p:cNvPr>
          <p:cNvSpPr>
            <a:spLocks noGrp="1"/>
          </p:cNvSpPr>
          <p:nvPr>
            <p:ph type="body" sz="half" idx="2"/>
          </p:nvPr>
        </p:nvSpPr>
        <p:spPr>
          <a:xfrm>
            <a:off x="839788" y="3194464"/>
            <a:ext cx="4679999" cy="2469890"/>
          </a:xfrm>
        </p:spPr>
        <p:txBody>
          <a:bodyPr>
            <a:normAutofit/>
          </a:bodyPr>
          <a:lstStyle/>
          <a:p>
            <a:r>
              <a:rPr lang="sv-SE" sz="2000" dirty="0"/>
              <a:t>16 september 2025</a:t>
            </a:r>
          </a:p>
          <a:p>
            <a:r>
              <a:rPr lang="sv-SE" sz="2000" dirty="0"/>
              <a:t>Klockan 13:00</a:t>
            </a:r>
          </a:p>
        </p:txBody>
      </p:sp>
      <p:pic>
        <p:nvPicPr>
          <p:cNvPr id="10" name="Bild 9">
            <a:extLst>
              <a:ext uri="{FF2B5EF4-FFF2-40B4-BE49-F238E27FC236}">
                <a16:creationId xmlns:a16="http://schemas.microsoft.com/office/drawing/2014/main" id="{DC5576A1-2370-B8B7-D0A1-C6CA17549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70" y="1273262"/>
            <a:ext cx="7175773" cy="3973242"/>
          </a:xfrm>
          <a:prstGeom prst="rect">
            <a:avLst/>
          </a:prstGeom>
        </p:spPr>
      </p:pic>
    </p:spTree>
    <p:extLst>
      <p:ext uri="{BB962C8B-B14F-4D97-AF65-F5344CB8AC3E}">
        <p14:creationId xmlns:p14="http://schemas.microsoft.com/office/powerpoint/2010/main" val="539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66AFCB6-18A2-10F0-CB73-5C69078A7E2F}"/>
              </a:ext>
            </a:extLst>
          </p:cNvPr>
          <p:cNvSpPr>
            <a:spLocks noGrp="1"/>
          </p:cNvSpPr>
          <p:nvPr>
            <p:ph type="body" sz="half" idx="2"/>
          </p:nvPr>
        </p:nvSpPr>
        <p:spPr>
          <a:xfrm>
            <a:off x="8243888" y="1200150"/>
            <a:ext cx="3514725" cy="4892682"/>
          </a:xfrm>
        </p:spPr>
        <p:txBody>
          <a:bodyPr/>
          <a:lstStyle/>
          <a:p>
            <a:r>
              <a:rPr lang="sv-SE" sz="1400" dirty="0"/>
              <a:t>Håll Nollan, tillsammans med sina medlemsorganisationer, kämpar för att alla som arbetar i bygg- och anläggningsbranschen ska komma hem oskadda och friska från jobbet, varje dag.  Vi vet att vi behöver ha en nära samverkan för att lyckas. Genom att jobba tillsammans kommer vi långt och ibland är det bra att känna av att vi är många med samma mål. Tanken med Håll Nollans </a:t>
            </a:r>
            <a:r>
              <a:rPr lang="sv-SE" sz="1400" dirty="0" err="1"/>
              <a:t>säkerhetspush</a:t>
            </a:r>
            <a:r>
              <a:rPr lang="sv-SE" sz="1400" dirty="0"/>
              <a:t> är att vi ska fyllas med energi. </a:t>
            </a:r>
          </a:p>
          <a:p>
            <a:r>
              <a:rPr lang="sv-SE" sz="1400" dirty="0" err="1"/>
              <a:t>Säkerhetspushen</a:t>
            </a:r>
            <a:r>
              <a:rPr lang="sv-SE" sz="1400" dirty="0"/>
              <a:t> är en manifestation som genomförs av Håll Nollans medlemmar en gång om året. Under ca 15 minuter stoppas arbetet och vi fyller på med energi till fortsatt arbete med arbetsmiljö- och säkerhetsfrågan i bygg- och anläggningsbranschen. Samtidigt visar vi omgivningen att det här är viktigt för oss.</a:t>
            </a:r>
          </a:p>
          <a:p>
            <a:endParaRPr lang="sv-SE" sz="1400" dirty="0"/>
          </a:p>
          <a:p>
            <a:endParaRPr lang="sv-SE" dirty="0"/>
          </a:p>
        </p:txBody>
      </p:sp>
      <p:pic>
        <p:nvPicPr>
          <p:cNvPr id="5" name="Picture 2">
            <a:extLst>
              <a:ext uri="{FF2B5EF4-FFF2-40B4-BE49-F238E27FC236}">
                <a16:creationId xmlns:a16="http://schemas.microsoft.com/office/drawing/2014/main" id="{49946982-005C-11F7-55D8-8A8120D5774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3364"/>
          <a:stretch/>
        </p:blipFill>
        <p:spPr>
          <a:xfrm>
            <a:off x="0" y="1"/>
            <a:ext cx="7878165" cy="6857999"/>
          </a:xfrm>
          <a:prstGeom prst="rect">
            <a:avLst/>
          </a:prstGeom>
        </p:spPr>
      </p:pic>
      <p:sp>
        <p:nvSpPr>
          <p:cNvPr id="7" name="Platshållare för datum 3">
            <a:extLst>
              <a:ext uri="{FF2B5EF4-FFF2-40B4-BE49-F238E27FC236}">
                <a16:creationId xmlns:a16="http://schemas.microsoft.com/office/drawing/2014/main" id="{38EE836C-AC95-9594-9A59-F75C1A1591C3}"/>
              </a:ext>
            </a:extLst>
          </p:cNvPr>
          <p:cNvSpPr>
            <a:spLocks noGrp="1"/>
          </p:cNvSpPr>
          <p:nvPr>
            <p:ph type="dt" sz="half" idx="10"/>
          </p:nvPr>
        </p:nvSpPr>
        <p:spPr>
          <a:xfrm>
            <a:off x="369277" y="6379115"/>
            <a:ext cx="1124986" cy="365125"/>
          </a:xfrm>
        </p:spPr>
        <p:txBody>
          <a:bodyPr/>
          <a:lstStyle/>
          <a:p>
            <a:fld id="{5D478599-E591-D242-9304-A503ACB9ACAB}" type="datetime1">
              <a:rPr lang="sv-SE" smtClean="0"/>
              <a:t>2025-05-07</a:t>
            </a:fld>
            <a:endParaRPr lang="sv-SE" dirty="0"/>
          </a:p>
        </p:txBody>
      </p:sp>
      <p:sp>
        <p:nvSpPr>
          <p:cNvPr id="8" name="Platshållare för sidfot 4">
            <a:extLst>
              <a:ext uri="{FF2B5EF4-FFF2-40B4-BE49-F238E27FC236}">
                <a16:creationId xmlns:a16="http://schemas.microsoft.com/office/drawing/2014/main" id="{D0176B27-07A5-809C-E062-B234A8567B58}"/>
              </a:ext>
            </a:extLst>
          </p:cNvPr>
          <p:cNvSpPr>
            <a:spLocks noGrp="1"/>
          </p:cNvSpPr>
          <p:nvPr>
            <p:ph type="ftr" sz="quarter" idx="11"/>
          </p:nvPr>
        </p:nvSpPr>
        <p:spPr>
          <a:xfrm>
            <a:off x="1494263" y="6379116"/>
            <a:ext cx="4114800" cy="365125"/>
          </a:xfrm>
        </p:spPr>
        <p:txBody>
          <a:bodyPr/>
          <a:lstStyle/>
          <a:p>
            <a:r>
              <a:rPr lang="sv-SE"/>
              <a:t>Säkerhetspush</a:t>
            </a:r>
          </a:p>
        </p:txBody>
      </p:sp>
    </p:spTree>
    <p:extLst>
      <p:ext uri="{BB962C8B-B14F-4D97-AF65-F5344CB8AC3E}">
        <p14:creationId xmlns:p14="http://schemas.microsoft.com/office/powerpoint/2010/main" val="5324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2">
            <a:extLst>
              <a:ext uri="{FF2B5EF4-FFF2-40B4-BE49-F238E27FC236}">
                <a16:creationId xmlns:a16="http://schemas.microsoft.com/office/drawing/2014/main" id="{A15A95AF-4DA6-4666-B4B2-17982D779353}"/>
              </a:ext>
            </a:extLst>
          </p:cNvPr>
          <p:cNvSpPr txBox="1"/>
          <p:nvPr/>
        </p:nvSpPr>
        <p:spPr>
          <a:xfrm>
            <a:off x="438912" y="1524659"/>
            <a:ext cx="5019074" cy="277408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 name="Platshållare för bild 5">
            <a:extLst>
              <a:ext uri="{FF2B5EF4-FFF2-40B4-BE49-F238E27FC236}">
                <a16:creationId xmlns:a16="http://schemas.microsoft.com/office/drawing/2014/main" id="{397256A1-FA56-8AFE-EFB7-F04F0AFEE611}"/>
              </a:ext>
            </a:extLst>
          </p:cNvPr>
          <p:cNvSpPr>
            <a:spLocks noGrp="1"/>
          </p:cNvSpPr>
          <p:nvPr>
            <p:ph type="pic" idx="1"/>
          </p:nvPr>
        </p:nvSpPr>
        <p:spPr/>
        <p:txBody>
          <a:bodyPr/>
          <a:lstStyle/>
          <a:p>
            <a:endParaRPr lang="sv-SE"/>
          </a:p>
        </p:txBody>
      </p:sp>
      <p:sp>
        <p:nvSpPr>
          <p:cNvPr id="17" name="Platshållare för bildnummer 8">
            <a:extLst>
              <a:ext uri="{FF2B5EF4-FFF2-40B4-BE49-F238E27FC236}">
                <a16:creationId xmlns:a16="http://schemas.microsoft.com/office/drawing/2014/main" id="{89AE6D78-C268-465F-5B17-0BD3A9670483}"/>
              </a:ext>
            </a:extLst>
          </p:cNvPr>
          <p:cNvSpPr>
            <a:spLocks noGrp="1"/>
          </p:cNvSpPr>
          <p:nvPr>
            <p:ph type="sldNum" sz="quarter" idx="12"/>
          </p:nvPr>
        </p:nvSpPr>
        <p:spPr/>
        <p:txBody>
          <a:bodyPr/>
          <a:lstStyle/>
          <a:p>
            <a:fld id="{05CAE04F-F893-4FAB-8135-EF6A11A380DD}" type="slidenum">
              <a:rPr lang="sv-SE" smtClean="0">
                <a:solidFill>
                  <a:schemeClr val="tx1"/>
                </a:solidFill>
              </a:rPr>
              <a:t>4</a:t>
            </a:fld>
            <a:endParaRPr lang="sv-SE" dirty="0">
              <a:solidFill>
                <a:schemeClr val="tx1"/>
              </a:solidFill>
            </a:endParaRPr>
          </a:p>
        </p:txBody>
      </p:sp>
      <p:sp>
        <p:nvSpPr>
          <p:cNvPr id="7" name="Platshållare för text 6">
            <a:extLst>
              <a:ext uri="{FF2B5EF4-FFF2-40B4-BE49-F238E27FC236}">
                <a16:creationId xmlns:a16="http://schemas.microsoft.com/office/drawing/2014/main" id="{517791EE-D09C-898A-DE65-A400AAD1F04F}"/>
              </a:ext>
            </a:extLst>
          </p:cNvPr>
          <p:cNvSpPr>
            <a:spLocks noGrp="1"/>
          </p:cNvSpPr>
          <p:nvPr>
            <p:ph type="body" idx="13"/>
          </p:nvPr>
        </p:nvSpPr>
        <p:spPr>
          <a:xfrm>
            <a:off x="6390861" y="5460297"/>
            <a:ext cx="2991855" cy="957045"/>
          </a:xfrm>
        </p:spPr>
        <p:txBody>
          <a:bodyPr/>
          <a:lstStyle/>
          <a:p>
            <a:r>
              <a:rPr lang="sv-SE" dirty="0"/>
              <a:t>Mål: Alla deltagare ska känna att de fyllts med energi under </a:t>
            </a:r>
            <a:r>
              <a:rPr lang="sv-SE" dirty="0" err="1"/>
              <a:t>säkerhetspushen</a:t>
            </a:r>
            <a:r>
              <a:rPr lang="sv-SE" dirty="0"/>
              <a:t>!</a:t>
            </a:r>
          </a:p>
          <a:p>
            <a:endParaRPr lang="sv-SE" dirty="0"/>
          </a:p>
          <a:p>
            <a:endParaRPr lang="sv-SE" dirty="0"/>
          </a:p>
        </p:txBody>
      </p:sp>
      <p:sp>
        <p:nvSpPr>
          <p:cNvPr id="2" name="Rubrik 1">
            <a:extLst>
              <a:ext uri="{FF2B5EF4-FFF2-40B4-BE49-F238E27FC236}">
                <a16:creationId xmlns:a16="http://schemas.microsoft.com/office/drawing/2014/main" id="{B8BED933-E3C6-D187-ACB0-3F2173A271DD}"/>
              </a:ext>
            </a:extLst>
          </p:cNvPr>
          <p:cNvSpPr>
            <a:spLocks noGrp="1"/>
          </p:cNvSpPr>
          <p:nvPr>
            <p:ph type="title"/>
          </p:nvPr>
        </p:nvSpPr>
        <p:spPr>
          <a:xfrm>
            <a:off x="6390861" y="760211"/>
            <a:ext cx="4671390" cy="1139083"/>
          </a:xfrm>
        </p:spPr>
        <p:txBody>
          <a:bodyPr/>
          <a:lstStyle/>
          <a:p>
            <a:r>
              <a:rPr lang="sv-SE" dirty="0"/>
              <a:t>Håll Nollans </a:t>
            </a:r>
            <a:r>
              <a:rPr lang="sv-SE" dirty="0" err="1"/>
              <a:t>säkerhetspush</a:t>
            </a:r>
            <a:r>
              <a:rPr lang="sv-SE" dirty="0"/>
              <a:t> </a:t>
            </a:r>
          </a:p>
        </p:txBody>
      </p:sp>
      <p:sp>
        <p:nvSpPr>
          <p:cNvPr id="5" name="Platshållare för text 4">
            <a:extLst>
              <a:ext uri="{FF2B5EF4-FFF2-40B4-BE49-F238E27FC236}">
                <a16:creationId xmlns:a16="http://schemas.microsoft.com/office/drawing/2014/main" id="{88CD8127-9A5E-2F3D-F38E-75517E31E2A4}"/>
              </a:ext>
            </a:extLst>
          </p:cNvPr>
          <p:cNvSpPr>
            <a:spLocks noGrp="1"/>
          </p:cNvSpPr>
          <p:nvPr>
            <p:ph type="body" sz="half" idx="2"/>
          </p:nvPr>
        </p:nvSpPr>
        <p:spPr>
          <a:xfrm>
            <a:off x="6390861" y="1899294"/>
            <a:ext cx="4671390" cy="3378965"/>
          </a:xfrm>
        </p:spPr>
        <p:txBody>
          <a:bodyPr>
            <a:noAutofit/>
          </a:bodyPr>
          <a:lstStyle/>
          <a:p>
            <a:r>
              <a:rPr lang="sv-SE" sz="1500" b="1" dirty="0">
                <a:latin typeface="Figtree" pitchFamily="2" charset="0"/>
              </a:rPr>
              <a:t>SYFTE</a:t>
            </a:r>
          </a:p>
          <a:p>
            <a:r>
              <a:rPr lang="sv-SE" sz="1500" dirty="0"/>
              <a:t>Visa och lyfta goda exempel kring samarbete och på så sätt fortsätta arbeta för en bra säkerhetskultur. </a:t>
            </a:r>
          </a:p>
          <a:p>
            <a:r>
              <a:rPr lang="sv-SE" sz="1500" b="1" dirty="0">
                <a:latin typeface="Figtree" pitchFamily="2" charset="0"/>
              </a:rPr>
              <a:t>TEMA</a:t>
            </a:r>
          </a:p>
          <a:p>
            <a:r>
              <a:rPr lang="sv-SE" sz="1500" dirty="0"/>
              <a:t>Tillsammans krokar vi arm och samarbetar över gränserna för att nå säkrare arbetsplatser.</a:t>
            </a:r>
          </a:p>
          <a:p>
            <a:r>
              <a:rPr lang="sv-SE" sz="1500" b="1" dirty="0">
                <a:latin typeface="Figtree" pitchFamily="2" charset="0"/>
              </a:rPr>
              <a:t>BUDSKAP</a:t>
            </a:r>
          </a:p>
          <a:p>
            <a:r>
              <a:rPr lang="sv-SE" sz="1500" dirty="0"/>
              <a:t>Tillsammans skapar vi en säkrare bygg- och anläggningsbransch!</a:t>
            </a:r>
          </a:p>
          <a:p>
            <a:r>
              <a:rPr lang="sv-SE" sz="1500" dirty="0"/>
              <a:t>Lyssna på varandra och hitta bra lösningar tillsammans.</a:t>
            </a:r>
          </a:p>
        </p:txBody>
      </p:sp>
      <p:grpSp>
        <p:nvGrpSpPr>
          <p:cNvPr id="15" name="Grupp 14">
            <a:extLst>
              <a:ext uri="{FF2B5EF4-FFF2-40B4-BE49-F238E27FC236}">
                <a16:creationId xmlns:a16="http://schemas.microsoft.com/office/drawing/2014/main" id="{B79BCB1B-FE12-6DB1-BA69-20D95D3C8FEC}"/>
              </a:ext>
            </a:extLst>
          </p:cNvPr>
          <p:cNvGrpSpPr/>
          <p:nvPr/>
        </p:nvGrpSpPr>
        <p:grpSpPr>
          <a:xfrm>
            <a:off x="-1" y="662"/>
            <a:ext cx="5801139" cy="6946634"/>
            <a:chOff x="391476" y="10"/>
            <a:chExt cx="5795092" cy="6939393"/>
          </a:xfrm>
        </p:grpSpPr>
        <p:pic>
          <p:nvPicPr>
            <p:cNvPr id="8" name="Bildobjekt 7" descr="En bild som visar konstruktion, sitter, leksak, orange&#10;&#10;Automatiskt genererad beskrivning">
              <a:extLst>
                <a:ext uri="{FF2B5EF4-FFF2-40B4-BE49-F238E27FC236}">
                  <a16:creationId xmlns:a16="http://schemas.microsoft.com/office/drawing/2014/main" id="{1455DBBC-E41E-A698-D117-B524F67621AD}"/>
                </a:ext>
              </a:extLst>
            </p:cNvPr>
            <p:cNvPicPr>
              <a:picLocks noChangeAspect="1"/>
            </p:cNvPicPr>
            <p:nvPr/>
          </p:nvPicPr>
          <p:blipFill rotWithShape="1">
            <a:blip r:embed="rId3">
              <a:extLst>
                <a:ext uri="{28A0092B-C50C-407E-A947-70E740481C1C}">
                  <a14:useLocalDpi xmlns:a14="http://schemas.microsoft.com/office/drawing/2010/main" val="0"/>
                </a:ext>
              </a:extLst>
            </a:blip>
            <a:srcRect l="25629" t="17" r="30780" b="1918"/>
            <a:stretch/>
          </p:blipFill>
          <p:spPr>
            <a:xfrm>
              <a:off x="391476" y="10"/>
              <a:ext cx="2611646" cy="3892380"/>
            </a:xfrm>
            <a:prstGeom prst="rect">
              <a:avLst/>
            </a:prstGeom>
          </p:spPr>
        </p:pic>
        <p:pic>
          <p:nvPicPr>
            <p:cNvPr id="11" name="Bildobjekt 10" descr="En bild som visar byggnad, person, inomhus, tak&#10;&#10;Automatiskt genererad beskrivning">
              <a:extLst>
                <a:ext uri="{FF2B5EF4-FFF2-40B4-BE49-F238E27FC236}">
                  <a16:creationId xmlns:a16="http://schemas.microsoft.com/office/drawing/2014/main" id="{AF386A9E-C473-BE99-6567-66845A9BC679}"/>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14285" r="47447"/>
            <a:stretch/>
          </p:blipFill>
          <p:spPr>
            <a:xfrm>
              <a:off x="3079673" y="10"/>
              <a:ext cx="3106895" cy="6857990"/>
            </a:xfrm>
            <a:prstGeom prst="rect">
              <a:avLst/>
            </a:prstGeom>
          </p:spPr>
        </p:pic>
        <p:pic>
          <p:nvPicPr>
            <p:cNvPr id="13" name="Bildobjekt 12" descr="En bild som visar utomhus, byggnad, väg, gata&#10;&#10;Automatiskt genererad beskrivning">
              <a:extLst>
                <a:ext uri="{FF2B5EF4-FFF2-40B4-BE49-F238E27FC236}">
                  <a16:creationId xmlns:a16="http://schemas.microsoft.com/office/drawing/2014/main" id="{0FD91B0A-4194-69E4-B1A4-F16ADBEDF923}"/>
                </a:ext>
              </a:extLst>
            </p:cNvPr>
            <p:cNvPicPr>
              <a:picLocks noChangeAspect="1"/>
            </p:cNvPicPr>
            <p:nvPr/>
          </p:nvPicPr>
          <p:blipFill rotWithShape="1">
            <a:blip r:embed="rId5">
              <a:extLst>
                <a:ext uri="{28A0092B-C50C-407E-A947-70E740481C1C}">
                  <a14:useLocalDpi xmlns:a14="http://schemas.microsoft.com/office/drawing/2010/main" val="0"/>
                </a:ext>
              </a:extLst>
            </a:blip>
            <a:srcRect l="36483" t="335" r="5888" b="-1974"/>
            <a:stretch/>
          </p:blipFill>
          <p:spPr>
            <a:xfrm>
              <a:off x="391476" y="3968506"/>
              <a:ext cx="2611646" cy="2970897"/>
            </a:xfrm>
            <a:prstGeom prst="rect">
              <a:avLst/>
            </a:prstGeom>
          </p:spPr>
        </p:pic>
      </p:grpSp>
      <p:sp>
        <p:nvSpPr>
          <p:cNvPr id="3" name="Ellips 2">
            <a:extLst>
              <a:ext uri="{FF2B5EF4-FFF2-40B4-BE49-F238E27FC236}">
                <a16:creationId xmlns:a16="http://schemas.microsoft.com/office/drawing/2014/main" id="{11F58308-1DFD-7C58-7D3A-78EFBEED2B6B}"/>
              </a:ext>
            </a:extLst>
          </p:cNvPr>
          <p:cNvSpPr/>
          <p:nvPr/>
        </p:nvSpPr>
        <p:spPr>
          <a:xfrm>
            <a:off x="10185400" y="4492427"/>
            <a:ext cx="1820890" cy="182089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Figtree" pitchFamily="2" charset="0"/>
              </a:rPr>
              <a:t>Årets film har tema ”Tänka efter före”</a:t>
            </a:r>
          </a:p>
        </p:txBody>
      </p:sp>
    </p:spTree>
    <p:extLst>
      <p:ext uri="{BB962C8B-B14F-4D97-AF65-F5344CB8AC3E}">
        <p14:creationId xmlns:p14="http://schemas.microsoft.com/office/powerpoint/2010/main" val="6970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tshållare för datum 3">
            <a:extLst>
              <a:ext uri="{FF2B5EF4-FFF2-40B4-BE49-F238E27FC236}">
                <a16:creationId xmlns:a16="http://schemas.microsoft.com/office/drawing/2014/main" id="{8F8C7FD9-0F1E-5E99-7DA2-5B3A8DEF8D86}"/>
              </a:ext>
            </a:extLst>
          </p:cNvPr>
          <p:cNvSpPr>
            <a:spLocks noGrp="1"/>
          </p:cNvSpPr>
          <p:nvPr>
            <p:ph type="dt" sz="half" idx="10"/>
          </p:nvPr>
        </p:nvSpPr>
        <p:spPr/>
        <p:txBody>
          <a:bodyPr/>
          <a:lstStyle/>
          <a:p>
            <a:fld id="{5D478599-E591-D242-9304-A503ACB9ACAB}" type="datetime1">
              <a:rPr lang="sv-SE" smtClean="0"/>
              <a:t>2025-05-07</a:t>
            </a:fld>
            <a:endParaRPr lang="sv-SE" dirty="0"/>
          </a:p>
        </p:txBody>
      </p:sp>
      <p:sp>
        <p:nvSpPr>
          <p:cNvPr id="60" name="Platshållare för sidfot 4">
            <a:extLst>
              <a:ext uri="{FF2B5EF4-FFF2-40B4-BE49-F238E27FC236}">
                <a16:creationId xmlns:a16="http://schemas.microsoft.com/office/drawing/2014/main" id="{21871E1E-91B5-1FA7-F4D8-7E353C84773F}"/>
              </a:ext>
            </a:extLst>
          </p:cNvPr>
          <p:cNvSpPr>
            <a:spLocks noGrp="1"/>
          </p:cNvSpPr>
          <p:nvPr>
            <p:ph type="ftr" sz="quarter" idx="11"/>
          </p:nvPr>
        </p:nvSpPr>
        <p:spPr/>
        <p:txBody>
          <a:bodyPr/>
          <a:lstStyle/>
          <a:p>
            <a:r>
              <a:rPr lang="sv-SE"/>
              <a:t>Säkerhetspush</a:t>
            </a:r>
          </a:p>
        </p:txBody>
      </p:sp>
      <p:sp>
        <p:nvSpPr>
          <p:cNvPr id="61" name="Platshållare för bildnummer 8">
            <a:extLst>
              <a:ext uri="{FF2B5EF4-FFF2-40B4-BE49-F238E27FC236}">
                <a16:creationId xmlns:a16="http://schemas.microsoft.com/office/drawing/2014/main" id="{E3195B74-AA4C-1ADA-D025-A5E6D36FA6E1}"/>
              </a:ext>
            </a:extLst>
          </p:cNvPr>
          <p:cNvSpPr>
            <a:spLocks noGrp="1"/>
          </p:cNvSpPr>
          <p:nvPr>
            <p:ph type="sldNum" sz="quarter" idx="12"/>
          </p:nvPr>
        </p:nvSpPr>
        <p:spPr/>
        <p:txBody>
          <a:bodyPr/>
          <a:lstStyle/>
          <a:p>
            <a:fld id="{05CAE04F-F893-4FAB-8135-EF6A11A380DD}" type="slidenum">
              <a:rPr lang="sv-SE" smtClean="0">
                <a:solidFill>
                  <a:schemeClr val="tx1"/>
                </a:solidFill>
              </a:rPr>
              <a:t>5</a:t>
            </a:fld>
            <a:endParaRPr lang="sv-SE" dirty="0">
              <a:solidFill>
                <a:schemeClr val="tx1"/>
              </a:solidFill>
            </a:endParaRPr>
          </a:p>
        </p:txBody>
      </p:sp>
      <p:sp>
        <p:nvSpPr>
          <p:cNvPr id="24" name="Platshållare för text 23">
            <a:extLst>
              <a:ext uri="{FF2B5EF4-FFF2-40B4-BE49-F238E27FC236}">
                <a16:creationId xmlns:a16="http://schemas.microsoft.com/office/drawing/2014/main" id="{E51892E5-ED93-AD2E-E5E4-15DA74193A1B}"/>
              </a:ext>
            </a:extLst>
          </p:cNvPr>
          <p:cNvSpPr>
            <a:spLocks noGrp="1"/>
          </p:cNvSpPr>
          <p:nvPr>
            <p:ph type="body" sz="quarter" idx="66"/>
          </p:nvPr>
        </p:nvSpPr>
        <p:spPr>
          <a:xfrm>
            <a:off x="785426" y="2984500"/>
            <a:ext cx="2146299" cy="444500"/>
          </a:xfrm>
        </p:spPr>
        <p:txBody>
          <a:bodyPr/>
          <a:lstStyle/>
          <a:p>
            <a:r>
              <a:rPr lang="sv-SE" dirty="0">
                <a:latin typeface="Figtree" pitchFamily="2" charset="0"/>
              </a:rPr>
              <a:t>Inledning</a:t>
            </a:r>
          </a:p>
        </p:txBody>
      </p:sp>
      <p:sp>
        <p:nvSpPr>
          <p:cNvPr id="2" name="Platshållare för text 1">
            <a:extLst>
              <a:ext uri="{FF2B5EF4-FFF2-40B4-BE49-F238E27FC236}">
                <a16:creationId xmlns:a16="http://schemas.microsoft.com/office/drawing/2014/main" id="{6ADD4CA0-A912-D75F-30F2-4F227C3EB8B7}"/>
              </a:ext>
            </a:extLst>
          </p:cNvPr>
          <p:cNvSpPr>
            <a:spLocks noGrp="1"/>
          </p:cNvSpPr>
          <p:nvPr>
            <p:ph type="body" sz="quarter" idx="25"/>
          </p:nvPr>
        </p:nvSpPr>
        <p:spPr>
          <a:xfrm>
            <a:off x="865322" y="3625592"/>
            <a:ext cx="191017" cy="191017"/>
          </a:xfrm>
        </p:spPr>
        <p:txBody>
          <a:bodyPr/>
          <a:lstStyle/>
          <a:p>
            <a:endParaRPr lang="sv-SE"/>
          </a:p>
        </p:txBody>
      </p:sp>
      <p:sp>
        <p:nvSpPr>
          <p:cNvPr id="25" name="Platshållare för text 24">
            <a:extLst>
              <a:ext uri="{FF2B5EF4-FFF2-40B4-BE49-F238E27FC236}">
                <a16:creationId xmlns:a16="http://schemas.microsoft.com/office/drawing/2014/main" id="{78E599DB-F288-281B-2D80-F17C28497A89}"/>
              </a:ext>
            </a:extLst>
          </p:cNvPr>
          <p:cNvSpPr>
            <a:spLocks noGrp="1"/>
          </p:cNvSpPr>
          <p:nvPr>
            <p:ph type="body" sz="quarter" idx="69"/>
          </p:nvPr>
        </p:nvSpPr>
        <p:spPr>
          <a:xfrm>
            <a:off x="3514355" y="2984500"/>
            <a:ext cx="2146299" cy="444500"/>
          </a:xfrm>
        </p:spPr>
        <p:txBody>
          <a:bodyPr/>
          <a:lstStyle/>
          <a:p>
            <a:r>
              <a:rPr lang="sv-SE" dirty="0">
                <a:latin typeface="Figtree" pitchFamily="2" charset="0"/>
              </a:rPr>
              <a:t>Korta tal</a:t>
            </a:r>
          </a:p>
        </p:txBody>
      </p:sp>
      <p:sp>
        <p:nvSpPr>
          <p:cNvPr id="3" name="Platshållare för text 2">
            <a:extLst>
              <a:ext uri="{FF2B5EF4-FFF2-40B4-BE49-F238E27FC236}">
                <a16:creationId xmlns:a16="http://schemas.microsoft.com/office/drawing/2014/main" id="{05F2DC9D-66E7-588E-E5F7-9CF51BC8FB1E}"/>
              </a:ext>
            </a:extLst>
          </p:cNvPr>
          <p:cNvSpPr>
            <a:spLocks noGrp="1"/>
          </p:cNvSpPr>
          <p:nvPr>
            <p:ph type="body" sz="quarter" idx="70"/>
          </p:nvPr>
        </p:nvSpPr>
        <p:spPr>
          <a:xfrm>
            <a:off x="3594251" y="3625592"/>
            <a:ext cx="191017" cy="191017"/>
          </a:xfrm>
        </p:spPr>
        <p:txBody>
          <a:bodyPr/>
          <a:lstStyle/>
          <a:p>
            <a:endParaRPr lang="sv-SE"/>
          </a:p>
        </p:txBody>
      </p:sp>
      <p:sp>
        <p:nvSpPr>
          <p:cNvPr id="27" name="Platshållare för text 26">
            <a:extLst>
              <a:ext uri="{FF2B5EF4-FFF2-40B4-BE49-F238E27FC236}">
                <a16:creationId xmlns:a16="http://schemas.microsoft.com/office/drawing/2014/main" id="{D52A2EEF-603E-3CD2-A68E-A83D989B778D}"/>
              </a:ext>
            </a:extLst>
          </p:cNvPr>
          <p:cNvSpPr>
            <a:spLocks noGrp="1"/>
          </p:cNvSpPr>
          <p:nvPr>
            <p:ph type="body" sz="quarter" idx="73"/>
          </p:nvPr>
        </p:nvSpPr>
        <p:spPr>
          <a:xfrm>
            <a:off x="6161691" y="2984500"/>
            <a:ext cx="2146299" cy="444500"/>
          </a:xfrm>
        </p:spPr>
        <p:txBody>
          <a:bodyPr/>
          <a:lstStyle/>
          <a:p>
            <a:r>
              <a:rPr lang="sv-SE" dirty="0">
                <a:latin typeface="Figtree" pitchFamily="2" charset="0"/>
              </a:rPr>
              <a:t>Övning</a:t>
            </a:r>
          </a:p>
        </p:txBody>
      </p:sp>
      <p:sp>
        <p:nvSpPr>
          <p:cNvPr id="4" name="Platshållare för text 3">
            <a:extLst>
              <a:ext uri="{FF2B5EF4-FFF2-40B4-BE49-F238E27FC236}">
                <a16:creationId xmlns:a16="http://schemas.microsoft.com/office/drawing/2014/main" id="{0E068F3A-59AD-318E-4AEE-B495559968F5}"/>
              </a:ext>
            </a:extLst>
          </p:cNvPr>
          <p:cNvSpPr>
            <a:spLocks noGrp="1"/>
          </p:cNvSpPr>
          <p:nvPr>
            <p:ph type="body" sz="quarter" idx="74"/>
          </p:nvPr>
        </p:nvSpPr>
        <p:spPr>
          <a:xfrm>
            <a:off x="6241587" y="3625592"/>
            <a:ext cx="191017" cy="191017"/>
          </a:xfrm>
        </p:spPr>
        <p:txBody>
          <a:bodyPr/>
          <a:lstStyle/>
          <a:p>
            <a:endParaRPr lang="sv-SE"/>
          </a:p>
        </p:txBody>
      </p:sp>
      <p:sp>
        <p:nvSpPr>
          <p:cNvPr id="22" name="Platshållare för text 21">
            <a:extLst>
              <a:ext uri="{FF2B5EF4-FFF2-40B4-BE49-F238E27FC236}">
                <a16:creationId xmlns:a16="http://schemas.microsoft.com/office/drawing/2014/main" id="{04740197-CB81-1B46-C3EB-6842C2F034CC}"/>
              </a:ext>
            </a:extLst>
          </p:cNvPr>
          <p:cNvSpPr>
            <a:spLocks noGrp="1"/>
          </p:cNvSpPr>
          <p:nvPr>
            <p:ph type="body" sz="quarter" idx="57"/>
          </p:nvPr>
        </p:nvSpPr>
        <p:spPr>
          <a:xfrm>
            <a:off x="768640" y="4629401"/>
            <a:ext cx="2146299" cy="1428750"/>
          </a:xfrm>
        </p:spPr>
        <p:txBody>
          <a:bodyPr/>
          <a:lstStyle/>
          <a:p>
            <a:r>
              <a:rPr lang="sv-SE" dirty="0"/>
              <a:t>Deltagarna hälsas välkomna</a:t>
            </a:r>
          </a:p>
          <a:p>
            <a:r>
              <a:rPr lang="sv-SE" dirty="0"/>
              <a:t>Film visas</a:t>
            </a:r>
          </a:p>
        </p:txBody>
      </p:sp>
      <p:sp>
        <p:nvSpPr>
          <p:cNvPr id="23" name="Platshållare för text 22">
            <a:extLst>
              <a:ext uri="{FF2B5EF4-FFF2-40B4-BE49-F238E27FC236}">
                <a16:creationId xmlns:a16="http://schemas.microsoft.com/office/drawing/2014/main" id="{2EE3BD4A-1F2F-5B25-5E02-3E8699839F78}"/>
              </a:ext>
            </a:extLst>
          </p:cNvPr>
          <p:cNvSpPr>
            <a:spLocks noGrp="1"/>
          </p:cNvSpPr>
          <p:nvPr>
            <p:ph type="body" sz="quarter" idx="59"/>
          </p:nvPr>
        </p:nvSpPr>
        <p:spPr>
          <a:xfrm>
            <a:off x="768640" y="4060437"/>
            <a:ext cx="2146299" cy="543580"/>
          </a:xfrm>
        </p:spPr>
        <p:txBody>
          <a:bodyPr/>
          <a:lstStyle/>
          <a:p>
            <a:r>
              <a:rPr lang="sv-SE" dirty="0"/>
              <a:t>Ca 7 minuter</a:t>
            </a:r>
          </a:p>
        </p:txBody>
      </p:sp>
      <p:sp>
        <p:nvSpPr>
          <p:cNvPr id="20" name="Platshållare för innehåll 19">
            <a:extLst>
              <a:ext uri="{FF2B5EF4-FFF2-40B4-BE49-F238E27FC236}">
                <a16:creationId xmlns:a16="http://schemas.microsoft.com/office/drawing/2014/main" id="{4D30CC17-31F8-5520-4D21-354B4C8FC547}"/>
              </a:ext>
            </a:extLst>
          </p:cNvPr>
          <p:cNvSpPr>
            <a:spLocks noGrp="1"/>
          </p:cNvSpPr>
          <p:nvPr>
            <p:ph idx="1"/>
          </p:nvPr>
        </p:nvSpPr>
        <p:spPr/>
        <p:txBody>
          <a:bodyPr/>
          <a:lstStyle/>
          <a:p>
            <a:r>
              <a:rPr lang="sv-SE" dirty="0"/>
              <a:t>(</a:t>
            </a:r>
            <a:r>
              <a:rPr lang="sv-SE" dirty="0" err="1"/>
              <a:t>Säkerhetspushen</a:t>
            </a:r>
            <a:r>
              <a:rPr lang="sv-SE" dirty="0"/>
              <a:t> varar i cirka 15-30 minuter) </a:t>
            </a:r>
          </a:p>
        </p:txBody>
      </p:sp>
      <p:sp>
        <p:nvSpPr>
          <p:cNvPr id="19" name="Rubrik 18">
            <a:extLst>
              <a:ext uri="{FF2B5EF4-FFF2-40B4-BE49-F238E27FC236}">
                <a16:creationId xmlns:a16="http://schemas.microsoft.com/office/drawing/2014/main" id="{1D9E4EE6-54F0-97D8-96F6-2CAB3FEA3DBA}"/>
              </a:ext>
            </a:extLst>
          </p:cNvPr>
          <p:cNvSpPr>
            <a:spLocks noGrp="1"/>
          </p:cNvSpPr>
          <p:nvPr>
            <p:ph type="title"/>
          </p:nvPr>
        </p:nvSpPr>
        <p:spPr/>
        <p:txBody>
          <a:bodyPr>
            <a:normAutofit fontScale="90000"/>
          </a:bodyPr>
          <a:lstStyle/>
          <a:p>
            <a:r>
              <a:rPr lang="sv-SE" dirty="0"/>
              <a:t>Håll Nollans </a:t>
            </a:r>
            <a:r>
              <a:rPr lang="sv-SE" dirty="0" err="1"/>
              <a:t>säkerhetspush</a:t>
            </a:r>
            <a:r>
              <a:rPr lang="sv-SE" dirty="0"/>
              <a:t> - </a:t>
            </a:r>
            <a:br>
              <a:rPr lang="sv-SE" dirty="0"/>
            </a:br>
            <a:r>
              <a:rPr lang="sv-SE" dirty="0"/>
              <a:t>ungefärligt upplägg</a:t>
            </a:r>
          </a:p>
        </p:txBody>
      </p:sp>
      <p:sp>
        <p:nvSpPr>
          <p:cNvPr id="29" name="Platshållare för text 28">
            <a:extLst>
              <a:ext uri="{FF2B5EF4-FFF2-40B4-BE49-F238E27FC236}">
                <a16:creationId xmlns:a16="http://schemas.microsoft.com/office/drawing/2014/main" id="{B91A371B-9EDF-0753-E839-32D2B80B2258}"/>
              </a:ext>
            </a:extLst>
          </p:cNvPr>
          <p:cNvSpPr>
            <a:spLocks noGrp="1"/>
          </p:cNvSpPr>
          <p:nvPr>
            <p:ph type="body" sz="quarter" idx="75"/>
          </p:nvPr>
        </p:nvSpPr>
        <p:spPr>
          <a:xfrm>
            <a:off x="3507913" y="4616010"/>
            <a:ext cx="2146299" cy="1428750"/>
          </a:xfrm>
        </p:spPr>
        <p:txBody>
          <a:bodyPr/>
          <a:lstStyle/>
          <a:p>
            <a:r>
              <a:rPr lang="sv-SE" dirty="0"/>
              <a:t>Chefer från ledningen från ca 3 företag samt gärna ett skyddsombud håller tal om hur samverkan bidrar till en bättre arbetsmiljö</a:t>
            </a:r>
          </a:p>
          <a:p>
            <a:endParaRPr lang="sv-SE" dirty="0"/>
          </a:p>
        </p:txBody>
      </p:sp>
      <p:sp>
        <p:nvSpPr>
          <p:cNvPr id="30" name="Platshållare för text 29">
            <a:extLst>
              <a:ext uri="{FF2B5EF4-FFF2-40B4-BE49-F238E27FC236}">
                <a16:creationId xmlns:a16="http://schemas.microsoft.com/office/drawing/2014/main" id="{BE9C7158-3AF4-3E43-84CC-F76ABA6A4B9C}"/>
              </a:ext>
            </a:extLst>
          </p:cNvPr>
          <p:cNvSpPr>
            <a:spLocks noGrp="1"/>
          </p:cNvSpPr>
          <p:nvPr>
            <p:ph type="body" sz="quarter" idx="76"/>
          </p:nvPr>
        </p:nvSpPr>
        <p:spPr>
          <a:xfrm>
            <a:off x="3507913" y="4047046"/>
            <a:ext cx="2146299" cy="543580"/>
          </a:xfrm>
        </p:spPr>
        <p:txBody>
          <a:bodyPr/>
          <a:lstStyle/>
          <a:p>
            <a:r>
              <a:rPr lang="sv-SE" dirty="0"/>
              <a:t>5-7 minuter</a:t>
            </a:r>
          </a:p>
          <a:p>
            <a:endParaRPr lang="sv-SE" dirty="0"/>
          </a:p>
          <a:p>
            <a:endParaRPr lang="sv-SE" dirty="0"/>
          </a:p>
        </p:txBody>
      </p:sp>
      <p:sp>
        <p:nvSpPr>
          <p:cNvPr id="31" name="Platshållare för text 30">
            <a:extLst>
              <a:ext uri="{FF2B5EF4-FFF2-40B4-BE49-F238E27FC236}">
                <a16:creationId xmlns:a16="http://schemas.microsoft.com/office/drawing/2014/main" id="{6E5BDB04-A124-3A54-03DC-F5B152F4F01D}"/>
              </a:ext>
            </a:extLst>
          </p:cNvPr>
          <p:cNvSpPr>
            <a:spLocks noGrp="1"/>
          </p:cNvSpPr>
          <p:nvPr>
            <p:ph type="body" sz="quarter" idx="77"/>
          </p:nvPr>
        </p:nvSpPr>
        <p:spPr>
          <a:xfrm>
            <a:off x="6155576" y="4616010"/>
            <a:ext cx="2146299" cy="1428750"/>
          </a:xfrm>
        </p:spPr>
        <p:txBody>
          <a:bodyPr/>
          <a:lstStyle/>
          <a:p>
            <a:r>
              <a:rPr lang="sv-SE" dirty="0"/>
              <a:t>En aktivitet för att stärka säkerhetskulturen </a:t>
            </a:r>
          </a:p>
          <a:p>
            <a:endParaRPr lang="sv-SE" dirty="0"/>
          </a:p>
          <a:p>
            <a:endParaRPr lang="sv-SE" dirty="0"/>
          </a:p>
        </p:txBody>
      </p:sp>
      <p:sp>
        <p:nvSpPr>
          <p:cNvPr id="32" name="Platshållare för text 31">
            <a:extLst>
              <a:ext uri="{FF2B5EF4-FFF2-40B4-BE49-F238E27FC236}">
                <a16:creationId xmlns:a16="http://schemas.microsoft.com/office/drawing/2014/main" id="{CCAD3F85-5BB6-A39A-D132-823E5A42B532}"/>
              </a:ext>
            </a:extLst>
          </p:cNvPr>
          <p:cNvSpPr>
            <a:spLocks noGrp="1"/>
          </p:cNvSpPr>
          <p:nvPr>
            <p:ph type="body" sz="quarter" idx="78"/>
          </p:nvPr>
        </p:nvSpPr>
        <p:spPr>
          <a:xfrm>
            <a:off x="6155576" y="4047046"/>
            <a:ext cx="2146299" cy="543580"/>
          </a:xfrm>
        </p:spPr>
        <p:txBody>
          <a:bodyPr/>
          <a:lstStyle/>
          <a:p>
            <a:r>
              <a:rPr lang="sv-SE" dirty="0"/>
              <a:t>3+ minuter</a:t>
            </a:r>
          </a:p>
          <a:p>
            <a:endParaRPr lang="sv-SE" dirty="0"/>
          </a:p>
        </p:txBody>
      </p:sp>
      <p:sp>
        <p:nvSpPr>
          <p:cNvPr id="34" name="Line">
            <a:extLst>
              <a:ext uri="{FF2B5EF4-FFF2-40B4-BE49-F238E27FC236}">
                <a16:creationId xmlns:a16="http://schemas.microsoft.com/office/drawing/2014/main" id="{60FE4C94-3B8B-3A8A-A5FC-2609F3C6C2CF}"/>
              </a:ext>
            </a:extLst>
          </p:cNvPr>
          <p:cNvSpPr/>
          <p:nvPr/>
        </p:nvSpPr>
        <p:spPr>
          <a:xfrm>
            <a:off x="932816"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5" name="Platshållare för text 26">
            <a:extLst>
              <a:ext uri="{FF2B5EF4-FFF2-40B4-BE49-F238E27FC236}">
                <a16:creationId xmlns:a16="http://schemas.microsoft.com/office/drawing/2014/main" id="{E25F037F-CE3F-4673-EB51-BD6BEA4F8F30}"/>
              </a:ext>
            </a:extLst>
          </p:cNvPr>
          <p:cNvSpPr txBox="1">
            <a:spLocks/>
          </p:cNvSpPr>
          <p:nvPr/>
        </p:nvSpPr>
        <p:spPr>
          <a:xfrm>
            <a:off x="9098423" y="2984500"/>
            <a:ext cx="2146299" cy="444500"/>
          </a:xfrm>
          <a:prstGeom prst="rect">
            <a:avLst/>
          </a:prstGeom>
          <a:noFill/>
        </p:spPr>
        <p:txBody>
          <a:bodyPr vert="horz" lIns="91440" tIns="45720" rIns="91440" bIns="45720" rtlCol="0" anchor="b"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100" b="1" i="0" kern="1200">
                <a:solidFill>
                  <a:schemeClr val="tx1"/>
                </a:solidFill>
                <a:latin typeface="Figtree Light"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Figtree" pitchFamily="2" charset="0"/>
              </a:rPr>
              <a:t>Avslutning</a:t>
            </a:r>
          </a:p>
        </p:txBody>
      </p:sp>
      <p:sp>
        <p:nvSpPr>
          <p:cNvPr id="51" name="Platshållare för text 27">
            <a:extLst>
              <a:ext uri="{FF2B5EF4-FFF2-40B4-BE49-F238E27FC236}">
                <a16:creationId xmlns:a16="http://schemas.microsoft.com/office/drawing/2014/main" id="{106D23CB-26E2-4D68-02D1-463F40498FD3}"/>
              </a:ext>
            </a:extLst>
          </p:cNvPr>
          <p:cNvSpPr txBox="1">
            <a:spLocks/>
          </p:cNvSpPr>
          <p:nvPr/>
        </p:nvSpPr>
        <p:spPr>
          <a:xfrm>
            <a:off x="9178319" y="3625592"/>
            <a:ext cx="191017" cy="191017"/>
          </a:xfrm>
          <a:prstGeom prst="ellipse">
            <a:avLst/>
          </a:prstGeom>
          <a:solidFill>
            <a:schemeClr val="accent3"/>
          </a:solidFill>
        </p:spPr>
        <p:txBody>
          <a:bodyPr vert="horz" lIns="0" tIns="0" rIns="0" bIns="0" rtlCol="0" anchor="ctr" anchorCtr="0">
            <a:noAutofit/>
          </a:bodyPr>
          <a:lstStyle>
            <a:lvl1pPr marL="0" indent="0" algn="ctr" defTabSz="412750" rtl="0" eaLnBrk="1" latinLnBrk="0" hangingPunct="1">
              <a:lnSpc>
                <a:spcPct val="100000"/>
              </a:lnSpc>
              <a:spcBef>
                <a:spcPts val="0"/>
              </a:spcBef>
              <a:buSzTx/>
              <a:buFont typeface="Arial" panose="020B0604020202020204" pitchFamily="34" charset="0"/>
              <a:buNone/>
              <a:defRPr sz="100" b="0" i="0" kern="1200">
                <a:solidFill>
                  <a:srgbClr val="FFFFFF"/>
                </a:solidFill>
                <a:latin typeface="+mn-lt"/>
                <a:ea typeface="+mn-ea"/>
                <a:cs typeface="+mn-cs"/>
                <a:sym typeface="Helvetica Neue Medium"/>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52" name="Platshållare för text 30">
            <a:extLst>
              <a:ext uri="{FF2B5EF4-FFF2-40B4-BE49-F238E27FC236}">
                <a16:creationId xmlns:a16="http://schemas.microsoft.com/office/drawing/2014/main" id="{3221D6DB-AF33-DB84-82E3-B444140D32F4}"/>
              </a:ext>
            </a:extLst>
          </p:cNvPr>
          <p:cNvSpPr txBox="1">
            <a:spLocks/>
          </p:cNvSpPr>
          <p:nvPr/>
        </p:nvSpPr>
        <p:spPr>
          <a:xfrm>
            <a:off x="9092308" y="4616010"/>
            <a:ext cx="2146299" cy="1428750"/>
          </a:xfrm>
          <a:prstGeom prst="rect">
            <a:avLst/>
          </a:prstGeom>
        </p:spPr>
        <p:txBody>
          <a:bodyPr vert="horz" lIns="91440" tIns="9000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Tack till talare och deltagare och </a:t>
            </a:r>
            <a:r>
              <a:rPr lang="sv-SE" dirty="0" err="1"/>
              <a:t>säkerhetspushen</a:t>
            </a:r>
            <a:r>
              <a:rPr lang="sv-SE" dirty="0"/>
              <a:t> 2025 avslutas</a:t>
            </a:r>
          </a:p>
          <a:p>
            <a:endParaRPr lang="sv-SE" dirty="0"/>
          </a:p>
        </p:txBody>
      </p:sp>
      <p:sp>
        <p:nvSpPr>
          <p:cNvPr id="53" name="Platshållare för text 31">
            <a:extLst>
              <a:ext uri="{FF2B5EF4-FFF2-40B4-BE49-F238E27FC236}">
                <a16:creationId xmlns:a16="http://schemas.microsoft.com/office/drawing/2014/main" id="{72ED148E-59D2-2992-C9E2-FD07F8A57AEC}"/>
              </a:ext>
            </a:extLst>
          </p:cNvPr>
          <p:cNvSpPr txBox="1">
            <a:spLocks/>
          </p:cNvSpPr>
          <p:nvPr/>
        </p:nvSpPr>
        <p:spPr>
          <a:xfrm>
            <a:off x="9092308" y="4047046"/>
            <a:ext cx="2146299" cy="543580"/>
          </a:xfrm>
          <a:prstGeom prst="rect">
            <a:avLst/>
          </a:prstGeom>
          <a:noFill/>
        </p:spPr>
        <p:txBody>
          <a:bodyPr vert="horz" lIns="91440" tIns="45720" rIns="91440" bIns="45720" rtlCol="0"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chemeClr val="tx1"/>
                </a:solidFill>
                <a:latin typeface="Figtree"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1 minut</a:t>
            </a:r>
          </a:p>
          <a:p>
            <a:endParaRPr lang="sv-SE" dirty="0"/>
          </a:p>
        </p:txBody>
      </p:sp>
      <p:sp>
        <p:nvSpPr>
          <p:cNvPr id="58" name="Rektangel 57">
            <a:extLst>
              <a:ext uri="{FF2B5EF4-FFF2-40B4-BE49-F238E27FC236}">
                <a16:creationId xmlns:a16="http://schemas.microsoft.com/office/drawing/2014/main" id="{E4D92681-DA28-E5E4-B4FA-8D807FF488F9}"/>
              </a:ext>
            </a:extLst>
          </p:cNvPr>
          <p:cNvSpPr/>
          <p:nvPr/>
        </p:nvSpPr>
        <p:spPr>
          <a:xfrm>
            <a:off x="9369336" y="3625592"/>
            <a:ext cx="3016628" cy="191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674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281464"/>
      </p:ext>
    </p:extLst>
  </p:cSld>
  <p:clrMapOvr>
    <a:masterClrMapping/>
  </p:clrMapOvr>
</p:sld>
</file>

<file path=ppt/theme/theme1.xml><?xml version="1.0" encoding="utf-8"?>
<a:theme xmlns:a="http://schemas.openxmlformats.org/drawingml/2006/main" name="HN-Mall-240409">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Figtree" pitchFamily="2" charset="0"/>
          </a:defRPr>
        </a:defPPr>
      </a:lstStyle>
    </a:txDef>
  </a:objectDefaults>
  <a:extraClrSchemeLst/>
  <a:extLst>
    <a:ext uri="{05A4C25C-085E-4340-85A3-A5531E510DB2}">
      <thm15:themeFamily xmlns:thm15="http://schemas.microsoft.com/office/thememl/2012/main" name="HN-Mall-240409" id="{4CA0BD52-673C-B544-ACC4-79920F12762C}" vid="{AE240CC3-EECB-0046-94B5-4C79CCBFFC9C}"/>
    </a:ext>
  </a:extLst>
</a:theme>
</file>

<file path=ppt/theme/theme2.xml><?xml version="1.0" encoding="utf-8"?>
<a:theme xmlns:a="http://schemas.openxmlformats.org/drawingml/2006/main" name="Dokumentation_Hå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765D14E49A8B74ABCA6CCD44D959416" ma:contentTypeVersion="18" ma:contentTypeDescription="Skapa ett nytt dokument." ma:contentTypeScope="" ma:versionID="28b7d4fb2447677a44ff439e8d03b679">
  <xsd:schema xmlns:xsd="http://www.w3.org/2001/XMLSchema" xmlns:xs="http://www.w3.org/2001/XMLSchema" xmlns:p="http://schemas.microsoft.com/office/2006/metadata/properties" xmlns:ns2="96077d9e-8355-4ed9-9447-029eb1a8a9e6" xmlns:ns3="77eae6e3-962d-4de5-8427-135b74c9b58d" targetNamespace="http://schemas.microsoft.com/office/2006/metadata/properties" ma:root="true" ma:fieldsID="74af9e29ec3a9aff0cd425ff300ed15d" ns2:_="" ns3:_="">
    <xsd:import namespace="96077d9e-8355-4ed9-9447-029eb1a8a9e6"/>
    <xsd:import namespace="77eae6e3-962d-4de5-8427-135b74c9b5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77d9e-8355-4ed9-9447-029eb1a8a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eae6e3-962d-4de5-8427-135b74c9b5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9e2707f-081b-47d0-9d13-cfcb2556c39f}" ma:internalName="TaxCatchAll" ma:showField="CatchAllData" ma:web="77eae6e3-962d-4de5-8427-135b74c9b58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7eae6e3-962d-4de5-8427-135b74c9b58d" xsi:nil="true"/>
    <lcf76f155ced4ddcb4097134ff3c332f xmlns="96077d9e-8355-4ed9-9447-029eb1a8a9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2B0EDD-7F67-41AD-8C08-1393CB4B1DAD}">
  <ds:schemaRefs>
    <ds:schemaRef ds:uri="http://schemas.microsoft.com/sharepoint/v3/contenttype/forms"/>
  </ds:schemaRefs>
</ds:datastoreItem>
</file>

<file path=customXml/itemProps2.xml><?xml version="1.0" encoding="utf-8"?>
<ds:datastoreItem xmlns:ds="http://schemas.openxmlformats.org/officeDocument/2006/customXml" ds:itemID="{96561225-5786-4DEE-AD31-EB6BA9F28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77d9e-8355-4ed9-9447-029eb1a8a9e6"/>
    <ds:schemaRef ds:uri="77eae6e3-962d-4de5-8427-135b74c9b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CCE8E5-1846-481B-9E28-1470E8316225}">
  <ds:schemaRefs>
    <ds:schemaRef ds:uri="http://schemas.microsoft.com/office/2006/documentManagement/types"/>
    <ds:schemaRef ds:uri="http://purl.org/dc/terms/"/>
    <ds:schemaRef ds:uri="http://purl.org/dc/dcmitype/"/>
    <ds:schemaRef ds:uri="http://schemas.openxmlformats.org/package/2006/metadata/core-properties"/>
    <ds:schemaRef ds:uri="77eae6e3-962d-4de5-8427-135b74c9b58d"/>
    <ds:schemaRef ds:uri="96077d9e-8355-4ed9-9447-029eb1a8a9e6"/>
    <ds:schemaRef ds:uri="http://purl.org/dc/elements/1.1/"/>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1592</TotalTime>
  <Words>457</Words>
  <Application>Microsoft Macintosh PowerPoint</Application>
  <PresentationFormat>Bredbild</PresentationFormat>
  <Paragraphs>47</Paragraphs>
  <Slides>6</Slides>
  <Notes>3</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6</vt:i4>
      </vt:variant>
    </vt:vector>
  </HeadingPairs>
  <TitlesOfParts>
    <vt:vector size="17" baseType="lpstr">
      <vt:lpstr>Calibri</vt:lpstr>
      <vt:lpstr>Figtree Medium</vt:lpstr>
      <vt:lpstr>Wingdings</vt:lpstr>
      <vt:lpstr>Figtree</vt:lpstr>
      <vt:lpstr>Calibri Light</vt:lpstr>
      <vt:lpstr>Figtree SemiBold</vt:lpstr>
      <vt:lpstr>Arial</vt:lpstr>
      <vt:lpstr>Figtree Light</vt:lpstr>
      <vt:lpstr>Larken ExtraBold</vt:lpstr>
      <vt:lpstr>HN-Mall-240409</vt:lpstr>
      <vt:lpstr>Dokumentation_Håll Nollan</vt:lpstr>
      <vt:lpstr>Håll Nollans säkerhetspush 2025   </vt:lpstr>
      <vt:lpstr>Håll Nollans säkerhetspush </vt:lpstr>
      <vt:lpstr>PowerPoint-presentation</vt:lpstr>
      <vt:lpstr>Håll Nollans säkerhetspush </vt:lpstr>
      <vt:lpstr>Håll Nollans säkerhetspush -  ungefärligt upplägg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Ågermo</cp:lastModifiedBy>
  <cp:revision>187</cp:revision>
  <cp:lastPrinted>2020-04-29T15:28:16Z</cp:lastPrinted>
  <dcterms:created xsi:type="dcterms:W3CDTF">2020-04-29T06:34:09Z</dcterms:created>
  <dcterms:modified xsi:type="dcterms:W3CDTF">2025-05-07T16:41:57Z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0x0101002765D14E49A8B74ABCA6CCD44D959416</vt:lpwstr>
  </property>
  <property fmtid="{D5CDD505-2E9C-101B-9397-08002B2CF9AE}" pid="3" name="MediaServiceImageTags">
    <vt:lpwstr/>
  </property>
</Properties>
</file>