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1782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0F126-8BD5-F54F-83B4-B11B6BC37B3C}" type="datetimeFigureOut">
              <a:rPr lang="sv-SE" smtClean="0"/>
              <a:t>2025-06-19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00C6-A79A-6E46-A74B-7DB662F8B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45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44D87-EF4D-D74D-806D-460AF583092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4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örsta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4C280597-F75D-6BF2-07C4-16F9FA151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6" y="1925814"/>
            <a:ext cx="6123685" cy="539997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6FBB96-5626-3EE8-0404-DAAA75488A70}"/>
              </a:ext>
            </a:extLst>
          </p:cNvPr>
          <p:cNvSpPr txBox="1">
            <a:spLocks/>
          </p:cNvSpPr>
          <p:nvPr/>
        </p:nvSpPr>
        <p:spPr>
          <a:xfrm>
            <a:off x="223628" y="209010"/>
            <a:ext cx="9144000" cy="22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0" i="0" spc="0" dirty="0">
                <a:solidFill>
                  <a:schemeClr val="accent1"/>
                </a:solidFill>
                <a:latin typeface="Figtree SemiBold" pitchFamily="2" charset="0"/>
              </a:rPr>
              <a:t>SAMVERKAN FÖR NOLL OLYCKOR I BYGGBRANSCHEN          </a:t>
            </a:r>
            <a:endParaRPr lang="en-US" sz="800" b="0" i="0" spc="0" dirty="0">
              <a:solidFill>
                <a:schemeClr val="accent1"/>
              </a:solidFill>
              <a:latin typeface="Figtree SemiBold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5155E-7DC3-3152-5579-2AA7FD6F86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384" y="2349532"/>
            <a:ext cx="6676943" cy="129864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chemeClr val="tx1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Här lägger du en bra rubrik till en förstasida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2701F1-4958-F812-32D5-03300BE0F7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2384" y="3648174"/>
            <a:ext cx="6676943" cy="1655762"/>
          </a:xfrm>
        </p:spPr>
        <p:txBody>
          <a:bodyPr tIns="14400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rubriken på startsidan</a:t>
            </a:r>
            <a:endParaRPr lang="en-US" dirty="0"/>
          </a:p>
        </p:txBody>
      </p:sp>
      <p:pic>
        <p:nvPicPr>
          <p:cNvPr id="2" name="Bildobjekt 1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D399A0FA-3032-469C-ED64-C7CA9FA6D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6" y="1925814"/>
            <a:ext cx="6123685" cy="53999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E54475B-5323-DAB7-9111-C0AA596BE710}"/>
              </a:ext>
            </a:extLst>
          </p:cNvPr>
          <p:cNvSpPr txBox="1">
            <a:spLocks/>
          </p:cNvSpPr>
          <p:nvPr/>
        </p:nvSpPr>
        <p:spPr>
          <a:xfrm>
            <a:off x="223628" y="209010"/>
            <a:ext cx="9144000" cy="22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0" i="0" spc="0" dirty="0">
                <a:solidFill>
                  <a:schemeClr val="accent1"/>
                </a:solidFill>
                <a:latin typeface="Figtree SemiBold" pitchFamily="2" charset="0"/>
              </a:rPr>
              <a:t>SAMVERKAN FÖR NOLL OLYCKOR I BYGGBRANSCHEN          </a:t>
            </a:r>
            <a:endParaRPr lang="en-US" sz="800" b="0" i="0" spc="0" dirty="0">
              <a:solidFill>
                <a:schemeClr val="accent1"/>
              </a:solidFill>
              <a:latin typeface="Figtre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48C990-311D-8648-9C5C-42B6D960F8D8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53FF812-31F8-4477-C4FD-601636C078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022" y="5278259"/>
            <a:ext cx="3005107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8651-E31B-78B8-8218-8BD1C93B2D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1161" y="1700659"/>
            <a:ext cx="11061561" cy="1090766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brödtext på med flera rader. 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 om du vill göra en radbrytning utan gör nytt stycke. Trycker du bara </a:t>
            </a:r>
            <a:r>
              <a:rPr lang="sv-SE" dirty="0" err="1"/>
              <a:t>Enter</a:t>
            </a:r>
            <a:r>
              <a:rPr lang="sv-SE" dirty="0"/>
              <a:t> blir det automatisk ett nytt stycke.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A17CE-9436-AD5B-86C1-37879EEC5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1" y="783158"/>
            <a:ext cx="10185135" cy="892800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1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+ Underrubrik och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E5A117-69AF-D747-B652-8542691D7E5C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A17CE-9436-AD5B-86C1-37879EEC5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10158629" cy="892800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4A88766-40D8-F586-0E62-065AC8E076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430226"/>
            <a:ext cx="10593388" cy="2848212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429916-B7F0-19D4-8A61-4C7B187577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022" y="5278259"/>
            <a:ext cx="3005107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9A595435-1F83-1F8B-F9BD-A4508B22F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63524"/>
            <a:ext cx="10082213" cy="566939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rken ExtraBold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2230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/ Avsnittssid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328F38-04B1-EC40-AE3D-3929F1CA9E58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FCD69-D57B-B18A-7956-1FCB8D2FA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chemeClr val="tx1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01. Rubrik kapitelsida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5FB467-5E88-4A9D-8F38-8D40998032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3841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B613911-57DD-FF1A-6765-219BD6B164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8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el / Avsnittssida röd">
    <p:bg>
      <p:bgPr>
        <a:solidFill>
          <a:srgbClr val="92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34B0CC-7790-E247-A035-830C47FDF4D4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FCD69-D57B-B18A-7956-1FCB8D2FA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chemeClr val="tx1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01. Rubrik kapitelsida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5FB467-5E88-4A9D-8F38-8D40998032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3841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B613911-57DD-FF1A-6765-219BD6B164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pitel / Avsnittssida turkos 2">
    <p:bg>
      <p:bgPr>
        <a:solidFill>
          <a:srgbClr val="307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63052D-28EF-1446-89F6-4EB3094DD649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FCD69-D57B-B18A-7956-1FCB8D2FA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chemeClr val="tx1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01. Rubrik kapitelsida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5FB467-5E88-4A9D-8F38-8D40998032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3841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B613911-57DD-FF1A-6765-219BD6B164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apitel / Avsnittssida turkos 4">
    <p:bg>
      <p:bgPr>
        <a:solidFill>
          <a:srgbClr val="B2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5E6A"/>
                </a:solidFill>
              </a:defRPr>
            </a:lvl1pPr>
          </a:lstStyle>
          <a:p>
            <a:fld id="{8B18D919-B965-0243-AE2D-122A3CC95926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5E6A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5E6A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FCD69-D57B-B18A-7956-1FCB8D2FA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rgbClr val="115E6A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01. Rubrik kapitelsida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5FB467-5E88-4A9D-8F38-8D40998032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3841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115E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  <p:pic>
        <p:nvPicPr>
          <p:cNvPr id="3" name="Bildobjekt 2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5C76B28C-FFA9-7DEE-5FB6-FEDBD08A0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rubrik/brödtext ST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0E29C-488E-8643-9AD7-C933E568B497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3369A9D-3D4A-CCA6-BDFB-3037E766A36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3487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E85CBA9-1DA1-175E-854A-D36AD5A0D326}"/>
              </a:ext>
            </a:extLst>
          </p:cNvPr>
          <p:cNvSpPr/>
          <p:nvPr/>
        </p:nvSpPr>
        <p:spPr>
          <a:xfrm>
            <a:off x="2407534" y="3721100"/>
            <a:ext cx="9901062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41082516-DBD3-80A6-BD86-CC9EFAAFF4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1477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7491481-07B4-CD6B-66E6-9D8290CAF5E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19397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28D8E1E9-F9BD-BFAC-1363-1797C8CC43C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7387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B60F3C-E309-2CBC-E423-2D9B4EAB951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1022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919A239D-312D-D4AC-C0BD-0B6C0185608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29012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A46A6F2F-6B02-C998-CD3F-A67E7C506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F315AB0-8715-DAE7-CBED-5EBDF84A0B0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18091" y="4629401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50E95E06-7570-F6DA-6EEF-FDFC45ECEBD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18091" y="4060437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B485-C532-B999-7E7D-80916473E5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1162" y="1700659"/>
            <a:ext cx="8710246" cy="1090766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brödtext på med flera rader. 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 om du vill göra en radbrytning utan gör nytt stycke. Trycker du bara </a:t>
            </a:r>
            <a:r>
              <a:rPr lang="sv-SE" dirty="0" err="1"/>
              <a:t>Enter</a:t>
            </a:r>
            <a:r>
              <a:rPr lang="sv-SE" dirty="0"/>
              <a:t> blir det automatisk ett nytt stycke.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1834C6-0C95-8F13-2CD8-3E6AD26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8710246" cy="894417"/>
          </a:xfrm>
        </p:spPr>
        <p:txBody>
          <a:bodyPr anchor="b">
            <a:noAutofit/>
          </a:bodyPr>
          <a:lstStyle>
            <a:lvl1pPr>
              <a:defRPr b="0">
                <a:latin typeface="Larken ExtraBold" pitchFamily="2" charset="0"/>
              </a:defRPr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231D0E-9710-16F3-8734-393A287CC14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87535" y="4616010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F10E3B3-C435-6F97-FA82-E03193C0EA6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87535" y="4047046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8BC18-C114-4677-CF1F-4B15C883C1F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204112" y="4616010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7987DFA-C325-CF84-D8AB-04A2405529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204112" y="4047046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001D8455-49BA-1BD1-C621-05A6BEF49A6F}"/>
              </a:ext>
            </a:extLst>
          </p:cNvPr>
          <p:cNvSpPr/>
          <p:nvPr/>
        </p:nvSpPr>
        <p:spPr>
          <a:xfrm>
            <a:off x="2407534" y="3721100"/>
            <a:ext cx="9901062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51A57BF-4D3D-2DEB-B831-0F9026E9A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3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rubrik/brödtext SL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38F7D1-B47D-6A46-963C-0ACB23D52406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EDD4AC6-0C32-69FF-77DB-CDCD5DD663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C461FE2-4C58-6880-EA9B-E11263DDB8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1162" y="1700659"/>
            <a:ext cx="8710246" cy="1090766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brödtext på med flera rader. 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 om du vill göra en radbrytning utan gör nytt stycke. Trycker du bara </a:t>
            </a:r>
            <a:r>
              <a:rPr lang="sv-SE" dirty="0" err="1"/>
              <a:t>Enter</a:t>
            </a:r>
            <a:r>
              <a:rPr lang="sv-SE" dirty="0"/>
              <a:t> blir det automatisk ett nytt stycke.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2259D08-06C3-1EDC-2633-C0E8C75030D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3487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B5597810-D1BB-8D78-72E9-715C22207B7C}"/>
              </a:ext>
            </a:extLst>
          </p:cNvPr>
          <p:cNvSpPr/>
          <p:nvPr/>
        </p:nvSpPr>
        <p:spPr>
          <a:xfrm>
            <a:off x="-1523851" y="3721100"/>
            <a:ext cx="9901062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0" name="Circle">
            <a:extLst>
              <a:ext uri="{FF2B5EF4-FFF2-40B4-BE49-F238E27FC236}">
                <a16:creationId xmlns:a16="http://schemas.microsoft.com/office/drawing/2014/main" id="{D024C210-BA17-A185-52E9-904230B0ED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1477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33208BEC-3E2B-BA56-B15E-75EE53B4266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19397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64" name="Circle">
            <a:extLst>
              <a:ext uri="{FF2B5EF4-FFF2-40B4-BE49-F238E27FC236}">
                <a16:creationId xmlns:a16="http://schemas.microsoft.com/office/drawing/2014/main" id="{D84E73AF-FCED-B023-B101-09DC5159108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7387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CEE5C639-EF1F-D750-8486-74CDE7E335A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10227" y="2984500"/>
            <a:ext cx="2146299" cy="444500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XXXX</a:t>
            </a:r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id="{EAEC1715-B82E-8D60-84CC-200FAAF38AC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290123" y="3625592"/>
            <a:ext cx="191017" cy="191017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">
                <a:solidFill>
                  <a:srgbClr val="FFFFFF"/>
                </a:solidFill>
                <a:latin typeface="+mn-lt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i-FI"/>
              <a:t> </a:t>
            </a: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60C79-23FC-7363-FE52-CC4CA2B0B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8710246" cy="894417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D5E6B9A-8A2E-15A7-7D73-F51362A2F30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18091" y="4629401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D28455-9124-BC12-C838-CE532521860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18091" y="4060437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E10216-7B51-443A-A872-E400445CBE2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87535" y="4616010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D0BD7FA-83B1-5F6D-7629-C21A998798A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87535" y="4047046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D1925A-356B-9642-25D1-E8C125D7D2B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204112" y="4616010"/>
            <a:ext cx="2146299" cy="1428750"/>
          </a:xfrm>
        </p:spPr>
        <p:txBody>
          <a:bodyPr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EECC64-ACC3-66D8-6B93-718E7C11164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204112" y="4047046"/>
            <a:ext cx="2146299" cy="543580"/>
          </a:xfrm>
          <a:noFill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latin typeface="Figtree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rubrik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två</a:t>
            </a:r>
            <a:r>
              <a:rPr lang="en-GB" dirty="0"/>
              <a:t> </a:t>
            </a:r>
            <a:r>
              <a:rPr lang="en-GB" dirty="0" err="1"/>
              <a:t>rader</a:t>
            </a:r>
            <a:endParaRPr lang="en-GB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DE937E0-ABBF-1E63-800C-6389465561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0720B392-4991-117D-DF93-F79C816222C1}"/>
              </a:ext>
            </a:extLst>
          </p:cNvPr>
          <p:cNvSpPr/>
          <p:nvPr/>
        </p:nvSpPr>
        <p:spPr>
          <a:xfrm>
            <a:off x="-1523851" y="3721100"/>
            <a:ext cx="9901062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01723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0542" y="2706420"/>
            <a:ext cx="4769275" cy="508017"/>
          </a:xfrm>
          <a:solidFill>
            <a:schemeClr val="tx1"/>
          </a:solidFill>
        </p:spPr>
        <p:txBody>
          <a:bodyPr wrap="square" lIns="216000" tIns="216000" rIns="216000" bIns="90000" anchor="b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texten: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542" y="3204913"/>
            <a:ext cx="4769275" cy="651662"/>
          </a:xfrm>
          <a:solidFill>
            <a:schemeClr val="tx1"/>
          </a:solidFill>
        </p:spPr>
        <p:txBody>
          <a:bodyPr lIns="216000" tIns="216000" rIns="216000" bIns="216000">
            <a:noAutofit/>
          </a:bodyPr>
          <a:lstStyle>
            <a:lvl1pPr marL="228600" indent="-228600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658968-3959-0047-AE5E-E3651D25D739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8996A-432A-9302-599D-1BB2DFF32D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2706420"/>
            <a:ext cx="4769275" cy="508017"/>
          </a:xfrm>
          <a:solidFill>
            <a:schemeClr val="tx1"/>
          </a:solidFill>
        </p:spPr>
        <p:txBody>
          <a:bodyPr wrap="square" lIns="216000" tIns="216000" rIns="216000" bIns="90000" anchor="b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texten: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879CC71-6F5A-92C2-90FA-49E220AB82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04913"/>
            <a:ext cx="4769275" cy="651662"/>
          </a:xfrm>
          <a:solidFill>
            <a:schemeClr val="tx1"/>
          </a:solidFill>
        </p:spPr>
        <p:txBody>
          <a:bodyPr lIns="216000" tIns="216000" rIns="216000" bIns="216000">
            <a:noAutofit/>
          </a:bodyPr>
          <a:lstStyle>
            <a:lvl1pPr marL="228600" indent="-228600">
              <a:lnSpc>
                <a:spcPct val="100000"/>
              </a:lnSpc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CD4320-AFE6-D546-86A7-1494CB20D44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67248" y="1394547"/>
            <a:ext cx="8710246" cy="100078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brödtext på med flera rader. 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 om du vill göra en radbrytning utan gör nytt stycke. Trycker du bara </a:t>
            </a:r>
            <a:r>
              <a:rPr lang="sv-SE" dirty="0" err="1"/>
              <a:t>Enter</a:t>
            </a:r>
            <a:r>
              <a:rPr lang="sv-SE" dirty="0"/>
              <a:t> blir det automatisk ett nytt stycke.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F58C3D-BC25-C9C9-E369-52FF3B273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48" y="487664"/>
            <a:ext cx="8710246" cy="894417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/brödtext + 4 bildrut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3D8B17-9CDA-2D40-BB97-68F6901A72DE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DA911A-1B3E-2529-3251-975F46AEFA9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752700" y="2827721"/>
            <a:ext cx="2522962" cy="2451751"/>
          </a:xfrm>
          <a:noFill/>
        </p:spPr>
        <p:txBody>
          <a:bodyPr lIns="360000" rIns="90000" anchor="ctr" anchorCtr="0">
            <a:no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07CFF1D-99D6-234E-43D6-5C107C0D6D93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3485950" y="2827721"/>
            <a:ext cx="2522962" cy="2451751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925F0BE-7B31-6CBF-039E-6829AFA6B423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6219200" y="2827721"/>
            <a:ext cx="2522962" cy="2451751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48FA75-0E8B-C479-DB83-CD86FC3B7056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8952450" y="2827721"/>
            <a:ext cx="2522962" cy="2451751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A7B124-FF12-A6C3-4926-A03949152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701" y="5402680"/>
            <a:ext cx="2522962" cy="6016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DB4B31F-8D4C-4E26-F506-8B431226E93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483201" y="5402680"/>
            <a:ext cx="2522962" cy="6016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FCF1AC-4E4E-98AF-927A-B54FE3693A4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213701" y="5402680"/>
            <a:ext cx="2522962" cy="6016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C02832E-71AF-10EB-60FE-BA2753FE52A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44201" y="5402680"/>
            <a:ext cx="2522962" cy="6016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DF7856-9616-A31C-B799-40DB7BE104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61162" y="1677576"/>
            <a:ext cx="8710246" cy="844165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brödtext på med flera rader. 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 om du vill göra en radbrytning utan gör nytt stycke. Trycker du bara </a:t>
            </a:r>
            <a:r>
              <a:rPr lang="sv-SE" dirty="0" err="1"/>
              <a:t>Enter</a:t>
            </a:r>
            <a:r>
              <a:rPr lang="sv-SE" dirty="0"/>
              <a:t> blir det automatisk ett nytt stycke.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48590-7875-0EC4-442E-5C2ACBE12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8710246" cy="894417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örsta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4120" y="2130358"/>
            <a:ext cx="6676943" cy="129864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 b="0" i="0">
                <a:solidFill>
                  <a:schemeClr val="tx1"/>
                </a:solidFill>
                <a:latin typeface="Larken ExtraBold" pitchFamily="2" charset="0"/>
              </a:defRPr>
            </a:lvl1pPr>
          </a:lstStyle>
          <a:p>
            <a:r>
              <a:rPr lang="sv-SE" dirty="0"/>
              <a:t>Här lägger du en bra rubrik till en förstasida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4120" y="3429000"/>
            <a:ext cx="6676943" cy="1655762"/>
          </a:xfrm>
        </p:spPr>
        <p:txBody>
          <a:bodyPr tIns="14400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rubriken på startsidan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9B9AFA-ED32-E724-F537-A4F427BD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4353" y="2081097"/>
            <a:ext cx="1926351" cy="2339141"/>
          </a:xfrm>
          <a:prstGeom prst="rect">
            <a:avLst/>
          </a:prstGeom>
        </p:spPr>
      </p:pic>
      <p:pic>
        <p:nvPicPr>
          <p:cNvPr id="4" name="Bildobjekt 5">
            <a:extLst>
              <a:ext uri="{FF2B5EF4-FFF2-40B4-BE49-F238E27FC236}">
                <a16:creationId xmlns:a16="http://schemas.microsoft.com/office/drawing/2014/main" id="{8D1B3877-84C6-89E3-13DE-FBFCEE574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4353" y="2081097"/>
            <a:ext cx="1926351" cy="2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277" y="2648202"/>
            <a:ext cx="11453446" cy="1246283"/>
          </a:xfrm>
        </p:spPr>
        <p:txBody>
          <a:bodyPr anchor="b">
            <a:no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”Här kan du placera ett citat”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DE701E3-DC83-60F4-6418-59373AE9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293-A2FA-D145-972D-B20A2C3DFFA3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03F5403-0F4E-044E-E30D-CAF29F95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A67771-F85D-3BF5-D627-FCFAD8CE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2FD7F9-9BA9-0965-E1E4-E9281196D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88" y="4014788"/>
            <a:ext cx="11452225" cy="1133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99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DE701E3-DC83-60F4-6418-59373AE9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039F-B8A9-1B4F-A1F2-9B70B18F2E29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03F5403-0F4E-044E-E30D-CAF29F95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A67771-F85D-3BF5-D627-FCFAD8CE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086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utan 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icture Placeholder 2">
            <a:extLst>
              <a:ext uri="{FF2B5EF4-FFF2-40B4-BE49-F238E27FC236}">
                <a16:creationId xmlns:a16="http://schemas.microsoft.com/office/drawing/2014/main" id="{4F70549D-3379-9C16-5FB4-50DFAEF4EBF0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"/>
            <a:ext cx="12192000" cy="6857999"/>
          </a:xfrm>
        </p:spPr>
        <p:txBody>
          <a:bodyPr lIns="1800000" rIns="90000" anchor="ctr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A70C7F-86D9-B2A9-0D9A-27244C177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8710246" cy="894417"/>
          </a:xfrm>
        </p:spPr>
        <p:txBody>
          <a:bodyPr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6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rubrik/brö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5" y="1"/>
            <a:ext cx="12190625" cy="6857999"/>
          </a:xfrm>
          <a:noFill/>
        </p:spPr>
        <p:txBody>
          <a:bodyPr lIns="3600000" rIns="90000" anchor="ctr" anchorCtr="0">
            <a:norm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8D5A2-EB53-AF4D-9170-80031E0DB636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5C19A1-FFA9-1F82-BF7D-9A7A81BED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3404" y="2826540"/>
            <a:ext cx="3932237" cy="1421928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vi placera ett citat eller annan lämplig text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A319B8-94A2-302D-5011-2BAF967C03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13404" y="4410513"/>
            <a:ext cx="3932237" cy="185484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7776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/Brödtext +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4408-CCCA-6048-A073-1561E6414DD1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C952893-8D55-9541-F258-83E7CB91C09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5499565" y="1096361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46873F45-8201-15D7-E219-D9387ACF9229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65080" y="1096361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673DD594-61EB-CD53-15A4-E0ECB1D1037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830594" y="1096361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E3B4CAB5-ACCC-3F9E-1385-C9C799328D3E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5499565" y="2718333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5704119-453F-D5B4-BB87-F42772BA58CF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165080" y="2718333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6E888C0E-D9C3-7AE6-F90C-4C3738E2BC4B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8830594" y="2718333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C78CA279-C963-AC86-DBA6-CF061F649D36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499565" y="4340304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ABB474F-3507-9253-CF95-14A0441677D9}"/>
              </a:ext>
            </a:extLst>
          </p:cNvPr>
          <p:cNvSpPr>
            <a:spLocks noGrp="1" noChangeAspect="1"/>
          </p:cNvSpPr>
          <p:nvPr>
            <p:ph type="pic" idx="19" hasCustomPrompt="1"/>
          </p:nvPr>
        </p:nvSpPr>
        <p:spPr>
          <a:xfrm>
            <a:off x="7165080" y="4340304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ECC3A8D1-6760-EADC-6509-B9C44057F7CA}"/>
              </a:ext>
            </a:extLst>
          </p:cNvPr>
          <p:cNvSpPr>
            <a:spLocks noGrp="1" noChangeAspect="1"/>
          </p:cNvSpPr>
          <p:nvPr>
            <p:ph type="pic" idx="20" hasCustomPrompt="1"/>
          </p:nvPr>
        </p:nvSpPr>
        <p:spPr>
          <a:xfrm>
            <a:off x="8830594" y="4340304"/>
            <a:ext cx="1543491" cy="1499926"/>
          </a:xfrm>
          <a:noFill/>
        </p:spPr>
        <p:txBody>
          <a:bodyPr lIns="46800" tIns="46800" rIns="46800" anchor="t" anchorCtr="0">
            <a:normAutofit/>
          </a:bodyPr>
          <a:lstStyle>
            <a:lvl1pPr marL="0" indent="0" algn="ctr">
              <a:buNone/>
              <a:defRPr sz="1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</a:t>
            </a:r>
            <a:br>
              <a:rPr lang="sv-SE" dirty="0"/>
            </a:br>
            <a:r>
              <a:rPr lang="sv-SE" dirty="0"/>
              <a:t> en bild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DEA589-ADD3-4BBB-7C30-9BD8354F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211"/>
            <a:ext cx="3932237" cy="14316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7DC4D-3D71-9F31-CA9A-66AD42A47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1898"/>
            <a:ext cx="3932237" cy="3472455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842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/Brödtext +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5298958" cy="4873625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defRPr sz="1200"/>
            </a:lvl4pPr>
            <a:lvl5pP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2EA-EF9C-3D4F-8496-E6A6D497A219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9674E-DA03-9B20-A8E9-6A02F2CE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211"/>
            <a:ext cx="3932237" cy="14316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830BD-C2CD-D0A1-6D5B-B8C2FA353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1898"/>
            <a:ext cx="3932237" cy="3472455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608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/Brödtext +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A8C-7C2D-C941-A96D-71C9D7516C23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41FF5A-3498-B51F-1353-895AB27A9F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023" y="5278259"/>
            <a:ext cx="2713640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2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1E3C07-14E0-2F4F-64CB-78F2192D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211"/>
            <a:ext cx="4769275" cy="14316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10277-17F5-0385-E70A-D38A99FA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1898"/>
            <a:ext cx="4769275" cy="3086361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9747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mm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2610-EAF2-BE47-940E-CBE21BD38EA1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41FF5A-3498-B51F-1353-895AB27A9F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023" y="5278259"/>
            <a:ext cx="2713640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2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pic>
        <p:nvPicPr>
          <p:cNvPr id="8" name="Bildobjekt 7" descr="En bild som visar text, skärmbild, cirkel, Teckensnitt&#10;&#10;Automatiskt genererad beskrivning">
            <a:extLst>
              <a:ext uri="{FF2B5EF4-FFF2-40B4-BE49-F238E27FC236}">
                <a16:creationId xmlns:a16="http://schemas.microsoft.com/office/drawing/2014/main" id="{2F8AAA44-C819-8DFB-F90C-FB74D1D4A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063" y="632381"/>
            <a:ext cx="5502100" cy="5502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3C0699-9C15-B3CE-7386-89C957F4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211"/>
            <a:ext cx="4288803" cy="14316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14FA9-2EA8-E405-8A74-2836215C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1898"/>
            <a:ext cx="4288803" cy="3086361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xt, skärmbild, cirkel, Teckensnitt&#10;&#10;Automatiskt genererad beskrivning">
            <a:extLst>
              <a:ext uri="{FF2B5EF4-FFF2-40B4-BE49-F238E27FC236}">
                <a16:creationId xmlns:a16="http://schemas.microsoft.com/office/drawing/2014/main" id="{1B5CFA2C-6898-FF30-850B-585D5260C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063" y="632381"/>
            <a:ext cx="5502100" cy="55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lementeringsproces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60C-2236-FD4C-AF9B-6BE2C839D7D4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41FF5A-3498-B51F-1353-895AB27A9F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023" y="5278259"/>
            <a:ext cx="2713640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2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3C0699-9C15-B3CE-7386-89C957F4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60212"/>
            <a:ext cx="4288803" cy="17483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="0"/>
            </a:lvl1pPr>
          </a:lstStyle>
          <a:p>
            <a:r>
              <a:rPr lang="sv-SE" dirty="0"/>
              <a:t>Medlemmarnas process för implementering och erfarenhetsutbyte av Håll Nollans gemensamma arbetssätt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14FA9-2EA8-E405-8A74-2836215C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22706"/>
            <a:ext cx="4288803" cy="275555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8C524EF7-75E2-9FEE-B648-8CF3BC9FDB53}"/>
              </a:ext>
            </a:extLst>
          </p:cNvPr>
          <p:cNvSpPr/>
          <p:nvPr/>
        </p:nvSpPr>
        <p:spPr>
          <a:xfrm>
            <a:off x="7075014" y="446589"/>
            <a:ext cx="3507811" cy="6001712"/>
          </a:xfrm>
          <a:prstGeom prst="roundRect">
            <a:avLst/>
          </a:prstGeom>
          <a:noFill/>
          <a:ln w="25400">
            <a:solidFill>
              <a:srgbClr val="AFA9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riangel 10">
            <a:extLst>
              <a:ext uri="{FF2B5EF4-FFF2-40B4-BE49-F238E27FC236}">
                <a16:creationId xmlns:a16="http://schemas.microsoft.com/office/drawing/2014/main" id="{29E737F0-C81A-56A8-3631-ADB257148C61}"/>
              </a:ext>
            </a:extLst>
          </p:cNvPr>
          <p:cNvSpPr/>
          <p:nvPr/>
        </p:nvSpPr>
        <p:spPr>
          <a:xfrm rot="5400000">
            <a:off x="9670577" y="339756"/>
            <a:ext cx="360793" cy="213668"/>
          </a:xfrm>
          <a:prstGeom prst="triangle">
            <a:avLst/>
          </a:prstGeom>
          <a:solidFill>
            <a:srgbClr val="AFA9A8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riangel 11">
            <a:extLst>
              <a:ext uri="{FF2B5EF4-FFF2-40B4-BE49-F238E27FC236}">
                <a16:creationId xmlns:a16="http://schemas.microsoft.com/office/drawing/2014/main" id="{022218E8-E660-0698-1767-AB9B47D86495}"/>
              </a:ext>
            </a:extLst>
          </p:cNvPr>
          <p:cNvSpPr/>
          <p:nvPr/>
        </p:nvSpPr>
        <p:spPr>
          <a:xfrm rot="16200000">
            <a:off x="7788153" y="6341466"/>
            <a:ext cx="360793" cy="213668"/>
          </a:xfrm>
          <a:prstGeom prst="triangle">
            <a:avLst/>
          </a:prstGeom>
          <a:solidFill>
            <a:srgbClr val="AFA9A8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F1119EA-D275-A73E-73EF-BBE9D30A59C6}"/>
              </a:ext>
            </a:extLst>
          </p:cNvPr>
          <p:cNvGrpSpPr/>
          <p:nvPr/>
        </p:nvGrpSpPr>
        <p:grpSpPr>
          <a:xfrm>
            <a:off x="9369094" y="2759849"/>
            <a:ext cx="2479486" cy="1578707"/>
            <a:chOff x="5835271" y="1685975"/>
            <a:chExt cx="2479486" cy="1578707"/>
          </a:xfrm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37EC219D-9937-581D-EEFE-075214AB23EF}"/>
                </a:ext>
              </a:extLst>
            </p:cNvPr>
            <p:cNvSpPr/>
            <p:nvPr/>
          </p:nvSpPr>
          <p:spPr>
            <a:xfrm>
              <a:off x="5835271" y="1685975"/>
              <a:ext cx="2479486" cy="1578707"/>
            </a:xfrm>
            <a:prstGeom prst="roundRect">
              <a:avLst/>
            </a:prstGeom>
            <a:solidFill>
              <a:srgbClr val="F3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 14" descr="Förstoringsglas kontur">
              <a:extLst>
                <a:ext uri="{FF2B5EF4-FFF2-40B4-BE49-F238E27FC236}">
                  <a16:creationId xmlns:a16="http://schemas.microsoft.com/office/drawing/2014/main" id="{1366CFE8-8292-B0B4-77D7-870E777C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16569" y="1824420"/>
              <a:ext cx="525117" cy="525117"/>
            </a:xfrm>
            <a:prstGeom prst="rect">
              <a:avLst/>
            </a:prstGeom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16065CB-3A77-951A-FFC6-5440F1544E3E}"/>
                </a:ext>
              </a:extLst>
            </p:cNvPr>
            <p:cNvSpPr txBox="1"/>
            <p:nvPr/>
          </p:nvSpPr>
          <p:spPr>
            <a:xfrm>
              <a:off x="6066746" y="2452134"/>
              <a:ext cx="202476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dirty="0">
                  <a:solidFill>
                    <a:srgbClr val="115E6B"/>
                  </a:solidFill>
                  <a:latin typeface="Figtree Medium" pitchFamily="2" charset="0"/>
                </a:rPr>
                <a:t>2</a:t>
              </a:r>
              <a:r>
                <a:rPr lang="sv-SE" sz="1400" kern="1200" dirty="0">
                  <a:solidFill>
                    <a:srgbClr val="115E6B"/>
                  </a:solidFill>
                  <a:latin typeface="Figtree Medium" pitchFamily="2" charset="0"/>
                </a:rPr>
                <a:t>. GAP-analys &amp; Handlingsplan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A45D71AC-AF1D-4CCF-05E5-D3C42A48D528}"/>
              </a:ext>
            </a:extLst>
          </p:cNvPr>
          <p:cNvGrpSpPr/>
          <p:nvPr/>
        </p:nvGrpSpPr>
        <p:grpSpPr>
          <a:xfrm>
            <a:off x="9343082" y="943999"/>
            <a:ext cx="2479486" cy="1578707"/>
            <a:chOff x="5835271" y="3586027"/>
            <a:chExt cx="2479486" cy="1578707"/>
          </a:xfrm>
        </p:grpSpPr>
        <p:sp>
          <p:nvSpPr>
            <p:cNvPr id="18" name="Rektangel med rundade hörn 17">
              <a:extLst>
                <a:ext uri="{FF2B5EF4-FFF2-40B4-BE49-F238E27FC236}">
                  <a16:creationId xmlns:a16="http://schemas.microsoft.com/office/drawing/2014/main" id="{BFD9B1F2-B5F3-AAE9-242E-395042D44AEB}"/>
                </a:ext>
              </a:extLst>
            </p:cNvPr>
            <p:cNvSpPr/>
            <p:nvPr/>
          </p:nvSpPr>
          <p:spPr>
            <a:xfrm>
              <a:off x="5835271" y="3586027"/>
              <a:ext cx="2479486" cy="1578707"/>
            </a:xfrm>
            <a:prstGeom prst="roundRect">
              <a:avLst/>
            </a:prstGeom>
            <a:solidFill>
              <a:srgbClr val="F3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DA20A2B-A5CC-D5D4-2178-0D41F34C8901}"/>
                </a:ext>
              </a:extLst>
            </p:cNvPr>
            <p:cNvSpPr txBox="1"/>
            <p:nvPr/>
          </p:nvSpPr>
          <p:spPr>
            <a:xfrm>
              <a:off x="6058083" y="4293572"/>
              <a:ext cx="2024763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kern="1200" dirty="0">
                  <a:solidFill>
                    <a:srgbClr val="115E6B"/>
                  </a:solidFill>
                  <a:latin typeface="Figtree Medium" pitchFamily="2" charset="0"/>
                </a:rPr>
                <a:t>1. Gemensamma arbetssätt: Standard &amp; guider</a:t>
              </a:r>
            </a:p>
          </p:txBody>
        </p:sp>
        <p:pic>
          <p:nvPicPr>
            <p:cNvPr id="20" name="Bild 19" descr="Kompass kontur">
              <a:extLst>
                <a:ext uri="{FF2B5EF4-FFF2-40B4-BE49-F238E27FC236}">
                  <a16:creationId xmlns:a16="http://schemas.microsoft.com/office/drawing/2014/main" id="{98016E8F-60A1-DCC3-593F-9E0515033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07906" y="3707798"/>
              <a:ext cx="525116" cy="525116"/>
            </a:xfrm>
            <a:prstGeom prst="rect">
              <a:avLst/>
            </a:prstGeom>
          </p:spPr>
        </p:pic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F6F4108-507A-D06C-FA41-9DC2FBFB8D22}"/>
              </a:ext>
            </a:extLst>
          </p:cNvPr>
          <p:cNvGrpSpPr/>
          <p:nvPr/>
        </p:nvGrpSpPr>
        <p:grpSpPr>
          <a:xfrm>
            <a:off x="5817755" y="3639083"/>
            <a:ext cx="2479486" cy="1578707"/>
            <a:chOff x="9319000" y="2810611"/>
            <a:chExt cx="2479486" cy="1578707"/>
          </a:xfrm>
        </p:grpSpPr>
        <p:sp>
          <p:nvSpPr>
            <p:cNvPr id="22" name="Rektangel med rundade hörn 21">
              <a:extLst>
                <a:ext uri="{FF2B5EF4-FFF2-40B4-BE49-F238E27FC236}">
                  <a16:creationId xmlns:a16="http://schemas.microsoft.com/office/drawing/2014/main" id="{49A2C012-4902-4BD4-B4A3-921E77DAABCB}"/>
                </a:ext>
              </a:extLst>
            </p:cNvPr>
            <p:cNvSpPr/>
            <p:nvPr/>
          </p:nvSpPr>
          <p:spPr>
            <a:xfrm>
              <a:off x="9319000" y="2810611"/>
              <a:ext cx="2479486" cy="1578707"/>
            </a:xfrm>
            <a:prstGeom prst="roundRect">
              <a:avLst/>
            </a:prstGeom>
            <a:solidFill>
              <a:srgbClr val="F3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3" name="Bild 22" descr="Kundrecension kontur">
              <a:extLst>
                <a:ext uri="{FF2B5EF4-FFF2-40B4-BE49-F238E27FC236}">
                  <a16:creationId xmlns:a16="http://schemas.microsoft.com/office/drawing/2014/main" id="{57206805-9D03-EBB7-37D7-008FE8AC5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27753" y="2955068"/>
              <a:ext cx="525117" cy="525117"/>
            </a:xfrm>
            <a:prstGeom prst="rect">
              <a:avLst/>
            </a:prstGeom>
          </p:spPr>
        </p:pic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01BE760D-0F55-FF65-2933-412F3C1BFFE4}"/>
                </a:ext>
              </a:extLst>
            </p:cNvPr>
            <p:cNvSpPr txBox="1"/>
            <p:nvPr/>
          </p:nvSpPr>
          <p:spPr>
            <a:xfrm>
              <a:off x="9588463" y="3582782"/>
              <a:ext cx="2003696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kern="1200" dirty="0">
                  <a:solidFill>
                    <a:srgbClr val="115E6B"/>
                  </a:solidFill>
                  <a:latin typeface="Figtree Medium" pitchFamily="2" charset="0"/>
                </a:rPr>
                <a:t>4. Erfarenhetsutbyte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0CD546AA-382B-9A2D-A670-6ABB97843543}"/>
              </a:ext>
            </a:extLst>
          </p:cNvPr>
          <p:cNvGrpSpPr/>
          <p:nvPr/>
        </p:nvGrpSpPr>
        <p:grpSpPr>
          <a:xfrm>
            <a:off x="5818999" y="1719254"/>
            <a:ext cx="2479486" cy="1578707"/>
            <a:chOff x="9356011" y="4689196"/>
            <a:chExt cx="2479486" cy="1578707"/>
          </a:xfrm>
        </p:grpSpPr>
        <p:sp>
          <p:nvSpPr>
            <p:cNvPr id="26" name="Rektangel med rundade hörn 25">
              <a:extLst>
                <a:ext uri="{FF2B5EF4-FFF2-40B4-BE49-F238E27FC236}">
                  <a16:creationId xmlns:a16="http://schemas.microsoft.com/office/drawing/2014/main" id="{40881070-6B70-8530-19DE-B1A6CEA7A8FD}"/>
                </a:ext>
              </a:extLst>
            </p:cNvPr>
            <p:cNvSpPr/>
            <p:nvPr/>
          </p:nvSpPr>
          <p:spPr>
            <a:xfrm>
              <a:off x="9356011" y="4689196"/>
              <a:ext cx="2479486" cy="1578707"/>
            </a:xfrm>
            <a:prstGeom prst="roundRect">
              <a:avLst/>
            </a:prstGeom>
            <a:solidFill>
              <a:srgbClr val="F3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7" name="Bild 26" descr="Lista kontur">
              <a:extLst>
                <a:ext uri="{FF2B5EF4-FFF2-40B4-BE49-F238E27FC236}">
                  <a16:creationId xmlns:a16="http://schemas.microsoft.com/office/drawing/2014/main" id="{595B4006-3452-E836-0845-BA6E783A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45070" y="4850381"/>
              <a:ext cx="525117" cy="525117"/>
            </a:xfrm>
            <a:prstGeom prst="rect">
              <a:avLst/>
            </a:prstGeom>
          </p:spPr>
        </p:pic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CAD31669-E426-B6A1-31A2-848657599D15}"/>
                </a:ext>
              </a:extLst>
            </p:cNvPr>
            <p:cNvSpPr txBox="1"/>
            <p:nvPr/>
          </p:nvSpPr>
          <p:spPr>
            <a:xfrm>
              <a:off x="9534284" y="5478549"/>
              <a:ext cx="2146689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kern="1200" dirty="0">
                  <a:solidFill>
                    <a:srgbClr val="115E6B"/>
                  </a:solidFill>
                  <a:latin typeface="Figtree Medium" pitchFamily="2" charset="0"/>
                </a:rPr>
                <a:t>5. Uppföljning via enkät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10C26C8-2FE1-3CBD-BF0C-25D04686614B}"/>
              </a:ext>
            </a:extLst>
          </p:cNvPr>
          <p:cNvGrpSpPr/>
          <p:nvPr/>
        </p:nvGrpSpPr>
        <p:grpSpPr>
          <a:xfrm>
            <a:off x="9333469" y="4575700"/>
            <a:ext cx="2479486" cy="1578707"/>
            <a:chOff x="9314943" y="932026"/>
            <a:chExt cx="2479486" cy="1578707"/>
          </a:xfrm>
        </p:grpSpPr>
        <p:sp>
          <p:nvSpPr>
            <p:cNvPr id="30" name="Rektangel med rundade hörn 29">
              <a:extLst>
                <a:ext uri="{FF2B5EF4-FFF2-40B4-BE49-F238E27FC236}">
                  <a16:creationId xmlns:a16="http://schemas.microsoft.com/office/drawing/2014/main" id="{E5AEC439-3320-60B9-8B9C-15FFDD7CB6CA}"/>
                </a:ext>
              </a:extLst>
            </p:cNvPr>
            <p:cNvSpPr/>
            <p:nvPr/>
          </p:nvSpPr>
          <p:spPr>
            <a:xfrm>
              <a:off x="9314943" y="932026"/>
              <a:ext cx="2479486" cy="1578707"/>
            </a:xfrm>
            <a:prstGeom prst="roundRect">
              <a:avLst/>
            </a:prstGeom>
            <a:solidFill>
              <a:srgbClr val="F3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46E06340-AD24-5C3B-16DC-83EAADB8F78A}"/>
                </a:ext>
              </a:extLst>
            </p:cNvPr>
            <p:cNvSpPr txBox="1"/>
            <p:nvPr/>
          </p:nvSpPr>
          <p:spPr>
            <a:xfrm>
              <a:off x="9618966" y="1662482"/>
              <a:ext cx="1942691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kern="1200" dirty="0">
                  <a:solidFill>
                    <a:srgbClr val="115E6B"/>
                  </a:solidFill>
                  <a:latin typeface="Figtree Medium" pitchFamily="2" charset="0"/>
                </a:rPr>
                <a:t>3. Implementering</a:t>
              </a:r>
            </a:p>
          </p:txBody>
        </p:sp>
        <p:pic>
          <p:nvPicPr>
            <p:cNvPr id="32" name="Bild 31" descr="Märkesfäste1 kontur">
              <a:extLst>
                <a:ext uri="{FF2B5EF4-FFF2-40B4-BE49-F238E27FC236}">
                  <a16:creationId xmlns:a16="http://schemas.microsoft.com/office/drawing/2014/main" id="{4A071728-A413-909B-39CF-A8D41A88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27753" y="1035731"/>
              <a:ext cx="525117" cy="525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29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lementeringsprocess ligga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16C6-3D89-6947-A44F-D78BD7D8CB9D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F1D52E6C-19C2-7A37-5FC1-8B43F0DF596D}"/>
              </a:ext>
            </a:extLst>
          </p:cNvPr>
          <p:cNvSpPr/>
          <p:nvPr/>
        </p:nvSpPr>
        <p:spPr>
          <a:xfrm>
            <a:off x="554587" y="3919796"/>
            <a:ext cx="11059338" cy="2094869"/>
          </a:xfrm>
          <a:prstGeom prst="roundRect">
            <a:avLst/>
          </a:prstGeom>
          <a:noFill/>
          <a:ln w="25400">
            <a:solidFill>
              <a:srgbClr val="AFA9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E2CA343-2B96-DFC3-61D2-7C0732022169}"/>
              </a:ext>
            </a:extLst>
          </p:cNvPr>
          <p:cNvSpPr txBox="1"/>
          <p:nvPr/>
        </p:nvSpPr>
        <p:spPr>
          <a:xfrm>
            <a:off x="1240426" y="2840421"/>
            <a:ext cx="2400230" cy="452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kern="1200" dirty="0">
                <a:solidFill>
                  <a:srgbClr val="115E6B"/>
                </a:solidFill>
                <a:latin typeface="Figtree Medium" pitchFamily="2" charset="0"/>
              </a:rPr>
              <a:t>1. Gemensamma arbetssätt: Standard &amp; guider</a:t>
            </a:r>
          </a:p>
        </p:txBody>
      </p:sp>
      <p:pic>
        <p:nvPicPr>
          <p:cNvPr id="33" name="Bild 32" descr="Kompass kontur">
            <a:extLst>
              <a:ext uri="{FF2B5EF4-FFF2-40B4-BE49-F238E27FC236}">
                <a16:creationId xmlns:a16="http://schemas.microsoft.com/office/drawing/2014/main" id="{14571DA5-D646-E56E-17B5-6311D0AFA9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0426" y="2212707"/>
            <a:ext cx="525116" cy="525116"/>
          </a:xfrm>
          <a:prstGeom prst="rect">
            <a:avLst/>
          </a:prstGeom>
        </p:spPr>
      </p:pic>
      <p:pic>
        <p:nvPicPr>
          <p:cNvPr id="34" name="Bild 33" descr="Lista kontur">
            <a:extLst>
              <a:ext uri="{FF2B5EF4-FFF2-40B4-BE49-F238E27FC236}">
                <a16:creationId xmlns:a16="http://schemas.microsoft.com/office/drawing/2014/main" id="{8441D2B9-7DBF-310F-31FD-14D0E14C4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539" y="4304742"/>
            <a:ext cx="525117" cy="525117"/>
          </a:xfrm>
          <a:prstGeom prst="rect">
            <a:avLst/>
          </a:prstGeom>
        </p:spPr>
      </p:pic>
      <p:pic>
        <p:nvPicPr>
          <p:cNvPr id="35" name="Bild 34" descr="Kundrecension kontur">
            <a:extLst>
              <a:ext uri="{FF2B5EF4-FFF2-40B4-BE49-F238E27FC236}">
                <a16:creationId xmlns:a16="http://schemas.microsoft.com/office/drawing/2014/main" id="{A2DA5C4E-A9C6-7B8F-99E9-540A9781B7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8556" y="4296996"/>
            <a:ext cx="525117" cy="525117"/>
          </a:xfrm>
          <a:prstGeom prst="rect">
            <a:avLst/>
          </a:prstGeom>
        </p:spPr>
      </p:pic>
      <p:pic>
        <p:nvPicPr>
          <p:cNvPr id="36" name="Bild 35" descr="Förstoringsglas kontur">
            <a:extLst>
              <a:ext uri="{FF2B5EF4-FFF2-40B4-BE49-F238E27FC236}">
                <a16:creationId xmlns:a16="http://schemas.microsoft.com/office/drawing/2014/main" id="{11F22FB1-666D-1ED9-6B21-B2A79E7734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2631" y="2212707"/>
            <a:ext cx="525117" cy="525117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E4AE02DD-F24B-1F85-EA8A-463445899295}"/>
              </a:ext>
            </a:extLst>
          </p:cNvPr>
          <p:cNvSpPr txBox="1"/>
          <p:nvPr/>
        </p:nvSpPr>
        <p:spPr>
          <a:xfrm>
            <a:off x="5102631" y="2840421"/>
            <a:ext cx="2400230" cy="452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dirty="0">
                <a:solidFill>
                  <a:srgbClr val="115E6B"/>
                </a:solidFill>
                <a:latin typeface="Figtree Medium" pitchFamily="2" charset="0"/>
              </a:rPr>
              <a:t>2</a:t>
            </a:r>
            <a:r>
              <a:rPr lang="sv-SE" sz="1300" kern="1200" dirty="0">
                <a:solidFill>
                  <a:srgbClr val="115E6B"/>
                </a:solidFill>
                <a:latin typeface="Figtree Medium" pitchFamily="2" charset="0"/>
              </a:rPr>
              <a:t>. GAP-analys &amp; Handlingsplan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AB9ECA78-A831-87D9-1413-DA68AD4F54CF}"/>
              </a:ext>
            </a:extLst>
          </p:cNvPr>
          <p:cNvSpPr txBox="1"/>
          <p:nvPr/>
        </p:nvSpPr>
        <p:spPr>
          <a:xfrm>
            <a:off x="8802270" y="2839458"/>
            <a:ext cx="2400230" cy="272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kern="1200" dirty="0">
                <a:solidFill>
                  <a:srgbClr val="115E6B"/>
                </a:solidFill>
                <a:latin typeface="Figtree Medium" pitchFamily="2" charset="0"/>
              </a:rPr>
              <a:t>3. Implementering</a:t>
            </a:r>
          </a:p>
        </p:txBody>
      </p:sp>
      <p:pic>
        <p:nvPicPr>
          <p:cNvPr id="39" name="Bild 38" descr="Märkesfäste1 kontur">
            <a:extLst>
              <a:ext uri="{FF2B5EF4-FFF2-40B4-BE49-F238E27FC236}">
                <a16:creationId xmlns:a16="http://schemas.microsoft.com/office/drawing/2014/main" id="{36006B24-5F6B-7166-280D-EF48DBDCB1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02270" y="2212707"/>
            <a:ext cx="525117" cy="525117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52FA6830-0D84-09E6-DB48-C05C3B49E9D5}"/>
              </a:ext>
            </a:extLst>
          </p:cNvPr>
          <p:cNvSpPr txBox="1"/>
          <p:nvPr/>
        </p:nvSpPr>
        <p:spPr>
          <a:xfrm>
            <a:off x="6916007" y="4924710"/>
            <a:ext cx="2400230" cy="272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kern="1200" dirty="0">
                <a:solidFill>
                  <a:srgbClr val="115E6B"/>
                </a:solidFill>
                <a:latin typeface="Figtree Medium" pitchFamily="2" charset="0"/>
              </a:rPr>
              <a:t>4. Erfarenhetsutbyte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1460F4E-6880-9539-9FBE-FFB0D4731B78}"/>
              </a:ext>
            </a:extLst>
          </p:cNvPr>
          <p:cNvSpPr txBox="1"/>
          <p:nvPr/>
        </p:nvSpPr>
        <p:spPr>
          <a:xfrm>
            <a:off x="3115539" y="4932910"/>
            <a:ext cx="2400230" cy="272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kern="1200" dirty="0">
                <a:solidFill>
                  <a:srgbClr val="115E6B"/>
                </a:solidFill>
                <a:latin typeface="Figtree Medium" pitchFamily="2" charset="0"/>
              </a:rPr>
              <a:t>5. Uppföljning via enkät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3C59E94B-4393-34CC-76C1-7EA90665B49C}"/>
              </a:ext>
            </a:extLst>
          </p:cNvPr>
          <p:cNvSpPr txBox="1"/>
          <p:nvPr/>
        </p:nvSpPr>
        <p:spPr>
          <a:xfrm>
            <a:off x="1068125" y="835789"/>
            <a:ext cx="674084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>
                <a:solidFill>
                  <a:srgbClr val="115E6B"/>
                </a:solidFill>
                <a:latin typeface="Larken ExtraBold" pitchFamily="2" charset="0"/>
              </a:rPr>
              <a:t>Medlemmarnas process för implementering och erfarenhetsutbyte av Håll Nollans gemensamma arbetssätt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40B791AD-3856-329A-BF3D-706EA6BBBB34}"/>
              </a:ext>
            </a:extLst>
          </p:cNvPr>
          <p:cNvGrpSpPr/>
          <p:nvPr/>
        </p:nvGrpSpPr>
        <p:grpSpPr>
          <a:xfrm>
            <a:off x="1145832" y="2918565"/>
            <a:ext cx="189185" cy="1093076"/>
            <a:chOff x="1145832" y="2918565"/>
            <a:chExt cx="189185" cy="1093076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7073F493-DEE1-0779-FFD2-803587D6FD5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424" y="2918565"/>
              <a:ext cx="0" cy="924911"/>
            </a:xfrm>
            <a:prstGeom prst="line">
              <a:avLst/>
            </a:prstGeom>
            <a:ln w="25400">
              <a:solidFill>
                <a:srgbClr val="004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 44">
              <a:extLst>
                <a:ext uri="{FF2B5EF4-FFF2-40B4-BE49-F238E27FC236}">
                  <a16:creationId xmlns:a16="http://schemas.microsoft.com/office/drawing/2014/main" id="{5C64319C-5237-4484-9644-F792BBE8815F}"/>
                </a:ext>
              </a:extLst>
            </p:cNvPr>
            <p:cNvSpPr/>
            <p:nvPr/>
          </p:nvSpPr>
          <p:spPr>
            <a:xfrm>
              <a:off x="1145832" y="3822456"/>
              <a:ext cx="189185" cy="189185"/>
            </a:xfrm>
            <a:prstGeom prst="ellipse">
              <a:avLst/>
            </a:prstGeom>
            <a:solidFill>
              <a:srgbClr val="004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5DDD8C06-AA76-84AC-8E65-F7E402C037FF}"/>
              </a:ext>
            </a:extLst>
          </p:cNvPr>
          <p:cNvGrpSpPr/>
          <p:nvPr/>
        </p:nvGrpSpPr>
        <p:grpSpPr>
          <a:xfrm>
            <a:off x="4991980" y="2918565"/>
            <a:ext cx="189185" cy="1093076"/>
            <a:chOff x="4991980" y="2918565"/>
            <a:chExt cx="189185" cy="1093076"/>
          </a:xfrm>
        </p:grpSpPr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15958069-A7BA-7470-4C80-C791597CF05B}"/>
                </a:ext>
              </a:extLst>
            </p:cNvPr>
            <p:cNvCxnSpPr>
              <a:cxnSpLocks/>
            </p:cNvCxnSpPr>
            <p:nvPr/>
          </p:nvCxnSpPr>
          <p:spPr>
            <a:xfrm>
              <a:off x="5086572" y="2918565"/>
              <a:ext cx="0" cy="924911"/>
            </a:xfrm>
            <a:prstGeom prst="line">
              <a:avLst/>
            </a:prstGeom>
            <a:ln w="25400">
              <a:solidFill>
                <a:srgbClr val="004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 47">
              <a:extLst>
                <a:ext uri="{FF2B5EF4-FFF2-40B4-BE49-F238E27FC236}">
                  <a16:creationId xmlns:a16="http://schemas.microsoft.com/office/drawing/2014/main" id="{EEAB7566-91FA-CAB6-9FA7-440CB63A207F}"/>
                </a:ext>
              </a:extLst>
            </p:cNvPr>
            <p:cNvSpPr/>
            <p:nvPr/>
          </p:nvSpPr>
          <p:spPr>
            <a:xfrm>
              <a:off x="4991980" y="3822456"/>
              <a:ext cx="189185" cy="189185"/>
            </a:xfrm>
            <a:prstGeom prst="ellipse">
              <a:avLst/>
            </a:prstGeom>
            <a:solidFill>
              <a:srgbClr val="004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0C06817-6F9E-A777-13C0-7CFAF09D0860}"/>
              </a:ext>
            </a:extLst>
          </p:cNvPr>
          <p:cNvGrpSpPr/>
          <p:nvPr/>
        </p:nvGrpSpPr>
        <p:grpSpPr>
          <a:xfrm>
            <a:off x="8712640" y="2918565"/>
            <a:ext cx="189185" cy="1093076"/>
            <a:chOff x="8712640" y="2918565"/>
            <a:chExt cx="189185" cy="1093076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C28C6600-5278-C680-86E9-3BC09EC31378}"/>
                </a:ext>
              </a:extLst>
            </p:cNvPr>
            <p:cNvCxnSpPr>
              <a:cxnSpLocks/>
            </p:cNvCxnSpPr>
            <p:nvPr/>
          </p:nvCxnSpPr>
          <p:spPr>
            <a:xfrm>
              <a:off x="8807232" y="2918565"/>
              <a:ext cx="0" cy="924911"/>
            </a:xfrm>
            <a:prstGeom prst="line">
              <a:avLst/>
            </a:prstGeom>
            <a:ln w="25400">
              <a:solidFill>
                <a:srgbClr val="004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 50">
              <a:extLst>
                <a:ext uri="{FF2B5EF4-FFF2-40B4-BE49-F238E27FC236}">
                  <a16:creationId xmlns:a16="http://schemas.microsoft.com/office/drawing/2014/main" id="{AADA6BDA-F9B1-FEDA-AB95-2244C7C2847B}"/>
                </a:ext>
              </a:extLst>
            </p:cNvPr>
            <p:cNvSpPr/>
            <p:nvPr/>
          </p:nvSpPr>
          <p:spPr>
            <a:xfrm>
              <a:off x="8712640" y="3822456"/>
              <a:ext cx="189185" cy="189185"/>
            </a:xfrm>
            <a:prstGeom prst="ellipse">
              <a:avLst/>
            </a:prstGeom>
            <a:solidFill>
              <a:srgbClr val="004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2" name="Triangel 51">
            <a:extLst>
              <a:ext uri="{FF2B5EF4-FFF2-40B4-BE49-F238E27FC236}">
                <a16:creationId xmlns:a16="http://schemas.microsoft.com/office/drawing/2014/main" id="{5489432F-59FC-3268-B7E0-BA4946B76559}"/>
              </a:ext>
            </a:extLst>
          </p:cNvPr>
          <p:cNvSpPr/>
          <p:nvPr/>
        </p:nvSpPr>
        <p:spPr>
          <a:xfrm rot="16200000">
            <a:off x="1486682" y="5904023"/>
            <a:ext cx="360793" cy="213668"/>
          </a:xfrm>
          <a:prstGeom prst="triangle">
            <a:avLst/>
          </a:prstGeom>
          <a:solidFill>
            <a:srgbClr val="AFA9A8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riangel 52">
            <a:extLst>
              <a:ext uri="{FF2B5EF4-FFF2-40B4-BE49-F238E27FC236}">
                <a16:creationId xmlns:a16="http://schemas.microsoft.com/office/drawing/2014/main" id="{9C3B1C8C-110A-D9FF-E193-F1F91B8E1995}"/>
              </a:ext>
            </a:extLst>
          </p:cNvPr>
          <p:cNvSpPr/>
          <p:nvPr/>
        </p:nvSpPr>
        <p:spPr>
          <a:xfrm rot="5400000">
            <a:off x="10063124" y="3815711"/>
            <a:ext cx="360793" cy="213668"/>
          </a:xfrm>
          <a:prstGeom prst="triangle">
            <a:avLst/>
          </a:prstGeom>
          <a:solidFill>
            <a:srgbClr val="AFA9A8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A8FE999A-4879-CA1A-04BF-BEFB675F5311}"/>
              </a:ext>
            </a:extLst>
          </p:cNvPr>
          <p:cNvGrpSpPr/>
          <p:nvPr/>
        </p:nvGrpSpPr>
        <p:grpSpPr>
          <a:xfrm>
            <a:off x="3025414" y="4999613"/>
            <a:ext cx="189185" cy="1093076"/>
            <a:chOff x="3025414" y="4999613"/>
            <a:chExt cx="189185" cy="1093076"/>
          </a:xfrm>
        </p:grpSpPr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75C1CAAE-1956-EC92-97A0-5745ECB0A4F0}"/>
                </a:ext>
              </a:extLst>
            </p:cNvPr>
            <p:cNvCxnSpPr>
              <a:cxnSpLocks/>
            </p:cNvCxnSpPr>
            <p:nvPr/>
          </p:nvCxnSpPr>
          <p:spPr>
            <a:xfrm>
              <a:off x="3120006" y="4999613"/>
              <a:ext cx="0" cy="924911"/>
            </a:xfrm>
            <a:prstGeom prst="line">
              <a:avLst/>
            </a:prstGeom>
            <a:ln w="25400">
              <a:solidFill>
                <a:srgbClr val="004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 55">
              <a:extLst>
                <a:ext uri="{FF2B5EF4-FFF2-40B4-BE49-F238E27FC236}">
                  <a16:creationId xmlns:a16="http://schemas.microsoft.com/office/drawing/2014/main" id="{B7E7DA32-ADDF-8114-E113-16EA95B2FBAF}"/>
                </a:ext>
              </a:extLst>
            </p:cNvPr>
            <p:cNvSpPr/>
            <p:nvPr/>
          </p:nvSpPr>
          <p:spPr>
            <a:xfrm>
              <a:off x="3025414" y="5903504"/>
              <a:ext cx="189185" cy="189185"/>
            </a:xfrm>
            <a:prstGeom prst="ellipse">
              <a:avLst/>
            </a:prstGeom>
            <a:solidFill>
              <a:srgbClr val="004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440B3C6B-170A-36EE-6AF9-7CB1E3FA6E7E}"/>
              </a:ext>
            </a:extLst>
          </p:cNvPr>
          <p:cNvGrpSpPr/>
          <p:nvPr/>
        </p:nvGrpSpPr>
        <p:grpSpPr>
          <a:xfrm>
            <a:off x="6830159" y="4999613"/>
            <a:ext cx="189185" cy="1093076"/>
            <a:chOff x="6830159" y="4999613"/>
            <a:chExt cx="189185" cy="1093076"/>
          </a:xfrm>
        </p:grpSpPr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C4CE4E4C-E1BB-D31F-2FAC-B99FAFDDB691}"/>
                </a:ext>
              </a:extLst>
            </p:cNvPr>
            <p:cNvCxnSpPr>
              <a:cxnSpLocks/>
            </p:cNvCxnSpPr>
            <p:nvPr/>
          </p:nvCxnSpPr>
          <p:spPr>
            <a:xfrm>
              <a:off x="6924751" y="4999613"/>
              <a:ext cx="0" cy="924911"/>
            </a:xfrm>
            <a:prstGeom prst="line">
              <a:avLst/>
            </a:prstGeom>
            <a:ln w="25400">
              <a:solidFill>
                <a:srgbClr val="004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D6D1E9A4-FF84-D268-A754-CF2B28FAE167}"/>
                </a:ext>
              </a:extLst>
            </p:cNvPr>
            <p:cNvSpPr/>
            <p:nvPr/>
          </p:nvSpPr>
          <p:spPr>
            <a:xfrm>
              <a:off x="6830159" y="5903504"/>
              <a:ext cx="189185" cy="189185"/>
            </a:xfrm>
            <a:prstGeom prst="ellipse">
              <a:avLst/>
            </a:prstGeom>
            <a:solidFill>
              <a:srgbClr val="004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3016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+ Logotyp med vi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F9E6AA1-C466-FF2C-015A-345D4A06B28B}"/>
              </a:ext>
            </a:extLst>
          </p:cNvPr>
          <p:cNvSpPr/>
          <p:nvPr/>
        </p:nvSpPr>
        <p:spPr>
          <a:xfrm>
            <a:off x="6222380" y="0"/>
            <a:ext cx="59696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164BFF8-5CB8-CBB2-54B5-96730F8CA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2221954"/>
            <a:ext cx="4769275" cy="3456457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80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för </a:t>
            </a:r>
            <a:r>
              <a:rPr lang="en-GB" dirty="0" err="1"/>
              <a:t>addera</a:t>
            </a:r>
            <a:r>
              <a:rPr lang="en-GB" dirty="0"/>
              <a:t> text</a:t>
            </a:r>
          </a:p>
          <a:p>
            <a:pPr lvl="0"/>
            <a:endParaRPr lang="en-GB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423D1616-42C0-8113-4372-97FDB1331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4769275" cy="1731303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85109431-32CF-47E5-E737-8897BDC16A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E5FBB9-E121-7347-A5B8-C4A6A0EEEC79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25820DC9-F1AA-A01B-6E33-6027F52340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4E2E5F5-31E9-F6AD-0E68-649CFB08E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03AEA90-1B46-2A9D-C16A-22AE2F2E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85" y="1648282"/>
            <a:ext cx="2829010" cy="34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rödtext + Diagr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1EDF-0FE5-EE4E-8FB6-2F06AEBBDB7D}" type="datetime1">
              <a:rPr lang="sv-SE" smtClean="0"/>
              <a:t>2025-06-19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diagram 12">
            <a:extLst>
              <a:ext uri="{FF2B5EF4-FFF2-40B4-BE49-F238E27FC236}">
                <a16:creationId xmlns:a16="http://schemas.microsoft.com/office/drawing/2014/main" id="{C35FD6E7-8B90-D0F2-534F-650C934FF15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2685" y="1489868"/>
            <a:ext cx="4237038" cy="3878263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F31C38-C72C-D6D6-6DA5-E61722CE5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760212"/>
            <a:ext cx="4680000" cy="892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 dirty="0"/>
              <a:t>Klicka här för att ändra på rubriken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E0B39A-62F3-7B7E-B957-88F57160E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0720"/>
            <a:ext cx="4769275" cy="397363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8777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/brödtext + Bild till hö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6582938" y="0"/>
            <a:ext cx="5609061" cy="6857999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4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C18-2ACE-9D47-A1E9-B90A9030814E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29F3F6-F97F-4BDE-792C-6ED1A755E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760212"/>
            <a:ext cx="4680000" cy="892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C85AD-6ACC-5306-0224-2F518564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0720"/>
            <a:ext cx="4679999" cy="397363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50D44D74-AFB4-5539-6D25-BA663A52E6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/brödtext + Bild till vänst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2" y="0"/>
            <a:ext cx="5609061" cy="6857999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4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A5F5-B790-9843-89ED-AC1AA5EF92CA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29F3F6-F97F-4BDE-792C-6ED1A755E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5761" y="760212"/>
            <a:ext cx="4680000" cy="892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C85AD-6ACC-5306-0224-2F518564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5762" y="1690720"/>
            <a:ext cx="4679999" cy="397363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50D44D74-AFB4-5539-6D25-BA663A52E6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/brödtext + Bild till väns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5" y="0"/>
            <a:ext cx="5609061" cy="6857999"/>
          </a:xfrm>
          <a:noFill/>
        </p:spPr>
        <p:txBody>
          <a:bodyPr lIns="360000" rIns="90000" anchor="ctr" anchorCtr="0">
            <a:noAutofit/>
          </a:bodyPr>
          <a:lstStyle>
            <a:lvl1pPr marL="0" indent="0" algn="l">
              <a:buNone/>
              <a:defRPr sz="14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773A07-B4B0-A046-BF6E-B1B26C27ED83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35B9-31C2-9ED1-31C4-FA0CE3639E9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90861" y="5278259"/>
            <a:ext cx="2991855" cy="808253"/>
          </a:xfrm>
          <a:noFill/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13640"/>
                      <a:gd name="connsiteY0" fmla="*/ 0 h 1418246"/>
                      <a:gd name="connsiteX1" fmla="*/ 515592 w 2713640"/>
                      <a:gd name="connsiteY1" fmla="*/ 0 h 1418246"/>
                      <a:gd name="connsiteX2" fmla="*/ 976910 w 2713640"/>
                      <a:gd name="connsiteY2" fmla="*/ 0 h 1418246"/>
                      <a:gd name="connsiteX3" fmla="*/ 1573911 w 2713640"/>
                      <a:gd name="connsiteY3" fmla="*/ 0 h 1418246"/>
                      <a:gd name="connsiteX4" fmla="*/ 2089503 w 2713640"/>
                      <a:gd name="connsiteY4" fmla="*/ 0 h 1418246"/>
                      <a:gd name="connsiteX5" fmla="*/ 2713640 w 2713640"/>
                      <a:gd name="connsiteY5" fmla="*/ 0 h 1418246"/>
                      <a:gd name="connsiteX6" fmla="*/ 2713640 w 2713640"/>
                      <a:gd name="connsiteY6" fmla="*/ 501114 h 1418246"/>
                      <a:gd name="connsiteX7" fmla="*/ 2713640 w 2713640"/>
                      <a:gd name="connsiteY7" fmla="*/ 973862 h 1418246"/>
                      <a:gd name="connsiteX8" fmla="*/ 2713640 w 2713640"/>
                      <a:gd name="connsiteY8" fmla="*/ 1418246 h 1418246"/>
                      <a:gd name="connsiteX9" fmla="*/ 2225185 w 2713640"/>
                      <a:gd name="connsiteY9" fmla="*/ 1418246 h 1418246"/>
                      <a:gd name="connsiteX10" fmla="*/ 1682457 w 2713640"/>
                      <a:gd name="connsiteY10" fmla="*/ 1418246 h 1418246"/>
                      <a:gd name="connsiteX11" fmla="*/ 1139729 w 2713640"/>
                      <a:gd name="connsiteY11" fmla="*/ 1418246 h 1418246"/>
                      <a:gd name="connsiteX12" fmla="*/ 624137 w 2713640"/>
                      <a:gd name="connsiteY12" fmla="*/ 1418246 h 1418246"/>
                      <a:gd name="connsiteX13" fmla="*/ 0 w 2713640"/>
                      <a:gd name="connsiteY13" fmla="*/ 1418246 h 1418246"/>
                      <a:gd name="connsiteX14" fmla="*/ 0 w 2713640"/>
                      <a:gd name="connsiteY14" fmla="*/ 917132 h 1418246"/>
                      <a:gd name="connsiteX15" fmla="*/ 0 w 2713640"/>
                      <a:gd name="connsiteY15" fmla="*/ 416019 h 1418246"/>
                      <a:gd name="connsiteX16" fmla="*/ 0 w 2713640"/>
                      <a:gd name="connsiteY16" fmla="*/ 0 h 1418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13640" h="1418246" extrusionOk="0">
                        <a:moveTo>
                          <a:pt x="0" y="0"/>
                        </a:moveTo>
                        <a:cubicBezTo>
                          <a:pt x="214176" y="-34282"/>
                          <a:pt x="356295" y="46070"/>
                          <a:pt x="515592" y="0"/>
                        </a:cubicBezTo>
                        <a:cubicBezTo>
                          <a:pt x="674889" y="-46070"/>
                          <a:pt x="777855" y="38440"/>
                          <a:pt x="976910" y="0"/>
                        </a:cubicBezTo>
                        <a:cubicBezTo>
                          <a:pt x="1175965" y="-38440"/>
                          <a:pt x="1391101" y="6774"/>
                          <a:pt x="1573911" y="0"/>
                        </a:cubicBezTo>
                        <a:cubicBezTo>
                          <a:pt x="1756721" y="-6774"/>
                          <a:pt x="1942621" y="47994"/>
                          <a:pt x="2089503" y="0"/>
                        </a:cubicBezTo>
                        <a:cubicBezTo>
                          <a:pt x="2236385" y="-47994"/>
                          <a:pt x="2560678" y="6464"/>
                          <a:pt x="2713640" y="0"/>
                        </a:cubicBezTo>
                        <a:cubicBezTo>
                          <a:pt x="2766660" y="108201"/>
                          <a:pt x="2684174" y="374384"/>
                          <a:pt x="2713640" y="501114"/>
                        </a:cubicBezTo>
                        <a:cubicBezTo>
                          <a:pt x="2743106" y="627844"/>
                          <a:pt x="2670340" y="762561"/>
                          <a:pt x="2713640" y="973862"/>
                        </a:cubicBezTo>
                        <a:cubicBezTo>
                          <a:pt x="2756940" y="1185163"/>
                          <a:pt x="2669163" y="1290856"/>
                          <a:pt x="2713640" y="1418246"/>
                        </a:cubicBezTo>
                        <a:cubicBezTo>
                          <a:pt x="2508993" y="1461930"/>
                          <a:pt x="2369559" y="1388474"/>
                          <a:pt x="2225185" y="1418246"/>
                        </a:cubicBezTo>
                        <a:cubicBezTo>
                          <a:pt x="2080811" y="1448018"/>
                          <a:pt x="1796141" y="1362010"/>
                          <a:pt x="1682457" y="1418246"/>
                        </a:cubicBezTo>
                        <a:cubicBezTo>
                          <a:pt x="1568773" y="1474482"/>
                          <a:pt x="1410902" y="1356598"/>
                          <a:pt x="1139729" y="1418246"/>
                        </a:cubicBezTo>
                        <a:cubicBezTo>
                          <a:pt x="868556" y="1479894"/>
                          <a:pt x="853596" y="1402800"/>
                          <a:pt x="624137" y="1418246"/>
                        </a:cubicBezTo>
                        <a:cubicBezTo>
                          <a:pt x="394678" y="1433692"/>
                          <a:pt x="281774" y="1385768"/>
                          <a:pt x="0" y="1418246"/>
                        </a:cubicBezTo>
                        <a:cubicBezTo>
                          <a:pt x="-24822" y="1297991"/>
                          <a:pt x="9492" y="1115928"/>
                          <a:pt x="0" y="917132"/>
                        </a:cubicBezTo>
                        <a:cubicBezTo>
                          <a:pt x="-9492" y="718336"/>
                          <a:pt x="51261" y="535191"/>
                          <a:pt x="0" y="416019"/>
                        </a:cubicBezTo>
                        <a:cubicBezTo>
                          <a:pt x="-51261" y="296847"/>
                          <a:pt x="550" y="1647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180000" rIns="180000" bIns="180000" anchor="t"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1"/>
                </a:solidFill>
                <a:latin typeface="Figtree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 dirty="0"/>
              <a:t>Här finns en textruta för det lite mindre texterna som skall lyftas fram och få lite inramning.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9AF020-7DED-E6AB-117D-F9FD4926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861" y="760211"/>
            <a:ext cx="4671390" cy="14316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DAEE1B2-5E7D-ACB8-99ED-63DB841C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861" y="2191898"/>
            <a:ext cx="4671390" cy="3086361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9565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Punktlista + Bild till hö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6582938" y="0"/>
            <a:ext cx="5609061" cy="6857999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4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42-D8B3-0747-8900-35FA81D801ED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524234-FFD3-821D-1804-1BE54C146DF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9788" y="1693904"/>
            <a:ext cx="4769275" cy="4351338"/>
          </a:xfrm>
        </p:spPr>
        <p:txBody>
          <a:bodyPr tIns="216000">
            <a:noAutofit/>
          </a:bodyPr>
          <a:lstStyle>
            <a:lvl1pPr marL="216000" indent="-216000">
              <a:lnSpc>
                <a:spcPct val="100000"/>
              </a:lnSpc>
              <a:buFont typeface="Wingdings" pitchFamily="2" charset="2"/>
              <a:buChar char="§"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punktlista på med flera rader på varje punkt. Om du gör ett mjukt mellanslag vid radbyte. (Håll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). Trycker du bara </a:t>
            </a:r>
            <a:r>
              <a:rPr lang="sv-SE" dirty="0" err="1"/>
              <a:t>Enter</a:t>
            </a:r>
            <a:r>
              <a:rPr lang="sv-SE" dirty="0"/>
              <a:t> blir det automatisk en ny punkt i punktlistan.</a:t>
            </a:r>
          </a:p>
          <a:p>
            <a:pPr lvl="0"/>
            <a:r>
              <a:rPr lang="sv-SE" dirty="0"/>
              <a:t>En ny punkt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0D82C4-6239-3C9D-AB93-9F78B8F78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60212"/>
            <a:ext cx="4769274" cy="892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 dirty="0"/>
              <a:t>Klicka här för att på rubriken</a:t>
            </a:r>
            <a:endParaRPr lang="en-US" dirty="0"/>
          </a:p>
        </p:txBody>
      </p:sp>
      <p:pic>
        <p:nvPicPr>
          <p:cNvPr id="2" name="Bildobjekt 1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634CDF23-E51F-803D-D2B3-48600C7203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Punktlista + Bild till väns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5" y="0"/>
            <a:ext cx="5609061" cy="6857999"/>
          </a:xfrm>
          <a:noFill/>
        </p:spPr>
        <p:txBody>
          <a:bodyPr lIns="360000" rIns="90000" anchor="ctr" anchorCtr="0">
            <a:noAutofit/>
          </a:bodyPr>
          <a:lstStyle>
            <a:lvl1pPr marL="0" indent="0" algn="l">
              <a:buNone/>
              <a:defRPr sz="14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7788B-B5FD-8648-BCFB-86618F04A647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6103-3C7A-2C9E-E58D-A3FB5C87369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05838" y="2120348"/>
            <a:ext cx="4602131" cy="2830282"/>
          </a:xfrm>
        </p:spPr>
        <p:txBody>
          <a:bodyPr tIns="216000">
            <a:noAutofit/>
          </a:bodyPr>
          <a:lstStyle>
            <a:lvl1pPr marL="216000" indent="-216000">
              <a:lnSpc>
                <a:spcPct val="100000"/>
              </a:lnSpc>
              <a:buFont typeface="Wingdings" pitchFamily="2" charset="2"/>
              <a:buChar char="§"/>
              <a:defRPr sz="1600"/>
            </a:lvl1pPr>
            <a:lvl2pPr marL="216000" indent="-216000">
              <a:lnSpc>
                <a:spcPct val="100000"/>
              </a:lnSpc>
              <a:buFont typeface="Wingdings" pitchFamily="2" charset="2"/>
              <a:buChar char="§"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punktlista på med flera rader på varje punkt. Om du gör ett mjukt mellanslag vid radbyte. (Håll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). Trycker du bara </a:t>
            </a:r>
            <a:r>
              <a:rPr lang="sv-SE" dirty="0" err="1"/>
              <a:t>Enter</a:t>
            </a:r>
            <a:r>
              <a:rPr lang="sv-SE" dirty="0"/>
              <a:t> blir det automatisk en ny punkt i punktlistan.</a:t>
            </a:r>
          </a:p>
          <a:p>
            <a:pPr lvl="0"/>
            <a:r>
              <a:rPr lang="sv-SE" dirty="0"/>
              <a:t>En ny punkt</a:t>
            </a:r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35E0E-423C-C5A8-F119-7559E20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212" y="779074"/>
            <a:ext cx="4600757" cy="134127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0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/brödtext + Bild till hö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0BA825-DFF6-EB79-9AA3-A85BD6312FB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"/>
            <a:ext cx="7878165" cy="6857999"/>
          </a:xfrm>
          <a:noFill/>
        </p:spPr>
        <p:txBody>
          <a:bodyPr lIns="360000" rIns="90000" anchor="ctr" anchorCtr="0">
            <a:normAutofit/>
          </a:bodyPr>
          <a:lstStyle>
            <a:lvl1pPr marL="0" indent="0" algn="l">
              <a:buNone/>
              <a:defRPr sz="16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200B7AC-8BE6-2E5F-6C8E-32E689E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F7EB2AB-165A-E750-A4C3-A6DD96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10F5AC-10CD-534F-BC0B-BABD5D81F798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6B9CA43-BDD0-F1F3-0417-7278C3C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7FBA471-F8B8-0971-53E6-97BB2075A68D}"/>
              </a:ext>
            </a:extLst>
          </p:cNvPr>
          <p:cNvSpPr/>
          <p:nvPr/>
        </p:nvSpPr>
        <p:spPr>
          <a:xfrm>
            <a:off x="7878165" y="0"/>
            <a:ext cx="43138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CA6831-C272-AC05-D6E2-8909395BB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08AA2B-6357-19F6-2F79-B1FABE48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949" y="1103405"/>
            <a:ext cx="3072266" cy="136114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Här placerar du text för en rubrik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70EF4F-0F04-6DB2-C09F-BC2BB6190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8949" y="2464550"/>
            <a:ext cx="3072266" cy="3628281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C9F510-BE20-7682-BE77-62D9A475C0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961" y="365126"/>
            <a:ext cx="609761" cy="5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a sida med Kontaktuppgif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1E4A11F-5298-F229-4D3A-A69976425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7159" y="2892517"/>
            <a:ext cx="4200441" cy="9149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500"/>
            </a:lvl1pPr>
          </a:lstStyle>
          <a:p>
            <a:r>
              <a:rPr lang="en-GB" b="1" dirty="0" err="1"/>
              <a:t>Namn</a:t>
            </a:r>
            <a:r>
              <a:rPr lang="en-GB" b="1" dirty="0"/>
              <a:t> </a:t>
            </a:r>
            <a:r>
              <a:rPr lang="en-GB" b="1" dirty="0" err="1"/>
              <a:t>Namnsson</a:t>
            </a:r>
            <a:br>
              <a:rPr lang="en-GB" b="1" dirty="0"/>
            </a:br>
            <a:r>
              <a:rPr lang="en-GB" dirty="0" err="1"/>
              <a:t>namn.namnsson@hallnollan.se</a:t>
            </a:r>
            <a:br>
              <a:rPr lang="en-GB" dirty="0"/>
            </a:br>
            <a:r>
              <a:rPr lang="en-GB" dirty="0" err="1"/>
              <a:t>telefonnummer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188FC2-B987-862E-53F7-93080BAE84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59" y="2139580"/>
            <a:ext cx="3932237" cy="56889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 b="0"/>
            </a:lvl1pPr>
          </a:lstStyle>
          <a:p>
            <a:r>
              <a:rPr lang="sv-SE" dirty="0"/>
              <a:t>Tack för er tid!</a:t>
            </a:r>
            <a:endParaRPr lang="en-US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785D7DE-7A1C-58F3-6ECE-4D378B4085F9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D43D287A-FA13-E06B-4494-98F216006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27CD4E3-6427-0CE3-51B2-B9B5018B3C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7159" y="3865366"/>
            <a:ext cx="4200441" cy="9149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500"/>
            </a:lvl1pPr>
          </a:lstStyle>
          <a:p>
            <a:r>
              <a:rPr lang="en-GB" b="1" dirty="0" err="1"/>
              <a:t>Namn</a:t>
            </a:r>
            <a:r>
              <a:rPr lang="en-GB" b="1" dirty="0"/>
              <a:t> </a:t>
            </a:r>
            <a:r>
              <a:rPr lang="en-GB" b="1" dirty="0" err="1"/>
              <a:t>Namnsson</a:t>
            </a:r>
            <a:br>
              <a:rPr lang="en-GB" b="1" dirty="0"/>
            </a:br>
            <a:r>
              <a:rPr lang="en-GB" dirty="0" err="1"/>
              <a:t>namn.namnsson@hallnollan.se</a:t>
            </a:r>
            <a:br>
              <a:rPr lang="en-GB" dirty="0"/>
            </a:br>
            <a:r>
              <a:rPr lang="en-GB" dirty="0" err="1"/>
              <a:t>telefonnummer</a:t>
            </a:r>
            <a:endParaRPr lang="en-GB" dirty="0"/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5FA8B9D7-0F3F-B053-0B3C-072D70C132DB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B08D819C-F6D6-1F91-2AD1-9B932DBAF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ta sida med Kontaktuppgif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188FC2-B987-862E-53F7-93080BAE84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59" y="1965669"/>
            <a:ext cx="4467271" cy="2871677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0"/>
            </a:lvl1pPr>
          </a:lstStyle>
          <a:p>
            <a:r>
              <a:rPr lang="sv-SE" dirty="0"/>
              <a:t>Tack för er tid!</a:t>
            </a:r>
            <a:endParaRPr lang="en-US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785D7DE-7A1C-58F3-6ECE-4D378B4085F9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D43D287A-FA13-E06B-4494-98F216006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  <p:cxnSp>
        <p:nvCxnSpPr>
          <p:cNvPr id="2" name="Rak 1">
            <a:extLst>
              <a:ext uri="{FF2B5EF4-FFF2-40B4-BE49-F238E27FC236}">
                <a16:creationId xmlns:a16="http://schemas.microsoft.com/office/drawing/2014/main" id="{7862CF7B-8C37-DDFC-9066-7537D7F3ABBD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7D7F32B6-F4F0-76C2-3334-AEE889C66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åg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188FC2-B987-862E-53F7-93080BAE84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59" y="1965669"/>
            <a:ext cx="4467271" cy="2871677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0"/>
            </a:lvl1pPr>
          </a:lstStyle>
          <a:p>
            <a:r>
              <a:rPr lang="sv-SE" dirty="0"/>
              <a:t>Frågor?</a:t>
            </a:r>
            <a:endParaRPr lang="en-US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785D7DE-7A1C-58F3-6ECE-4D378B4085F9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D43D287A-FA13-E06B-4494-98F216006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  <p:cxnSp>
        <p:nvCxnSpPr>
          <p:cNvPr id="2" name="Rak 1">
            <a:extLst>
              <a:ext uri="{FF2B5EF4-FFF2-40B4-BE49-F238E27FC236}">
                <a16:creationId xmlns:a16="http://schemas.microsoft.com/office/drawing/2014/main" id="{8D88590E-3A52-081A-4F40-3AD5864B6ADD}"/>
              </a:ext>
            </a:extLst>
          </p:cNvPr>
          <p:cNvCxnSpPr/>
          <p:nvPr/>
        </p:nvCxnSpPr>
        <p:spPr>
          <a:xfrm>
            <a:off x="5983721" y="1965670"/>
            <a:ext cx="0" cy="2871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1AEE9E0D-DEB7-1656-AD8A-129C13F66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72" y="1965670"/>
            <a:ext cx="2364911" cy="28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 +  utan nummer Logotyp med vi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F9E6AA1-C466-FF2C-015A-345D4A06B28B}"/>
              </a:ext>
            </a:extLst>
          </p:cNvPr>
          <p:cNvSpPr/>
          <p:nvPr/>
        </p:nvSpPr>
        <p:spPr>
          <a:xfrm>
            <a:off x="6222380" y="0"/>
            <a:ext cx="59696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164BFF8-5CB8-CBB2-54B5-96730F8CA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2221954"/>
            <a:ext cx="4769275" cy="345645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för </a:t>
            </a:r>
            <a:r>
              <a:rPr lang="en-GB" dirty="0" err="1"/>
              <a:t>addera</a:t>
            </a:r>
            <a:r>
              <a:rPr lang="en-GB" dirty="0"/>
              <a:t> text</a:t>
            </a:r>
          </a:p>
          <a:p>
            <a:pPr lvl="0"/>
            <a:endParaRPr lang="en-GB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423D1616-42C0-8113-4372-97FDB1331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4769275" cy="1731303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85109431-32CF-47E5-E737-8897BDC16A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D0D7B-A45E-2E44-9982-3CF569BD0B8A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25820DC9-F1AA-A01B-6E33-6027F52340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4E2E5F5-31E9-F6AD-0E68-649CFB08E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03AEA90-1B46-2A9D-C16A-22AE2F2E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85" y="1648282"/>
            <a:ext cx="2829010" cy="343522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18BF1FA-2C0C-44DE-140C-71EC18625962}"/>
              </a:ext>
            </a:extLst>
          </p:cNvPr>
          <p:cNvSpPr/>
          <p:nvPr/>
        </p:nvSpPr>
        <p:spPr>
          <a:xfrm>
            <a:off x="6222380" y="0"/>
            <a:ext cx="59696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CD5928D-2AEC-4A20-4570-E891C45F5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85" y="1648282"/>
            <a:ext cx="2829010" cy="34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3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ta sida med Kontaktuppgif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D43D287A-FA13-E06B-4494-98F216006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544" y="1965670"/>
            <a:ext cx="2364911" cy="2871678"/>
          </a:xfrm>
          <a:prstGeom prst="rect">
            <a:avLst/>
          </a:prstGeom>
        </p:spPr>
      </p:pic>
      <p:pic>
        <p:nvPicPr>
          <p:cNvPr id="2" name="Bildobjekt 1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6D799C2-058E-45C8-014B-3ACD7ED11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544" y="1965670"/>
            <a:ext cx="2364911" cy="28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+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22380" y="0"/>
            <a:ext cx="5969620" cy="6857999"/>
          </a:xfrm>
          <a:noFill/>
        </p:spPr>
        <p:txBody>
          <a:bodyPr lIns="360000" rIns="90000" anchor="ctr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164BFF8-5CB8-CBB2-54B5-96730F8CA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2221954"/>
            <a:ext cx="4769275" cy="3456457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80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för </a:t>
            </a:r>
            <a:r>
              <a:rPr lang="en-GB" dirty="0" err="1"/>
              <a:t>addera</a:t>
            </a:r>
            <a:r>
              <a:rPr lang="en-GB" dirty="0"/>
              <a:t> text</a:t>
            </a:r>
          </a:p>
          <a:p>
            <a:pPr lvl="0"/>
            <a:endParaRPr lang="en-GB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423D1616-42C0-8113-4372-97FDB1331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4769275" cy="1731303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85109431-32CF-47E5-E737-8897BDC16A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C11F5A-3FE0-6C43-A80E-11AABFEC55DB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25820DC9-F1AA-A01B-6E33-6027F52340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4E2E5F5-31E9-F6AD-0E68-649CFB08E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8655F32E-8B11-347E-0DD7-0A1E0BD0A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5969620" cy="6857999"/>
          </a:xfrm>
          <a:noFill/>
        </p:spPr>
        <p:txBody>
          <a:bodyPr lIns="360000" rIns="90000" anchor="ctr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</a:t>
            </a:r>
            <a:br>
              <a:rPr lang="sv-SE" dirty="0"/>
            </a:br>
            <a:r>
              <a:rPr lang="sv-SE" dirty="0"/>
              <a:t>att lägga till en bild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164BFF8-5CB8-CBB2-54B5-96730F8CA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4998" y="2221954"/>
            <a:ext cx="4616755" cy="3456457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80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för </a:t>
            </a:r>
            <a:r>
              <a:rPr lang="en-GB" dirty="0" err="1"/>
              <a:t>addera</a:t>
            </a:r>
            <a:r>
              <a:rPr lang="en-GB" dirty="0"/>
              <a:t> text</a:t>
            </a:r>
          </a:p>
          <a:p>
            <a:pPr lvl="0"/>
            <a:endParaRPr lang="en-GB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423D1616-42C0-8113-4372-97FDB1331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4998" y="365125"/>
            <a:ext cx="4616755" cy="1731303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4E2E5F5-31E9-F6AD-0E68-649CFB08E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10">
            <a:extLst>
              <a:ext uri="{FF2B5EF4-FFF2-40B4-BE49-F238E27FC236}">
                <a16:creationId xmlns:a16="http://schemas.microsoft.com/office/drawing/2014/main" id="{6BADBA72-3FA2-296D-4B48-4CB7BDA71AC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69277" y="6379115"/>
            <a:ext cx="11249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C38C20-A8C8-344D-93F1-2A46A05D21A3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4" name="Platshållare för sidfot 11">
            <a:extLst>
              <a:ext uri="{FF2B5EF4-FFF2-40B4-BE49-F238E27FC236}">
                <a16:creationId xmlns:a16="http://schemas.microsoft.com/office/drawing/2014/main" id="{40DC4CEF-A48A-59C7-4D7C-AFC9939A94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494263" y="637911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881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161" y="1700897"/>
            <a:ext cx="11061561" cy="4351338"/>
          </a:xfrm>
        </p:spPr>
        <p:txBody>
          <a:bodyPr tIns="216000">
            <a:noAutofit/>
          </a:bodyPr>
          <a:lstStyle>
            <a:lvl1pPr marL="216000" indent="-216000">
              <a:lnSpc>
                <a:spcPct val="100000"/>
              </a:lnSpc>
              <a:buFont typeface="Wingdings" pitchFamily="2" charset="2"/>
              <a:buChar char="§"/>
              <a:defRPr sz="1800"/>
            </a:lvl1pPr>
            <a:lvl2pPr marL="635000" indent="-185738">
              <a:lnSpc>
                <a:spcPct val="100000"/>
              </a:lnSpc>
              <a:buFont typeface="Wingdings" pitchFamily="2" charset="2"/>
              <a:buChar char="§"/>
              <a:tabLst/>
              <a:defRPr sz="1200"/>
            </a:lvl2pPr>
            <a:lvl3pPr marL="216000" indent="-216000">
              <a:lnSpc>
                <a:spcPct val="100000"/>
              </a:lnSpc>
              <a:buFont typeface="Wingdings" pitchFamily="2" charset="2"/>
              <a:buChar char="§"/>
              <a:defRPr sz="1000"/>
            </a:lvl3pPr>
          </a:lstStyle>
          <a:p>
            <a:pPr lvl="0"/>
            <a:r>
              <a:rPr lang="sv-SE" dirty="0"/>
              <a:t>Här finns möjlighet att skriva en punktlista på med flera rader på varje punkt. Om du gör ett mjukt mellanslag vid radbyte. (Håll nere </a:t>
            </a:r>
            <a:r>
              <a:rPr lang="sv-SE" dirty="0" err="1"/>
              <a:t>Shift</a:t>
            </a:r>
            <a:r>
              <a:rPr lang="sv-SE" dirty="0"/>
              <a:t>-knappen och tryck </a:t>
            </a:r>
            <a:r>
              <a:rPr lang="sv-SE" dirty="0" err="1"/>
              <a:t>Enter</a:t>
            </a:r>
            <a:r>
              <a:rPr lang="sv-SE" dirty="0"/>
              <a:t>). Trycker du bara </a:t>
            </a:r>
            <a:r>
              <a:rPr lang="sv-SE" dirty="0" err="1"/>
              <a:t>Enter</a:t>
            </a:r>
            <a:r>
              <a:rPr lang="sv-SE" dirty="0"/>
              <a:t> blir det automatisk en ny punkt i punktlistan.</a:t>
            </a:r>
          </a:p>
          <a:p>
            <a:pPr lvl="0"/>
            <a:r>
              <a:rPr lang="sv-SE" dirty="0"/>
              <a:t>En ny punkt</a:t>
            </a:r>
          </a:p>
          <a:p>
            <a:pPr lvl="1"/>
            <a:br>
              <a:rPr lang="sv-SE" dirty="0"/>
            </a:br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FF9E5C-4674-8642-A2F3-E0B2A12A0CDF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BF729A-DC76-802F-D080-7C1895D6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9959848" cy="892800"/>
          </a:xfrm>
        </p:spPr>
        <p:txBody>
          <a:bodyPr anchor="t">
            <a:noAutofit/>
          </a:bodyPr>
          <a:lstStyle>
            <a:lvl1pPr>
              <a:defRPr b="0">
                <a:latin typeface="Larken ExtraBold" pitchFamily="2" charset="0"/>
              </a:defRPr>
            </a:lvl1pPr>
          </a:lstStyle>
          <a:p>
            <a:r>
              <a:rPr lang="sv-SE" dirty="0"/>
              <a:t>En sida med rubrik och om du vill kan den vara lite längre och på 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80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el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0B972A8-1EA3-E65E-56D4-037FBD42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ABA5-287A-154A-BF49-DCE4E32CBD10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83D30D-4E64-895C-4E05-78CE145E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AF48AD-CFA7-632E-3B6A-565DCC5A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4019180-CD0C-D9AA-4101-B8AAD85574AF}"/>
              </a:ext>
            </a:extLst>
          </p:cNvPr>
          <p:cNvSpPr txBox="1">
            <a:spLocks/>
          </p:cNvSpPr>
          <p:nvPr/>
        </p:nvSpPr>
        <p:spPr>
          <a:xfrm>
            <a:off x="369277" y="6379115"/>
            <a:ext cx="1124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18B9B-EC7A-404A-ABC5-8C88CE7AC53E}" type="datetime1">
              <a:rPr lang="sv-SE" smtClean="0"/>
              <a:pPr/>
              <a:t>2025-06-19</a:t>
            </a:fld>
            <a:endParaRPr lang="sv-S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6E79BDF-D638-9B9F-DE20-BBA63A6198F9}"/>
              </a:ext>
            </a:extLst>
          </p:cNvPr>
          <p:cNvSpPr txBox="1">
            <a:spLocks/>
          </p:cNvSpPr>
          <p:nvPr/>
        </p:nvSpPr>
        <p:spPr>
          <a:xfrm>
            <a:off x="1494263" y="63791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Namnet på presentationen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2A1243-5494-07C7-8EA1-CC20C90F7FF9}"/>
              </a:ext>
            </a:extLst>
          </p:cNvPr>
          <p:cNvSpPr txBox="1">
            <a:spLocks/>
          </p:cNvSpPr>
          <p:nvPr/>
        </p:nvSpPr>
        <p:spPr>
          <a:xfrm>
            <a:off x="9079523" y="6379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B39E84-B491-9A00-D917-C60FCE021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0720"/>
            <a:ext cx="3932237" cy="3973633"/>
          </a:xfrm>
        </p:spPr>
        <p:txBody>
          <a:bodyPr tIns="2160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E97DA25-0792-4F66-FC10-7FBDAC9C16CF}"/>
              </a:ext>
            </a:extLst>
          </p:cNvPr>
          <p:cNvSpPr txBox="1">
            <a:spLocks/>
          </p:cNvSpPr>
          <p:nvPr/>
        </p:nvSpPr>
        <p:spPr>
          <a:xfrm>
            <a:off x="369277" y="6379115"/>
            <a:ext cx="1124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Figtree Light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18B9B-EC7A-404A-ABC5-8C88CE7AC53E}" type="datetime1">
              <a:rPr lang="sv-SE" smtClean="0"/>
              <a:pPr/>
              <a:t>2025-06-19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05C68-FD87-3427-F49D-9481CB653289}"/>
              </a:ext>
            </a:extLst>
          </p:cNvPr>
          <p:cNvSpPr txBox="1">
            <a:spLocks/>
          </p:cNvSpPr>
          <p:nvPr/>
        </p:nvSpPr>
        <p:spPr>
          <a:xfrm>
            <a:off x="1494263" y="63791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Namnet på presentationen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FD796EE-A086-7690-47DC-9C048A26EF7B}"/>
              </a:ext>
            </a:extLst>
          </p:cNvPr>
          <p:cNvSpPr txBox="1">
            <a:spLocks/>
          </p:cNvSpPr>
          <p:nvPr/>
        </p:nvSpPr>
        <p:spPr>
          <a:xfrm>
            <a:off x="9079523" y="6379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DBE076-3F19-24D9-DBB6-B4FBD5BD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211"/>
            <a:ext cx="3932237" cy="93047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Platshållare för tabell 12">
            <a:extLst>
              <a:ext uri="{FF2B5EF4-FFF2-40B4-BE49-F238E27FC236}">
                <a16:creationId xmlns:a16="http://schemas.microsoft.com/office/drawing/2014/main" id="{115CD14F-2BF8-48C7-8C2F-CB71CC59AFC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038725" y="1690688"/>
            <a:ext cx="6640513" cy="3973512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9513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el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BF1F69-F519-33EC-EB76-464580B7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3AE-7B16-E346-9662-C807DC33139B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06489C-3796-526A-C891-26C92E88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B44BB8-2D52-CCC7-2F74-20D3BD5E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A68233-94BC-824D-E0B1-4EE2BD00B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162" y="783158"/>
            <a:ext cx="10669674" cy="892800"/>
          </a:xfrm>
        </p:spPr>
        <p:txBody>
          <a:bodyPr anchor="b">
            <a:noAutofit/>
          </a:bodyPr>
          <a:lstStyle>
            <a:lvl1pPr>
              <a:defRPr b="0"/>
            </a:lvl1pPr>
          </a:lstStyle>
          <a:p>
            <a:r>
              <a:rPr lang="sv-SE" dirty="0"/>
              <a:t>Tabellsida</a:t>
            </a:r>
            <a:endParaRPr lang="en-US" dirty="0"/>
          </a:p>
        </p:txBody>
      </p:sp>
      <p:sp>
        <p:nvSpPr>
          <p:cNvPr id="7" name="Platshållare för tabell 6">
            <a:extLst>
              <a:ext uri="{FF2B5EF4-FFF2-40B4-BE49-F238E27FC236}">
                <a16:creationId xmlns:a16="http://schemas.microsoft.com/office/drawing/2014/main" id="{D3675EC5-68AF-B647-F6E3-A37AEB0402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60413" y="1676400"/>
            <a:ext cx="10671175" cy="4052888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416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77" y="365126"/>
            <a:ext cx="10515600" cy="89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  <a:br>
              <a:rPr lang="sv-SE" dirty="0"/>
            </a:br>
            <a:r>
              <a:rPr lang="sv-SE" dirty="0"/>
              <a:t>på två rader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277" y="13017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277" y="6379115"/>
            <a:ext cx="1124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Figtree Light" pitchFamily="2" charset="0"/>
              </a:defRPr>
            </a:lvl1pPr>
          </a:lstStyle>
          <a:p>
            <a:fld id="{CEAF6112-89E0-6C4F-9805-5081CC7482F9}" type="datetime1">
              <a:rPr lang="sv-SE" smtClean="0"/>
              <a:t>2025-06-19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263" y="63791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/>
                </a:solidFill>
                <a:latin typeface="Figtree" pitchFamily="2" charset="0"/>
              </a:defRPr>
            </a:lvl1pPr>
          </a:lstStyle>
          <a:p>
            <a:r>
              <a:rPr lang="sv-SE"/>
              <a:t>Namnet på presentationen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9523" y="6379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/>
                </a:solidFill>
                <a:latin typeface="Figtree" pitchFamily="2" charset="0"/>
              </a:defRPr>
            </a:lvl1pPr>
          </a:lstStyle>
          <a:p>
            <a:fld id="{A96BDF98-47F6-474D-9A48-7BA703DF66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19367B3D-0E72-5C89-3608-38207D82326A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  <p:pic>
        <p:nvPicPr>
          <p:cNvPr id="7" name="Bildobjekt 6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07C7D146-2159-BCCF-A3D5-C36270051106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  <p:pic>
        <p:nvPicPr>
          <p:cNvPr id="9" name="Bildobjekt 8" descr="En bild som visar Teckensnitt, Grafik, symbol, logotyp&#10;&#10;Automatiskt genererad beskrivning">
            <a:extLst>
              <a:ext uri="{FF2B5EF4-FFF2-40B4-BE49-F238E27FC236}">
                <a16:creationId xmlns:a16="http://schemas.microsoft.com/office/drawing/2014/main" id="{DE918F74-A423-460A-0D4B-23F34B89DD09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61" y="365126"/>
            <a:ext cx="609761" cy="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Larken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igtree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Figtree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igtree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9AE40E4-77EA-CCBA-0E0A-52F3445E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3" y="928913"/>
            <a:ext cx="5294087" cy="52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3547"/>
      </p:ext>
    </p:extLst>
  </p:cSld>
  <p:clrMapOvr>
    <a:masterClrMapping/>
  </p:clrMapOvr>
</p:sld>
</file>

<file path=ppt/theme/theme1.xml><?xml version="1.0" encoding="utf-8"?>
<a:theme xmlns:a="http://schemas.openxmlformats.org/drawingml/2006/main" name="HN-Mall-240527">
  <a:themeElements>
    <a:clrScheme name="Håll Nollan">
      <a:dk1>
        <a:srgbClr val="115E6A"/>
      </a:dk1>
      <a:lt1>
        <a:srgbClr val="FFFFFF"/>
      </a:lt1>
      <a:dk2>
        <a:srgbClr val="115E6B"/>
      </a:dk2>
      <a:lt2>
        <a:srgbClr val="F3F1F1"/>
      </a:lt2>
      <a:accent1>
        <a:srgbClr val="307F85"/>
      </a:accent1>
      <a:accent2>
        <a:srgbClr val="00416D"/>
      </a:accent2>
      <a:accent3>
        <a:srgbClr val="B8DA5E"/>
      </a:accent3>
      <a:accent4>
        <a:srgbClr val="92004D"/>
      </a:accent4>
      <a:accent5>
        <a:srgbClr val="599E9D"/>
      </a:accent5>
      <a:accent6>
        <a:srgbClr val="5E7C9B"/>
      </a:accent6>
      <a:hlink>
        <a:srgbClr val="B8DA5E"/>
      </a:hlink>
      <a:folHlink>
        <a:srgbClr val="B8DB5E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Figtre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N-Mall-240527" id="{BA72B2C6-9FE1-6D4F-A3F0-702B83CEB878}" vid="{948B1325-6863-2B4F-8713-7D295CB9DE7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Bredbild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10" baseType="lpstr">
      <vt:lpstr>Aptos</vt:lpstr>
      <vt:lpstr>Arial</vt:lpstr>
      <vt:lpstr>Figtree</vt:lpstr>
      <vt:lpstr>Figtree Light</vt:lpstr>
      <vt:lpstr>Figtree Medium</vt:lpstr>
      <vt:lpstr>Figtree SemiBold</vt:lpstr>
      <vt:lpstr>Larken ExtraBold</vt:lpstr>
      <vt:lpstr>Wingdings</vt:lpstr>
      <vt:lpstr>HN-Mall-240527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Ågermo</dc:creator>
  <cp:lastModifiedBy>Hanna Ågermo</cp:lastModifiedBy>
  <cp:revision>1</cp:revision>
  <dcterms:created xsi:type="dcterms:W3CDTF">2025-06-18T22:56:02Z</dcterms:created>
  <dcterms:modified xsi:type="dcterms:W3CDTF">2025-06-18T22:59:43Z</dcterms:modified>
</cp:coreProperties>
</file>