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4"/>
  </p:sldMasterIdLst>
  <p:notesMasterIdLst>
    <p:notesMasterId r:id="rId20"/>
  </p:notesMasterIdLst>
  <p:sldIdLst>
    <p:sldId id="314" r:id="rId5"/>
    <p:sldId id="1759" r:id="rId6"/>
    <p:sldId id="1773" r:id="rId7"/>
    <p:sldId id="1705" r:id="rId8"/>
    <p:sldId id="1761" r:id="rId9"/>
    <p:sldId id="1766" r:id="rId10"/>
    <p:sldId id="1769" r:id="rId11"/>
    <p:sldId id="1762" r:id="rId12"/>
    <p:sldId id="1772" r:id="rId13"/>
    <p:sldId id="1770" r:id="rId14"/>
    <p:sldId id="1765" r:id="rId15"/>
    <p:sldId id="1775" r:id="rId16"/>
    <p:sldId id="1776" r:id="rId17"/>
    <p:sldId id="1777" r:id="rId18"/>
    <p:sldId id="1447" r:id="rId19"/>
  </p:sldIdLst>
  <p:sldSz cx="12192000" cy="6858000"/>
  <p:notesSz cx="6858000" cy="16383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rdavsnitt" id="{461D2B04-9CAA-4916-9908-E688617EC88E}">
          <p14:sldIdLst>
            <p14:sldId id="314"/>
          </p14:sldIdLst>
        </p14:section>
        <p14:section name="Instruktion" id="{F53EA9EB-E1A5-4964-803F-F99F522DBBFF}">
          <p14:sldIdLst>
            <p14:sldId id="1759"/>
            <p14:sldId id="1773"/>
            <p14:sldId id="1705"/>
          </p14:sldIdLst>
        </p14:section>
        <p14:section name="BAS-varianten" id="{75E5A949-FA65-45D9-9DF8-624F925192B9}">
          <p14:sldIdLst>
            <p14:sldId id="1761"/>
            <p14:sldId id="1766"/>
            <p14:sldId id="1769"/>
          </p14:sldIdLst>
        </p14:section>
        <p14:section name="MELLAN-varianten" id="{3A4D170A-1BB8-4138-942F-0F6075E83727}">
          <p14:sldIdLst>
            <p14:sldId id="1762"/>
            <p14:sldId id="1772"/>
            <p14:sldId id="1770"/>
          </p14:sldIdLst>
        </p14:section>
        <p14:section name="Workshop" id="{BA107C81-EA9C-934A-97D9-CB50D7170FC2}">
          <p14:sldIdLst>
            <p14:sldId id="1765"/>
            <p14:sldId id="1775"/>
            <p14:sldId id="1776"/>
            <p14:sldId id="1777"/>
            <p14:sldId id="1447"/>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505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llanmörkt format 2 - Dekorfärg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llanmörkt format 2 - Dekorfärg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5831" autoAdjust="0"/>
    <p:restoredTop sz="95728" autoAdjust="0"/>
  </p:normalViewPr>
  <p:slideViewPr>
    <p:cSldViewPr snapToGrid="0">
      <p:cViewPr varScale="1">
        <p:scale>
          <a:sx n="100" d="100"/>
          <a:sy n="100" d="100"/>
        </p:scale>
        <p:origin x="1432" y="160"/>
      </p:cViewPr>
      <p:guideLst/>
    </p:cSldViewPr>
  </p:slideViewPr>
  <p:notesTextViewPr>
    <p:cViewPr>
      <p:scale>
        <a:sx n="1" d="1"/>
        <a:sy n="1" d="1"/>
      </p:scale>
      <p:origin x="0" y="0"/>
    </p:cViewPr>
  </p:notesTextViewPr>
  <p:sorterViewPr>
    <p:cViewPr>
      <p:scale>
        <a:sx n="100" d="100"/>
        <a:sy n="100" d="100"/>
      </p:scale>
      <p:origin x="0" y="-761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anna Ågermo" userId="c5dd156e-ce07-49b7-8107-569e9abe1f0c" providerId="ADAL" clId="{F109DEEC-3DC7-5205-AC9C-B25FD903EF63}"/>
    <pc:docChg chg="undo custSel modSld">
      <pc:chgData name="Hanna Ågermo" userId="c5dd156e-ce07-49b7-8107-569e9abe1f0c" providerId="ADAL" clId="{F109DEEC-3DC7-5205-AC9C-B25FD903EF63}" dt="2026-01-25T17:08:48.737" v="94" actId="478"/>
      <pc:docMkLst>
        <pc:docMk/>
      </pc:docMkLst>
      <pc:sldChg chg="modSp mod">
        <pc:chgData name="Hanna Ågermo" userId="c5dd156e-ce07-49b7-8107-569e9abe1f0c" providerId="ADAL" clId="{F109DEEC-3DC7-5205-AC9C-B25FD903EF63}" dt="2026-01-25T17:06:21.230" v="24" actId="20577"/>
        <pc:sldMkLst>
          <pc:docMk/>
          <pc:sldMk cId="1970370165" sldId="314"/>
        </pc:sldMkLst>
        <pc:spChg chg="mod">
          <ac:chgData name="Hanna Ågermo" userId="c5dd156e-ce07-49b7-8107-569e9abe1f0c" providerId="ADAL" clId="{F109DEEC-3DC7-5205-AC9C-B25FD903EF63}" dt="2026-01-25T17:06:10.748" v="2" actId="1076"/>
          <ac:spMkLst>
            <pc:docMk/>
            <pc:sldMk cId="1970370165" sldId="314"/>
            <ac:spMk id="2" creationId="{00000000-0000-0000-0000-000000000000}"/>
          </ac:spMkLst>
        </pc:spChg>
        <pc:spChg chg="mod">
          <ac:chgData name="Hanna Ågermo" userId="c5dd156e-ce07-49b7-8107-569e9abe1f0c" providerId="ADAL" clId="{F109DEEC-3DC7-5205-AC9C-B25FD903EF63}" dt="2026-01-25T17:06:21.230" v="24" actId="20577"/>
          <ac:spMkLst>
            <pc:docMk/>
            <pc:sldMk cId="1970370165" sldId="314"/>
            <ac:spMk id="6" creationId="{96E86AC3-6703-4D85-B6B6-643FCDAEE00B}"/>
          </ac:spMkLst>
        </pc:spChg>
      </pc:sldChg>
      <pc:sldChg chg="modSp mod">
        <pc:chgData name="Hanna Ågermo" userId="c5dd156e-ce07-49b7-8107-569e9abe1f0c" providerId="ADAL" clId="{F109DEEC-3DC7-5205-AC9C-B25FD903EF63}" dt="2026-01-25T17:06:50.664" v="70" actId="20577"/>
        <pc:sldMkLst>
          <pc:docMk/>
          <pc:sldMk cId="1296859740" sldId="1759"/>
        </pc:sldMkLst>
        <pc:spChg chg="mod">
          <ac:chgData name="Hanna Ågermo" userId="c5dd156e-ce07-49b7-8107-569e9abe1f0c" providerId="ADAL" clId="{F109DEEC-3DC7-5205-AC9C-B25FD903EF63}" dt="2026-01-25T17:06:50.664" v="70" actId="20577"/>
          <ac:spMkLst>
            <pc:docMk/>
            <pc:sldMk cId="1296859740" sldId="1759"/>
            <ac:spMk id="3" creationId="{9305718A-A5A4-9348-A05F-87BAED18F262}"/>
          </ac:spMkLst>
        </pc:spChg>
      </pc:sldChg>
      <pc:sldChg chg="modSp mod">
        <pc:chgData name="Hanna Ågermo" userId="c5dd156e-ce07-49b7-8107-569e9abe1f0c" providerId="ADAL" clId="{F109DEEC-3DC7-5205-AC9C-B25FD903EF63}" dt="2026-01-25T17:07:29.654" v="75" actId="20577"/>
        <pc:sldMkLst>
          <pc:docMk/>
          <pc:sldMk cId="258166183" sldId="1761"/>
        </pc:sldMkLst>
        <pc:spChg chg="mod">
          <ac:chgData name="Hanna Ågermo" userId="c5dd156e-ce07-49b7-8107-569e9abe1f0c" providerId="ADAL" clId="{F109DEEC-3DC7-5205-AC9C-B25FD903EF63}" dt="2026-01-25T17:07:29.654" v="75" actId="20577"/>
          <ac:spMkLst>
            <pc:docMk/>
            <pc:sldMk cId="258166183" sldId="1761"/>
            <ac:spMk id="2" creationId="{28014D86-E836-4956-924F-0F6605F64570}"/>
          </ac:spMkLst>
        </pc:spChg>
      </pc:sldChg>
      <pc:sldChg chg="modSp mod">
        <pc:chgData name="Hanna Ågermo" userId="c5dd156e-ce07-49b7-8107-569e9abe1f0c" providerId="ADAL" clId="{F109DEEC-3DC7-5205-AC9C-B25FD903EF63}" dt="2026-01-25T17:08:02.864" v="84" actId="20577"/>
        <pc:sldMkLst>
          <pc:docMk/>
          <pc:sldMk cId="832458752" sldId="1762"/>
        </pc:sldMkLst>
        <pc:spChg chg="mod">
          <ac:chgData name="Hanna Ågermo" userId="c5dd156e-ce07-49b7-8107-569e9abe1f0c" providerId="ADAL" clId="{F109DEEC-3DC7-5205-AC9C-B25FD903EF63}" dt="2026-01-25T17:08:02.864" v="84" actId="20577"/>
          <ac:spMkLst>
            <pc:docMk/>
            <pc:sldMk cId="832458752" sldId="1762"/>
            <ac:spMk id="2" creationId="{28014D86-E836-4956-924F-0F6605F64570}"/>
          </ac:spMkLst>
        </pc:spChg>
      </pc:sldChg>
      <pc:sldChg chg="delSp modSp mod">
        <pc:chgData name="Hanna Ågermo" userId="c5dd156e-ce07-49b7-8107-569e9abe1f0c" providerId="ADAL" clId="{F109DEEC-3DC7-5205-AC9C-B25FD903EF63}" dt="2026-01-25T17:07:44.256" v="79" actId="478"/>
        <pc:sldMkLst>
          <pc:docMk/>
          <pc:sldMk cId="745164750" sldId="1766"/>
        </pc:sldMkLst>
        <pc:spChg chg="mod">
          <ac:chgData name="Hanna Ågermo" userId="c5dd156e-ce07-49b7-8107-569e9abe1f0c" providerId="ADAL" clId="{F109DEEC-3DC7-5205-AC9C-B25FD903EF63}" dt="2026-01-25T17:07:39.657" v="77" actId="20577"/>
          <ac:spMkLst>
            <pc:docMk/>
            <pc:sldMk cId="745164750" sldId="1766"/>
            <ac:spMk id="2" creationId="{1E6116C4-70EE-8C48-A669-6EAA5933AC7F}"/>
          </ac:spMkLst>
        </pc:spChg>
        <pc:spChg chg="del">
          <ac:chgData name="Hanna Ågermo" userId="c5dd156e-ce07-49b7-8107-569e9abe1f0c" providerId="ADAL" clId="{F109DEEC-3DC7-5205-AC9C-B25FD903EF63}" dt="2026-01-25T17:07:43.083" v="78" actId="478"/>
          <ac:spMkLst>
            <pc:docMk/>
            <pc:sldMk cId="745164750" sldId="1766"/>
            <ac:spMk id="19" creationId="{A054478C-EC44-47A8-F5C5-0E400F9C9B3D}"/>
          </ac:spMkLst>
        </pc:spChg>
        <pc:grpChg chg="del">
          <ac:chgData name="Hanna Ågermo" userId="c5dd156e-ce07-49b7-8107-569e9abe1f0c" providerId="ADAL" clId="{F109DEEC-3DC7-5205-AC9C-B25FD903EF63}" dt="2026-01-25T17:07:44.256" v="79" actId="478"/>
          <ac:grpSpMkLst>
            <pc:docMk/>
            <pc:sldMk cId="745164750" sldId="1766"/>
            <ac:grpSpMk id="24" creationId="{1E3F3722-876D-5B22-7EF4-494F4DF0C21A}"/>
          </ac:grpSpMkLst>
        </pc:grpChg>
      </pc:sldChg>
      <pc:sldChg chg="delSp modSp mod">
        <pc:chgData name="Hanna Ågermo" userId="c5dd156e-ce07-49b7-8107-569e9abe1f0c" providerId="ADAL" clId="{F109DEEC-3DC7-5205-AC9C-B25FD903EF63}" dt="2026-01-25T17:07:55.845" v="82" actId="478"/>
        <pc:sldMkLst>
          <pc:docMk/>
          <pc:sldMk cId="1511140448" sldId="1769"/>
        </pc:sldMkLst>
        <pc:spChg chg="mod">
          <ac:chgData name="Hanna Ågermo" userId="c5dd156e-ce07-49b7-8107-569e9abe1f0c" providerId="ADAL" clId="{F109DEEC-3DC7-5205-AC9C-B25FD903EF63}" dt="2026-01-25T17:07:53.993" v="81" actId="20577"/>
          <ac:spMkLst>
            <pc:docMk/>
            <pc:sldMk cId="1511140448" sldId="1769"/>
            <ac:spMk id="15" creationId="{B7587E75-A366-CED6-3A5C-34D7E6C7D630}"/>
          </ac:spMkLst>
        </pc:spChg>
        <pc:grpChg chg="del">
          <ac:chgData name="Hanna Ågermo" userId="c5dd156e-ce07-49b7-8107-569e9abe1f0c" providerId="ADAL" clId="{F109DEEC-3DC7-5205-AC9C-B25FD903EF63}" dt="2026-01-25T17:07:55.845" v="82" actId="478"/>
          <ac:grpSpMkLst>
            <pc:docMk/>
            <pc:sldMk cId="1511140448" sldId="1769"/>
            <ac:grpSpMk id="4" creationId="{445B078F-19CE-3270-D04B-1ADFBFF05A5C}"/>
          </ac:grpSpMkLst>
        </pc:grpChg>
      </pc:sldChg>
      <pc:sldChg chg="delSp modSp mod">
        <pc:chgData name="Hanna Ågermo" userId="c5dd156e-ce07-49b7-8107-569e9abe1f0c" providerId="ADAL" clId="{F109DEEC-3DC7-5205-AC9C-B25FD903EF63}" dt="2026-01-25T17:08:32.034" v="92" actId="478"/>
        <pc:sldMkLst>
          <pc:docMk/>
          <pc:sldMk cId="1131853006" sldId="1770"/>
        </pc:sldMkLst>
        <pc:spChg chg="mod">
          <ac:chgData name="Hanna Ågermo" userId="c5dd156e-ce07-49b7-8107-569e9abe1f0c" providerId="ADAL" clId="{F109DEEC-3DC7-5205-AC9C-B25FD903EF63}" dt="2026-01-25T17:08:26.248" v="89" actId="20577"/>
          <ac:spMkLst>
            <pc:docMk/>
            <pc:sldMk cId="1131853006" sldId="1770"/>
            <ac:spMk id="15" creationId="{063C3788-151F-FACA-E926-E08C2B029D86}"/>
          </ac:spMkLst>
        </pc:spChg>
        <pc:spChg chg="del">
          <ac:chgData name="Hanna Ågermo" userId="c5dd156e-ce07-49b7-8107-569e9abe1f0c" providerId="ADAL" clId="{F109DEEC-3DC7-5205-AC9C-B25FD903EF63}" dt="2026-01-25T17:08:28.122" v="90" actId="478"/>
          <ac:spMkLst>
            <pc:docMk/>
            <pc:sldMk cId="1131853006" sldId="1770"/>
            <ac:spMk id="23" creationId="{ABCA6513-E97B-F667-2C7F-D5C8A249CC41}"/>
          </ac:spMkLst>
        </pc:spChg>
        <pc:spChg chg="del">
          <ac:chgData name="Hanna Ågermo" userId="c5dd156e-ce07-49b7-8107-569e9abe1f0c" providerId="ADAL" clId="{F109DEEC-3DC7-5205-AC9C-B25FD903EF63}" dt="2026-01-25T17:08:32.034" v="92" actId="478"/>
          <ac:spMkLst>
            <pc:docMk/>
            <pc:sldMk cId="1131853006" sldId="1770"/>
            <ac:spMk id="24" creationId="{DE9F5039-467A-9476-34BF-FD9AC00CB08A}"/>
          </ac:spMkLst>
        </pc:spChg>
        <pc:picChg chg="del">
          <ac:chgData name="Hanna Ågermo" userId="c5dd156e-ce07-49b7-8107-569e9abe1f0c" providerId="ADAL" clId="{F109DEEC-3DC7-5205-AC9C-B25FD903EF63}" dt="2026-01-25T17:08:29.342" v="91" actId="478"/>
          <ac:picMkLst>
            <pc:docMk/>
            <pc:sldMk cId="1131853006" sldId="1770"/>
            <ac:picMk id="25" creationId="{AFF30582-895F-DC71-A3AA-02ECEEBEBD63}"/>
          </ac:picMkLst>
        </pc:picChg>
      </pc:sldChg>
      <pc:sldChg chg="delSp modSp mod">
        <pc:chgData name="Hanna Ågermo" userId="c5dd156e-ce07-49b7-8107-569e9abe1f0c" providerId="ADAL" clId="{F109DEEC-3DC7-5205-AC9C-B25FD903EF63}" dt="2026-01-25T17:08:16.463" v="87" actId="478"/>
        <pc:sldMkLst>
          <pc:docMk/>
          <pc:sldMk cId="805330968" sldId="1772"/>
        </pc:sldMkLst>
        <pc:spChg chg="mod">
          <ac:chgData name="Hanna Ågermo" userId="c5dd156e-ce07-49b7-8107-569e9abe1f0c" providerId="ADAL" clId="{F109DEEC-3DC7-5205-AC9C-B25FD903EF63}" dt="2026-01-25T17:08:14.173" v="86" actId="20577"/>
          <ac:spMkLst>
            <pc:docMk/>
            <pc:sldMk cId="805330968" sldId="1772"/>
            <ac:spMk id="14" creationId="{E3F097EF-9F17-2447-797B-CA7E789A5D31}"/>
          </ac:spMkLst>
        </pc:spChg>
        <pc:grpChg chg="del">
          <ac:chgData name="Hanna Ågermo" userId="c5dd156e-ce07-49b7-8107-569e9abe1f0c" providerId="ADAL" clId="{F109DEEC-3DC7-5205-AC9C-B25FD903EF63}" dt="2026-01-25T17:08:16.463" v="87" actId="478"/>
          <ac:grpSpMkLst>
            <pc:docMk/>
            <pc:sldMk cId="805330968" sldId="1772"/>
            <ac:grpSpMk id="2" creationId="{5CBE5C38-5A55-CD7F-0F47-332F10DDE347}"/>
          </ac:grpSpMkLst>
        </pc:grpChg>
      </pc:sldChg>
      <pc:sldChg chg="modSp mod">
        <pc:chgData name="Hanna Ågermo" userId="c5dd156e-ce07-49b7-8107-569e9abe1f0c" providerId="ADAL" clId="{F109DEEC-3DC7-5205-AC9C-B25FD903EF63}" dt="2026-01-25T17:07:13.936" v="73" actId="20577"/>
        <pc:sldMkLst>
          <pc:docMk/>
          <pc:sldMk cId="509541487" sldId="1773"/>
        </pc:sldMkLst>
        <pc:spChg chg="mod">
          <ac:chgData name="Hanna Ågermo" userId="c5dd156e-ce07-49b7-8107-569e9abe1f0c" providerId="ADAL" clId="{F109DEEC-3DC7-5205-AC9C-B25FD903EF63}" dt="2026-01-25T17:07:13.936" v="73" actId="20577"/>
          <ac:spMkLst>
            <pc:docMk/>
            <pc:sldMk cId="509541487" sldId="1773"/>
            <ac:spMk id="2" creationId="{28014D86-E836-4956-924F-0F6605F64570}"/>
          </ac:spMkLst>
        </pc:spChg>
      </pc:sldChg>
      <pc:sldChg chg="delSp mod">
        <pc:chgData name="Hanna Ågermo" userId="c5dd156e-ce07-49b7-8107-569e9abe1f0c" providerId="ADAL" clId="{F109DEEC-3DC7-5205-AC9C-B25FD903EF63}" dt="2026-01-25T17:08:48.737" v="94" actId="478"/>
        <pc:sldMkLst>
          <pc:docMk/>
          <pc:sldMk cId="1687686877" sldId="1775"/>
        </pc:sldMkLst>
        <pc:grpChg chg="del">
          <ac:chgData name="Hanna Ågermo" userId="c5dd156e-ce07-49b7-8107-569e9abe1f0c" providerId="ADAL" clId="{F109DEEC-3DC7-5205-AC9C-B25FD903EF63}" dt="2026-01-25T17:08:47.366" v="93" actId="478"/>
          <ac:grpSpMkLst>
            <pc:docMk/>
            <pc:sldMk cId="1687686877" sldId="1775"/>
            <ac:grpSpMk id="31" creationId="{F26A714C-8828-59DB-DC80-C59F590EF182}"/>
          </ac:grpSpMkLst>
        </pc:grpChg>
        <pc:grpChg chg="del">
          <ac:chgData name="Hanna Ågermo" userId="c5dd156e-ce07-49b7-8107-569e9abe1f0c" providerId="ADAL" clId="{F109DEEC-3DC7-5205-AC9C-B25FD903EF63}" dt="2026-01-25T17:08:48.737" v="94" actId="478"/>
          <ac:grpSpMkLst>
            <pc:docMk/>
            <pc:sldMk cId="1687686877" sldId="1775"/>
            <ac:grpSpMk id="32" creationId="{26129AD6-F05F-6975-C676-2E5CCAFCF6CE}"/>
          </ac:grpSpMkLst>
        </pc:gr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3078427" cy="513508"/>
          </a:xfrm>
          <a:prstGeom prst="rect">
            <a:avLst/>
          </a:prstGeom>
        </p:spPr>
        <p:txBody>
          <a:bodyPr vert="horz" lIns="99075" tIns="49538" rIns="99075" bIns="49538" rtlCol="0"/>
          <a:lstStyle>
            <a:lvl1pPr algn="l">
              <a:defRPr sz="1300"/>
            </a:lvl1pPr>
          </a:lstStyle>
          <a:p>
            <a:endParaRPr lang="sv-SE"/>
          </a:p>
        </p:txBody>
      </p:sp>
      <p:sp>
        <p:nvSpPr>
          <p:cNvPr id="3" name="Platshållare för datum 2"/>
          <p:cNvSpPr>
            <a:spLocks noGrp="1"/>
          </p:cNvSpPr>
          <p:nvPr>
            <p:ph type="dt" idx="1"/>
          </p:nvPr>
        </p:nvSpPr>
        <p:spPr>
          <a:xfrm>
            <a:off x="4023992" y="0"/>
            <a:ext cx="3078427" cy="513508"/>
          </a:xfrm>
          <a:prstGeom prst="rect">
            <a:avLst/>
          </a:prstGeom>
        </p:spPr>
        <p:txBody>
          <a:bodyPr vert="horz" lIns="99075" tIns="49538" rIns="99075" bIns="49538" rtlCol="0"/>
          <a:lstStyle>
            <a:lvl1pPr algn="r">
              <a:defRPr sz="1300"/>
            </a:lvl1pPr>
          </a:lstStyle>
          <a:p>
            <a:fld id="{142743A7-64E7-442E-BA4C-C302950AF79E}" type="datetimeFigureOut">
              <a:rPr lang="sv-SE" smtClean="0"/>
              <a:t>2026-01-25</a:t>
            </a:fld>
            <a:endParaRPr lang="sv-SE"/>
          </a:p>
        </p:txBody>
      </p:sp>
      <p:sp>
        <p:nvSpPr>
          <p:cNvPr id="4" name="Platshållare för bildobjekt 3"/>
          <p:cNvSpPr>
            <a:spLocks noGrp="1" noRot="1" noChangeAspect="1"/>
          </p:cNvSpPr>
          <p:nvPr>
            <p:ph type="sldImg" idx="2"/>
          </p:nvPr>
        </p:nvSpPr>
        <p:spPr>
          <a:xfrm>
            <a:off x="482600" y="1279525"/>
            <a:ext cx="6140450" cy="3454400"/>
          </a:xfrm>
          <a:prstGeom prst="rect">
            <a:avLst/>
          </a:prstGeom>
          <a:noFill/>
          <a:ln w="12700">
            <a:solidFill>
              <a:prstClr val="black"/>
            </a:solidFill>
          </a:ln>
        </p:spPr>
        <p:txBody>
          <a:bodyPr vert="horz" lIns="99075" tIns="49538" rIns="99075" bIns="49538" rtlCol="0" anchor="ctr"/>
          <a:lstStyle/>
          <a:p>
            <a:endParaRPr lang="sv-SE"/>
          </a:p>
        </p:txBody>
      </p:sp>
      <p:sp>
        <p:nvSpPr>
          <p:cNvPr id="5" name="Platshållare för anteckningar 4"/>
          <p:cNvSpPr>
            <a:spLocks noGrp="1"/>
          </p:cNvSpPr>
          <p:nvPr>
            <p:ph type="body" sz="quarter" idx="3"/>
          </p:nvPr>
        </p:nvSpPr>
        <p:spPr>
          <a:xfrm>
            <a:off x="710407" y="4925407"/>
            <a:ext cx="5683250" cy="4029879"/>
          </a:xfrm>
          <a:prstGeom prst="rect">
            <a:avLst/>
          </a:prstGeom>
        </p:spPr>
        <p:txBody>
          <a:bodyPr vert="horz" lIns="99075" tIns="49538" rIns="99075" bIns="49538"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9721107"/>
            <a:ext cx="3078427" cy="513507"/>
          </a:xfrm>
          <a:prstGeom prst="rect">
            <a:avLst/>
          </a:prstGeom>
        </p:spPr>
        <p:txBody>
          <a:bodyPr vert="horz" lIns="99075" tIns="49538" rIns="99075" bIns="49538" rtlCol="0" anchor="b"/>
          <a:lstStyle>
            <a:lvl1pPr algn="l">
              <a:defRPr sz="1300"/>
            </a:lvl1pPr>
          </a:lstStyle>
          <a:p>
            <a:endParaRPr lang="sv-SE"/>
          </a:p>
        </p:txBody>
      </p:sp>
      <p:sp>
        <p:nvSpPr>
          <p:cNvPr id="7" name="Platshållare för bildnummer 6"/>
          <p:cNvSpPr>
            <a:spLocks noGrp="1"/>
          </p:cNvSpPr>
          <p:nvPr>
            <p:ph type="sldNum" sz="quarter" idx="5"/>
          </p:nvPr>
        </p:nvSpPr>
        <p:spPr>
          <a:xfrm>
            <a:off x="4023992" y="9721107"/>
            <a:ext cx="3078427" cy="513507"/>
          </a:xfrm>
          <a:prstGeom prst="rect">
            <a:avLst/>
          </a:prstGeom>
        </p:spPr>
        <p:txBody>
          <a:bodyPr vert="horz" lIns="99075" tIns="49538" rIns="99075" bIns="49538" rtlCol="0" anchor="b"/>
          <a:lstStyle>
            <a:lvl1pPr algn="r">
              <a:defRPr sz="1300"/>
            </a:lvl1pPr>
          </a:lstStyle>
          <a:p>
            <a:fld id="{384ED6F0-9E5E-4D6A-B868-DEC0E2E2E7B5}" type="slidenum">
              <a:rPr lang="sv-SE" smtClean="0"/>
              <a:t>‹#›</a:t>
            </a:fld>
            <a:endParaRPr lang="sv-SE"/>
          </a:p>
        </p:txBody>
      </p:sp>
    </p:spTree>
    <p:extLst>
      <p:ext uri="{BB962C8B-B14F-4D97-AF65-F5344CB8AC3E}">
        <p14:creationId xmlns:p14="http://schemas.microsoft.com/office/powerpoint/2010/main" val="30434101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sz="1200" kern="1200" dirty="0">
              <a:solidFill>
                <a:schemeClr val="tx1"/>
              </a:solidFill>
              <a:latin typeface="+mn-lt"/>
              <a:ea typeface="+mn-ea"/>
              <a:cs typeface="+mn-cs"/>
            </a:endParaRPr>
          </a:p>
        </p:txBody>
      </p:sp>
      <p:sp>
        <p:nvSpPr>
          <p:cNvPr id="4" name="Platshållare för bildnummer 3"/>
          <p:cNvSpPr>
            <a:spLocks noGrp="1"/>
          </p:cNvSpPr>
          <p:nvPr>
            <p:ph type="sldNum" sz="quarter" idx="10"/>
          </p:nvPr>
        </p:nvSpPr>
        <p:spPr/>
        <p:txBody>
          <a:bodyPr/>
          <a:lstStyle/>
          <a:p>
            <a:fld id="{9B6C5E16-DA82-7E4F-9195-082CC8A04096}" type="slidenum">
              <a:rPr lang="sv-SE" smtClean="0"/>
              <a:t>1</a:t>
            </a:fld>
            <a:endParaRPr lang="sv-SE"/>
          </a:p>
        </p:txBody>
      </p:sp>
    </p:spTree>
    <p:extLst>
      <p:ext uri="{BB962C8B-B14F-4D97-AF65-F5344CB8AC3E}">
        <p14:creationId xmlns:p14="http://schemas.microsoft.com/office/powerpoint/2010/main" val="15428689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384ED6F0-9E5E-4D6A-B868-DEC0E2E2E7B5}" type="slidenum">
              <a:rPr lang="sv-SE" smtClean="0"/>
              <a:t>10</a:t>
            </a:fld>
            <a:endParaRPr lang="sv-SE"/>
          </a:p>
        </p:txBody>
      </p:sp>
    </p:spTree>
    <p:extLst>
      <p:ext uri="{BB962C8B-B14F-4D97-AF65-F5344CB8AC3E}">
        <p14:creationId xmlns:p14="http://schemas.microsoft.com/office/powerpoint/2010/main" val="15158692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384ED6F0-9E5E-4D6A-B868-DEC0E2E2E7B5}" type="slidenum">
              <a:rPr lang="sv-SE" smtClean="0"/>
              <a:t>11</a:t>
            </a:fld>
            <a:endParaRPr lang="sv-SE"/>
          </a:p>
        </p:txBody>
      </p:sp>
    </p:spTree>
    <p:extLst>
      <p:ext uri="{BB962C8B-B14F-4D97-AF65-F5344CB8AC3E}">
        <p14:creationId xmlns:p14="http://schemas.microsoft.com/office/powerpoint/2010/main" val="16322366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384ED6F0-9E5E-4D6A-B868-DEC0E2E2E7B5}" type="slidenum">
              <a:rPr lang="sv-SE" smtClean="0"/>
              <a:t>12</a:t>
            </a:fld>
            <a:endParaRPr lang="sv-SE"/>
          </a:p>
        </p:txBody>
      </p:sp>
    </p:spTree>
    <p:extLst>
      <p:ext uri="{BB962C8B-B14F-4D97-AF65-F5344CB8AC3E}">
        <p14:creationId xmlns:p14="http://schemas.microsoft.com/office/powerpoint/2010/main" val="35146213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384ED6F0-9E5E-4D6A-B868-DEC0E2E2E7B5}" type="slidenum">
              <a:rPr lang="sv-SE" smtClean="0"/>
              <a:t>13</a:t>
            </a:fld>
            <a:endParaRPr lang="sv-SE"/>
          </a:p>
        </p:txBody>
      </p:sp>
    </p:spTree>
    <p:extLst>
      <p:ext uri="{BB962C8B-B14F-4D97-AF65-F5344CB8AC3E}">
        <p14:creationId xmlns:p14="http://schemas.microsoft.com/office/powerpoint/2010/main" val="28178351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384ED6F0-9E5E-4D6A-B868-DEC0E2E2E7B5}" type="slidenum">
              <a:rPr lang="sv-SE" smtClean="0"/>
              <a:t>14</a:t>
            </a:fld>
            <a:endParaRPr lang="sv-SE"/>
          </a:p>
        </p:txBody>
      </p:sp>
    </p:spTree>
    <p:extLst>
      <p:ext uri="{BB962C8B-B14F-4D97-AF65-F5344CB8AC3E}">
        <p14:creationId xmlns:p14="http://schemas.microsoft.com/office/powerpoint/2010/main" val="21808385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sv-SE" b="0" dirty="0"/>
          </a:p>
          <a:p>
            <a:endParaRPr lang="sv-SE" dirty="0"/>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6C5E16-DA82-7E4F-9195-082CC8A04096}" type="slidenum">
              <a:rPr kumimoji="0" lang="sv-S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sv-S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931742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384ED6F0-9E5E-4D6A-B868-DEC0E2E2E7B5}" type="slidenum">
              <a:rPr lang="sv-SE" smtClean="0"/>
              <a:t>2</a:t>
            </a:fld>
            <a:endParaRPr lang="sv-SE"/>
          </a:p>
        </p:txBody>
      </p:sp>
    </p:spTree>
    <p:extLst>
      <p:ext uri="{BB962C8B-B14F-4D97-AF65-F5344CB8AC3E}">
        <p14:creationId xmlns:p14="http://schemas.microsoft.com/office/powerpoint/2010/main" val="29059880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384ED6F0-9E5E-4D6A-B868-DEC0E2E2E7B5}" type="slidenum">
              <a:rPr lang="sv-SE" smtClean="0"/>
              <a:t>3</a:t>
            </a:fld>
            <a:endParaRPr lang="sv-SE"/>
          </a:p>
        </p:txBody>
      </p:sp>
    </p:spTree>
    <p:extLst>
      <p:ext uri="{BB962C8B-B14F-4D97-AF65-F5344CB8AC3E}">
        <p14:creationId xmlns:p14="http://schemas.microsoft.com/office/powerpoint/2010/main" val="26027663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384ED6F0-9E5E-4D6A-B868-DEC0E2E2E7B5}" type="slidenum">
              <a:rPr lang="sv-SE" smtClean="0"/>
              <a:t>4</a:t>
            </a:fld>
            <a:endParaRPr lang="sv-SE"/>
          </a:p>
        </p:txBody>
      </p:sp>
    </p:spTree>
    <p:extLst>
      <p:ext uri="{BB962C8B-B14F-4D97-AF65-F5344CB8AC3E}">
        <p14:creationId xmlns:p14="http://schemas.microsoft.com/office/powerpoint/2010/main" val="8568762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384ED6F0-9E5E-4D6A-B868-DEC0E2E2E7B5}" type="slidenum">
              <a:rPr lang="sv-SE" smtClean="0"/>
              <a:t>5</a:t>
            </a:fld>
            <a:endParaRPr lang="sv-SE"/>
          </a:p>
        </p:txBody>
      </p:sp>
    </p:spTree>
    <p:extLst>
      <p:ext uri="{BB962C8B-B14F-4D97-AF65-F5344CB8AC3E}">
        <p14:creationId xmlns:p14="http://schemas.microsoft.com/office/powerpoint/2010/main" val="19890515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384ED6F0-9E5E-4D6A-B868-DEC0E2E2E7B5}" type="slidenum">
              <a:rPr lang="sv-SE" smtClean="0"/>
              <a:t>6</a:t>
            </a:fld>
            <a:endParaRPr lang="sv-SE"/>
          </a:p>
        </p:txBody>
      </p:sp>
    </p:spTree>
    <p:extLst>
      <p:ext uri="{BB962C8B-B14F-4D97-AF65-F5344CB8AC3E}">
        <p14:creationId xmlns:p14="http://schemas.microsoft.com/office/powerpoint/2010/main" val="7786283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384ED6F0-9E5E-4D6A-B868-DEC0E2E2E7B5}" type="slidenum">
              <a:rPr lang="sv-SE" smtClean="0"/>
              <a:t>7</a:t>
            </a:fld>
            <a:endParaRPr lang="sv-SE"/>
          </a:p>
        </p:txBody>
      </p:sp>
    </p:spTree>
    <p:extLst>
      <p:ext uri="{BB962C8B-B14F-4D97-AF65-F5344CB8AC3E}">
        <p14:creationId xmlns:p14="http://schemas.microsoft.com/office/powerpoint/2010/main" val="21726302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384ED6F0-9E5E-4D6A-B868-DEC0E2E2E7B5}" type="slidenum">
              <a:rPr lang="sv-SE" smtClean="0"/>
              <a:t>8</a:t>
            </a:fld>
            <a:endParaRPr lang="sv-SE"/>
          </a:p>
        </p:txBody>
      </p:sp>
    </p:spTree>
    <p:extLst>
      <p:ext uri="{BB962C8B-B14F-4D97-AF65-F5344CB8AC3E}">
        <p14:creationId xmlns:p14="http://schemas.microsoft.com/office/powerpoint/2010/main" val="25019466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384ED6F0-9E5E-4D6A-B868-DEC0E2E2E7B5}" type="slidenum">
              <a:rPr lang="sv-SE" smtClean="0"/>
              <a:t>9</a:t>
            </a:fld>
            <a:endParaRPr lang="sv-SE"/>
          </a:p>
        </p:txBody>
      </p:sp>
    </p:spTree>
    <p:extLst>
      <p:ext uri="{BB962C8B-B14F-4D97-AF65-F5344CB8AC3E}">
        <p14:creationId xmlns:p14="http://schemas.microsoft.com/office/powerpoint/2010/main" val="35281873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Innehåll">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lvl1pPr>
              <a:defRPr/>
            </a:lvl1pPr>
          </a:lstStyle>
          <a:p>
            <a:fld id="{AFB2F062-198B-E64C-B408-AB1E48124610}" type="slidenum">
              <a:rPr lang="en-US" smtClean="0"/>
              <a:pPr/>
              <a:t>‹#›</a:t>
            </a:fld>
            <a:endParaRPr lang="en-US" dirty="0"/>
          </a:p>
        </p:txBody>
      </p:sp>
      <p:sp>
        <p:nvSpPr>
          <p:cNvPr id="7" name="Content Placeholder 2"/>
          <p:cNvSpPr>
            <a:spLocks noGrp="1"/>
          </p:cNvSpPr>
          <p:nvPr>
            <p:ph idx="1"/>
          </p:nvPr>
        </p:nvSpPr>
        <p:spPr>
          <a:xfrm>
            <a:off x="838200" y="1206878"/>
            <a:ext cx="10515600" cy="435133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2" name="Title Placeholder 1">
            <a:extLst>
              <a:ext uri="{FF2B5EF4-FFF2-40B4-BE49-F238E27FC236}">
                <a16:creationId xmlns:a16="http://schemas.microsoft.com/office/drawing/2014/main" id="{F973BBCF-3D41-BC07-9341-1E7DC716987A}"/>
              </a:ext>
            </a:extLst>
          </p:cNvPr>
          <p:cNvSpPr>
            <a:spLocks noGrp="1"/>
          </p:cNvSpPr>
          <p:nvPr>
            <p:ph type="title"/>
          </p:nvPr>
        </p:nvSpPr>
        <p:spPr>
          <a:xfrm>
            <a:off x="269634" y="319992"/>
            <a:ext cx="10515600" cy="547200"/>
          </a:xfrm>
          <a:prstGeom prst="rect">
            <a:avLst/>
          </a:prstGeom>
        </p:spPr>
        <p:txBody>
          <a:bodyPr vert="horz" lIns="0" tIns="45720" rIns="91440" bIns="45720" rtlCol="0" anchor="ctr">
            <a:normAutofit/>
          </a:bodyPr>
          <a:lstStyle/>
          <a:p>
            <a:r>
              <a:rPr lang="sv-SE" dirty="0"/>
              <a:t>Klicka här för att ändra format</a:t>
            </a:r>
            <a:endParaRPr lang="en-US" dirty="0"/>
          </a:p>
        </p:txBody>
      </p:sp>
    </p:spTree>
    <p:extLst>
      <p:ext uri="{BB962C8B-B14F-4D97-AF65-F5344CB8AC3E}">
        <p14:creationId xmlns:p14="http://schemas.microsoft.com/office/powerpoint/2010/main" val="4127724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format</a:t>
            </a:r>
            <a:endParaRPr lang="en-US"/>
          </a:p>
        </p:txBody>
      </p:sp>
      <p:sp>
        <p:nvSpPr>
          <p:cNvPr id="3" name="Slide Number Placeholder 2"/>
          <p:cNvSpPr>
            <a:spLocks noGrp="1"/>
          </p:cNvSpPr>
          <p:nvPr>
            <p:ph type="sldNum" sz="quarter" idx="10"/>
          </p:nvPr>
        </p:nvSpPr>
        <p:spPr/>
        <p:txBody>
          <a:bodyPr/>
          <a:lstStyle/>
          <a:p>
            <a:fld id="{B0EBF7B1-A0A2-784E-99A7-64A0C6FE52DD}" type="slidenum">
              <a:rPr lang="en-US" smtClean="0"/>
              <a:pPr/>
              <a:t>‹#›</a:t>
            </a:fld>
            <a:endParaRPr lang="en-US" dirty="0"/>
          </a:p>
        </p:txBody>
      </p:sp>
      <p:sp>
        <p:nvSpPr>
          <p:cNvPr id="16" name="Text Placeholder 15"/>
          <p:cNvSpPr>
            <a:spLocks noGrp="1"/>
          </p:cNvSpPr>
          <p:nvPr>
            <p:ph type="body" sz="quarter" idx="11"/>
          </p:nvPr>
        </p:nvSpPr>
        <p:spPr>
          <a:xfrm>
            <a:off x="647370" y="2063325"/>
            <a:ext cx="2341858" cy="2340000"/>
          </a:xfrm>
          <a:prstGeom prst="ellipse">
            <a:avLst/>
          </a:prstGeom>
          <a:solidFill>
            <a:srgbClr val="01B0F0"/>
          </a:solidFill>
        </p:spPr>
        <p:txBody>
          <a:bodyPr anchor="ctr">
            <a:noAutofit/>
          </a:bodyPr>
          <a:lstStyle>
            <a:lvl1pPr marL="0" indent="0" algn="ctr">
              <a:buNone/>
              <a:defRPr sz="1500" b="1">
                <a:solidFill>
                  <a:schemeClr val="bg1"/>
                </a:solidFill>
              </a:defRPr>
            </a:lvl1pPr>
            <a:lvl2pPr marL="457200" indent="0" algn="ctr">
              <a:buNone/>
              <a:defRPr sz="1500" b="1">
                <a:solidFill>
                  <a:schemeClr val="bg1"/>
                </a:solidFill>
              </a:defRPr>
            </a:lvl2pPr>
            <a:lvl3pPr marL="914400" indent="0" algn="ctr">
              <a:buNone/>
              <a:defRPr sz="1500" b="1">
                <a:solidFill>
                  <a:schemeClr val="bg1"/>
                </a:solidFill>
              </a:defRPr>
            </a:lvl3pPr>
            <a:lvl4pPr marL="1371600" indent="0" algn="ctr">
              <a:buNone/>
              <a:defRPr sz="1500" b="1">
                <a:solidFill>
                  <a:schemeClr val="bg1"/>
                </a:solidFill>
              </a:defRPr>
            </a:lvl4pPr>
            <a:lvl5pPr marL="1828800" indent="0" algn="ctr">
              <a:buNone/>
              <a:defRPr sz="1500" b="1">
                <a:solidFill>
                  <a:schemeClr val="bg1"/>
                </a:solidFill>
              </a:defRPr>
            </a:lvl5pPr>
          </a:lstStyle>
          <a:p>
            <a:pPr lvl="0"/>
            <a:r>
              <a:rPr lang="sv-SE"/>
              <a:t>Redigera format för bakgrundstext</a:t>
            </a:r>
          </a:p>
        </p:txBody>
      </p:sp>
      <p:sp>
        <p:nvSpPr>
          <p:cNvPr id="17" name="Text Placeholder 15"/>
          <p:cNvSpPr>
            <a:spLocks noGrp="1"/>
          </p:cNvSpPr>
          <p:nvPr>
            <p:ph type="body" sz="quarter" idx="12"/>
          </p:nvPr>
        </p:nvSpPr>
        <p:spPr>
          <a:xfrm>
            <a:off x="3498552" y="2063325"/>
            <a:ext cx="2341858" cy="2340000"/>
          </a:xfrm>
          <a:prstGeom prst="ellipse">
            <a:avLst/>
          </a:prstGeom>
          <a:solidFill>
            <a:srgbClr val="01B0F0"/>
          </a:solidFill>
        </p:spPr>
        <p:txBody>
          <a:bodyPr anchor="ctr">
            <a:noAutofit/>
          </a:bodyPr>
          <a:lstStyle>
            <a:lvl1pPr marL="0" indent="0" algn="ctr">
              <a:buNone/>
              <a:defRPr sz="1500" b="1">
                <a:solidFill>
                  <a:schemeClr val="bg1"/>
                </a:solidFill>
              </a:defRPr>
            </a:lvl1pPr>
            <a:lvl2pPr marL="457200" indent="0" algn="ctr">
              <a:buNone/>
              <a:defRPr sz="1500" b="1">
                <a:solidFill>
                  <a:schemeClr val="bg1"/>
                </a:solidFill>
              </a:defRPr>
            </a:lvl2pPr>
            <a:lvl3pPr marL="914400" indent="0" algn="ctr">
              <a:buNone/>
              <a:defRPr sz="1500" b="1">
                <a:solidFill>
                  <a:schemeClr val="bg1"/>
                </a:solidFill>
              </a:defRPr>
            </a:lvl3pPr>
            <a:lvl4pPr marL="1371600" indent="0" algn="ctr">
              <a:buNone/>
              <a:defRPr sz="1500" b="1">
                <a:solidFill>
                  <a:schemeClr val="bg1"/>
                </a:solidFill>
              </a:defRPr>
            </a:lvl4pPr>
            <a:lvl5pPr marL="1828800" indent="0" algn="ctr">
              <a:buNone/>
              <a:defRPr sz="1500" b="1">
                <a:solidFill>
                  <a:schemeClr val="bg1"/>
                </a:solidFill>
              </a:defRPr>
            </a:lvl5pPr>
          </a:lstStyle>
          <a:p>
            <a:pPr lvl="0"/>
            <a:r>
              <a:rPr lang="sv-SE"/>
              <a:t>Redigera format för bakgrundstext</a:t>
            </a:r>
          </a:p>
        </p:txBody>
      </p:sp>
      <p:sp>
        <p:nvSpPr>
          <p:cNvPr id="18" name="Text Placeholder 15"/>
          <p:cNvSpPr>
            <a:spLocks noGrp="1"/>
          </p:cNvSpPr>
          <p:nvPr>
            <p:ph type="body" sz="quarter" idx="13"/>
          </p:nvPr>
        </p:nvSpPr>
        <p:spPr>
          <a:xfrm>
            <a:off x="6350663" y="2063325"/>
            <a:ext cx="2341858" cy="2340000"/>
          </a:xfrm>
          <a:prstGeom prst="ellipse">
            <a:avLst/>
          </a:prstGeom>
          <a:solidFill>
            <a:srgbClr val="01B0F0"/>
          </a:solidFill>
        </p:spPr>
        <p:txBody>
          <a:bodyPr anchor="ctr">
            <a:noAutofit/>
          </a:bodyPr>
          <a:lstStyle>
            <a:lvl1pPr marL="0" indent="0" algn="ctr">
              <a:buNone/>
              <a:defRPr sz="1500" b="1">
                <a:solidFill>
                  <a:schemeClr val="bg1"/>
                </a:solidFill>
              </a:defRPr>
            </a:lvl1pPr>
            <a:lvl2pPr marL="457200" indent="0" algn="ctr">
              <a:buNone/>
              <a:defRPr sz="1500" b="1">
                <a:solidFill>
                  <a:schemeClr val="bg1"/>
                </a:solidFill>
              </a:defRPr>
            </a:lvl2pPr>
            <a:lvl3pPr marL="914400" indent="0" algn="ctr">
              <a:buNone/>
              <a:defRPr sz="1500" b="1">
                <a:solidFill>
                  <a:schemeClr val="bg1"/>
                </a:solidFill>
              </a:defRPr>
            </a:lvl3pPr>
            <a:lvl4pPr marL="1371600" indent="0" algn="ctr">
              <a:buNone/>
              <a:defRPr sz="1500" b="1">
                <a:solidFill>
                  <a:schemeClr val="bg1"/>
                </a:solidFill>
              </a:defRPr>
            </a:lvl4pPr>
            <a:lvl5pPr marL="1828800" indent="0" algn="ctr">
              <a:buNone/>
              <a:defRPr sz="1500" b="1">
                <a:solidFill>
                  <a:schemeClr val="bg1"/>
                </a:solidFill>
              </a:defRPr>
            </a:lvl5pPr>
          </a:lstStyle>
          <a:p>
            <a:pPr lvl="0"/>
            <a:r>
              <a:rPr lang="sv-SE"/>
              <a:t>Redigera format för bakgrundstext</a:t>
            </a:r>
          </a:p>
        </p:txBody>
      </p:sp>
      <p:sp>
        <p:nvSpPr>
          <p:cNvPr id="19" name="Text Placeholder 15"/>
          <p:cNvSpPr>
            <a:spLocks noGrp="1"/>
          </p:cNvSpPr>
          <p:nvPr>
            <p:ph type="body" sz="quarter" idx="14"/>
          </p:nvPr>
        </p:nvSpPr>
        <p:spPr>
          <a:xfrm>
            <a:off x="9200915" y="2063325"/>
            <a:ext cx="2341858" cy="2340000"/>
          </a:xfrm>
          <a:prstGeom prst="ellipse">
            <a:avLst/>
          </a:prstGeom>
          <a:solidFill>
            <a:srgbClr val="01B0F0"/>
          </a:solidFill>
        </p:spPr>
        <p:txBody>
          <a:bodyPr anchor="ctr">
            <a:noAutofit/>
          </a:bodyPr>
          <a:lstStyle>
            <a:lvl1pPr marL="0" indent="0" algn="ctr">
              <a:buNone/>
              <a:defRPr sz="1500" b="1">
                <a:solidFill>
                  <a:schemeClr val="bg1"/>
                </a:solidFill>
              </a:defRPr>
            </a:lvl1pPr>
            <a:lvl2pPr marL="457200" indent="0" algn="ctr">
              <a:buNone/>
              <a:defRPr sz="1500" b="1">
                <a:solidFill>
                  <a:schemeClr val="bg1"/>
                </a:solidFill>
              </a:defRPr>
            </a:lvl2pPr>
            <a:lvl3pPr marL="914400" indent="0" algn="ctr">
              <a:buNone/>
              <a:defRPr sz="1500" b="1">
                <a:solidFill>
                  <a:schemeClr val="bg1"/>
                </a:solidFill>
              </a:defRPr>
            </a:lvl3pPr>
            <a:lvl4pPr marL="1371600" indent="0" algn="ctr">
              <a:buNone/>
              <a:defRPr sz="1500" b="1">
                <a:solidFill>
                  <a:schemeClr val="bg1"/>
                </a:solidFill>
              </a:defRPr>
            </a:lvl4pPr>
            <a:lvl5pPr marL="1828800" indent="0" algn="ctr">
              <a:buNone/>
              <a:defRPr sz="1500" b="1">
                <a:solidFill>
                  <a:schemeClr val="bg1"/>
                </a:solidFill>
              </a:defRPr>
            </a:lvl5pPr>
          </a:lstStyle>
          <a:p>
            <a:pPr lvl="0"/>
            <a:r>
              <a:rPr lang="sv-SE"/>
              <a:t>Redigera format för bakgrundstext</a:t>
            </a:r>
          </a:p>
        </p:txBody>
      </p:sp>
    </p:spTree>
    <p:extLst>
      <p:ext uri="{BB962C8B-B14F-4D97-AF65-F5344CB8AC3E}">
        <p14:creationId xmlns:p14="http://schemas.microsoft.com/office/powerpoint/2010/main" val="3788086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Utfallande bild">
    <p:spTree>
      <p:nvGrpSpPr>
        <p:cNvPr id="1" name=""/>
        <p:cNvGrpSpPr/>
        <p:nvPr/>
      </p:nvGrpSpPr>
      <p:grpSpPr>
        <a:xfrm>
          <a:off x="0" y="0"/>
          <a:ext cx="0" cy="0"/>
          <a:chOff x="0" y="0"/>
          <a:chExt cx="0" cy="0"/>
        </a:xfrm>
      </p:grpSpPr>
      <p:sp>
        <p:nvSpPr>
          <p:cNvPr id="3" name="Picture Placeholder 2"/>
          <p:cNvSpPr>
            <a:spLocks noGrp="1"/>
          </p:cNvSpPr>
          <p:nvPr>
            <p:ph type="pic" sz="quarter" idx="10" hasCustomPrompt="1"/>
          </p:nvPr>
        </p:nvSpPr>
        <p:spPr>
          <a:xfrm>
            <a:off x="0" y="0"/>
            <a:ext cx="12192000" cy="6858000"/>
          </a:xfrm>
        </p:spPr>
        <p:txBody>
          <a:bodyPr anchor="t"/>
          <a:lstStyle>
            <a:lvl1pPr marL="0" indent="0" algn="ctr">
              <a:buNone/>
              <a:defRPr/>
            </a:lvl1pPr>
          </a:lstStyle>
          <a:p>
            <a:r>
              <a:rPr lang="en-US" dirty="0" err="1"/>
              <a:t>Utfallande</a:t>
            </a:r>
            <a:r>
              <a:rPr lang="en-US" dirty="0"/>
              <a:t> </a:t>
            </a:r>
            <a:r>
              <a:rPr lang="en-US" dirty="0" err="1"/>
              <a:t>bild</a:t>
            </a:r>
            <a:endParaRPr lang="en-US" dirty="0"/>
          </a:p>
        </p:txBody>
      </p:sp>
    </p:spTree>
    <p:extLst>
      <p:ext uri="{BB962C8B-B14F-4D97-AF65-F5344CB8AC3E}">
        <p14:creationId xmlns:p14="http://schemas.microsoft.com/office/powerpoint/2010/main" val="32347630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Avslut">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284676" y="1828549"/>
            <a:ext cx="3622650" cy="3200902"/>
          </a:xfrm>
          <a:prstGeom prst="rect">
            <a:avLst/>
          </a:prstGeom>
        </p:spPr>
      </p:pic>
    </p:spTree>
    <p:extLst>
      <p:ext uri="{BB962C8B-B14F-4D97-AF65-F5344CB8AC3E}">
        <p14:creationId xmlns:p14="http://schemas.microsoft.com/office/powerpoint/2010/main" val="19678668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Rubrikbi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sv-SE"/>
              <a:t>Klicka här för att ändra mall för rubrikformat</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endParaRPr lang="en-US" dirty="0"/>
          </a:p>
        </p:txBody>
      </p:sp>
      <p:sp>
        <p:nvSpPr>
          <p:cNvPr id="4" name="Date Placeholder 3"/>
          <p:cNvSpPr>
            <a:spLocks noGrp="1"/>
          </p:cNvSpPr>
          <p:nvPr>
            <p:ph type="dt" sz="half" idx="10"/>
          </p:nvPr>
        </p:nvSpPr>
        <p:spPr/>
        <p:txBody>
          <a:bodyPr/>
          <a:lstStyle/>
          <a:p>
            <a:endParaRPr lang="sv-SE" dirty="0"/>
          </a:p>
        </p:txBody>
      </p:sp>
      <p:sp>
        <p:nvSpPr>
          <p:cNvPr id="5" name="Footer Placeholder 4"/>
          <p:cNvSpPr>
            <a:spLocks noGrp="1"/>
          </p:cNvSpPr>
          <p:nvPr>
            <p:ph type="ftr" sz="quarter" idx="11"/>
          </p:nvPr>
        </p:nvSpPr>
        <p:spPr/>
        <p:txBody>
          <a:bodyPr/>
          <a:lstStyle/>
          <a:p>
            <a:endParaRPr lang="sv-SE" dirty="0"/>
          </a:p>
        </p:txBody>
      </p:sp>
      <p:sp>
        <p:nvSpPr>
          <p:cNvPr id="6" name="Slide Number Placeholder 5"/>
          <p:cNvSpPr>
            <a:spLocks noGrp="1"/>
          </p:cNvSpPr>
          <p:nvPr>
            <p:ph type="sldNum" sz="quarter" idx="12"/>
          </p:nvPr>
        </p:nvSpPr>
        <p:spPr/>
        <p:txBody>
          <a:bodyPr/>
          <a:lstStyle/>
          <a:p>
            <a:fld id="{05CAE04F-F893-4FAB-8135-EF6A11A380DD}" type="slidenum">
              <a:rPr lang="sv-SE" smtClean="0"/>
              <a:t>‹#›</a:t>
            </a:fld>
            <a:endParaRPr lang="sv-SE"/>
          </a:p>
        </p:txBody>
      </p:sp>
    </p:spTree>
    <p:extLst>
      <p:ext uri="{BB962C8B-B14F-4D97-AF65-F5344CB8AC3E}">
        <p14:creationId xmlns:p14="http://schemas.microsoft.com/office/powerpoint/2010/main" val="20899499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Jämförande med underrubrik">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9788" y="1135717"/>
            <a:ext cx="5157787" cy="823912"/>
          </a:xfrm>
        </p:spPr>
        <p:txBody>
          <a:bodyPr anchor="ct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4" name="Content Placeholder 3"/>
          <p:cNvSpPr>
            <a:spLocks noGrp="1"/>
          </p:cNvSpPr>
          <p:nvPr>
            <p:ph sz="half" idx="2"/>
          </p:nvPr>
        </p:nvSpPr>
        <p:spPr>
          <a:xfrm>
            <a:off x="839788" y="1959629"/>
            <a:ext cx="5157787" cy="368458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5" name="Text Placeholder 4"/>
          <p:cNvSpPr>
            <a:spLocks noGrp="1"/>
          </p:cNvSpPr>
          <p:nvPr>
            <p:ph type="body" sz="quarter" idx="3"/>
          </p:nvPr>
        </p:nvSpPr>
        <p:spPr>
          <a:xfrm>
            <a:off x="6172200" y="1135717"/>
            <a:ext cx="5183188" cy="823912"/>
          </a:xfrm>
        </p:spPr>
        <p:txBody>
          <a:bodyPr anchor="ct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6" name="Content Placeholder 5"/>
          <p:cNvSpPr>
            <a:spLocks noGrp="1"/>
          </p:cNvSpPr>
          <p:nvPr>
            <p:ph sz="quarter" idx="4"/>
          </p:nvPr>
        </p:nvSpPr>
        <p:spPr>
          <a:xfrm>
            <a:off x="6172200" y="1959629"/>
            <a:ext cx="5183188" cy="368458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9" name="Slide Number Placeholder 8"/>
          <p:cNvSpPr>
            <a:spLocks noGrp="1"/>
          </p:cNvSpPr>
          <p:nvPr>
            <p:ph type="sldNum" sz="quarter" idx="12"/>
          </p:nvPr>
        </p:nvSpPr>
        <p:spPr/>
        <p:txBody>
          <a:bodyPr/>
          <a:lstStyle/>
          <a:p>
            <a:fld id="{4464F786-6D21-7E46-AB12-1886CCC34198}" type="slidenum">
              <a:rPr lang="en-US" smtClean="0"/>
              <a:t>‹#›</a:t>
            </a:fld>
            <a:endParaRPr lang="en-US"/>
          </a:p>
        </p:txBody>
      </p:sp>
      <p:sp>
        <p:nvSpPr>
          <p:cNvPr id="2" name="Title Placeholder 1">
            <a:extLst>
              <a:ext uri="{FF2B5EF4-FFF2-40B4-BE49-F238E27FC236}">
                <a16:creationId xmlns:a16="http://schemas.microsoft.com/office/drawing/2014/main" id="{79173EF2-0312-5792-F95A-C807C02215F3}"/>
              </a:ext>
            </a:extLst>
          </p:cNvPr>
          <p:cNvSpPr>
            <a:spLocks noGrp="1"/>
          </p:cNvSpPr>
          <p:nvPr>
            <p:ph type="title"/>
          </p:nvPr>
        </p:nvSpPr>
        <p:spPr>
          <a:xfrm>
            <a:off x="269634" y="319992"/>
            <a:ext cx="10515600" cy="547200"/>
          </a:xfrm>
          <a:prstGeom prst="rect">
            <a:avLst/>
          </a:prstGeom>
        </p:spPr>
        <p:txBody>
          <a:bodyPr vert="horz" lIns="0" tIns="45720" rIns="91440" bIns="45720" rtlCol="0" anchor="ctr">
            <a:normAutofit/>
          </a:bodyPr>
          <a:lstStyle/>
          <a:p>
            <a:r>
              <a:rPr lang="sv-SE" dirty="0"/>
              <a:t>Klicka här för att ändra format</a:t>
            </a:r>
            <a:endParaRPr lang="en-US" dirty="0"/>
          </a:p>
        </p:txBody>
      </p:sp>
    </p:spTree>
    <p:extLst>
      <p:ext uri="{BB962C8B-B14F-4D97-AF65-F5344CB8AC3E}">
        <p14:creationId xmlns:p14="http://schemas.microsoft.com/office/powerpoint/2010/main" val="7359042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Jämförande utan underrubrik">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839788" y="1135717"/>
            <a:ext cx="5157787" cy="45085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6" name="Content Placeholder 5"/>
          <p:cNvSpPr>
            <a:spLocks noGrp="1"/>
          </p:cNvSpPr>
          <p:nvPr>
            <p:ph sz="quarter" idx="4"/>
          </p:nvPr>
        </p:nvSpPr>
        <p:spPr>
          <a:xfrm>
            <a:off x="6172200" y="1135717"/>
            <a:ext cx="5183188" cy="45085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9" name="Slide Number Placeholder 8"/>
          <p:cNvSpPr>
            <a:spLocks noGrp="1"/>
          </p:cNvSpPr>
          <p:nvPr>
            <p:ph type="sldNum" sz="quarter" idx="12"/>
          </p:nvPr>
        </p:nvSpPr>
        <p:spPr/>
        <p:txBody>
          <a:bodyPr/>
          <a:lstStyle/>
          <a:p>
            <a:fld id="{4464F786-6D21-7E46-AB12-1886CCC34198}" type="slidenum">
              <a:rPr lang="en-US" smtClean="0"/>
              <a:t>‹#›</a:t>
            </a:fld>
            <a:endParaRPr lang="en-US"/>
          </a:p>
        </p:txBody>
      </p:sp>
      <p:sp>
        <p:nvSpPr>
          <p:cNvPr id="2" name="Title Placeholder 1">
            <a:extLst>
              <a:ext uri="{FF2B5EF4-FFF2-40B4-BE49-F238E27FC236}">
                <a16:creationId xmlns:a16="http://schemas.microsoft.com/office/drawing/2014/main" id="{ED5953EA-837D-89A4-DD1C-B3874BAF75F5}"/>
              </a:ext>
            </a:extLst>
          </p:cNvPr>
          <p:cNvSpPr>
            <a:spLocks noGrp="1"/>
          </p:cNvSpPr>
          <p:nvPr>
            <p:ph type="title"/>
          </p:nvPr>
        </p:nvSpPr>
        <p:spPr>
          <a:xfrm>
            <a:off x="269634" y="319992"/>
            <a:ext cx="10515600" cy="547200"/>
          </a:xfrm>
          <a:prstGeom prst="rect">
            <a:avLst/>
          </a:prstGeom>
        </p:spPr>
        <p:txBody>
          <a:bodyPr vert="horz" lIns="0" tIns="45720" rIns="91440" bIns="45720" rtlCol="0" anchor="ctr">
            <a:normAutofit/>
          </a:bodyPr>
          <a:lstStyle/>
          <a:p>
            <a:r>
              <a:rPr lang="sv-SE" dirty="0"/>
              <a:t>Klicka här för att ändra format</a:t>
            </a:r>
            <a:endParaRPr lang="en-US" dirty="0"/>
          </a:p>
        </p:txBody>
      </p:sp>
    </p:spTree>
    <p:extLst>
      <p:ext uri="{BB962C8B-B14F-4D97-AF65-F5344CB8AC3E}">
        <p14:creationId xmlns:p14="http://schemas.microsoft.com/office/powerpoint/2010/main" val="40519201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format</a:t>
            </a:r>
            <a:endParaRPr lang="en-US"/>
          </a:p>
        </p:txBody>
      </p:sp>
      <p:sp>
        <p:nvSpPr>
          <p:cNvPr id="5" name="Slide Number Placeholder 4"/>
          <p:cNvSpPr>
            <a:spLocks noGrp="1"/>
          </p:cNvSpPr>
          <p:nvPr>
            <p:ph type="sldNum" sz="quarter" idx="12"/>
          </p:nvPr>
        </p:nvSpPr>
        <p:spPr/>
        <p:txBody>
          <a:bodyPr/>
          <a:lstStyle/>
          <a:p>
            <a:fld id="{4464F786-6D21-7E46-AB12-1886CCC34198}" type="slidenum">
              <a:rPr lang="en-US" smtClean="0"/>
              <a:t>‹#›</a:t>
            </a:fld>
            <a:endParaRPr lang="en-US"/>
          </a:p>
        </p:txBody>
      </p:sp>
    </p:spTree>
    <p:extLst>
      <p:ext uri="{BB962C8B-B14F-4D97-AF65-F5344CB8AC3E}">
        <p14:creationId xmlns:p14="http://schemas.microsoft.com/office/powerpoint/2010/main" val="27806868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nnehåll höger">
    <p:spTree>
      <p:nvGrpSpPr>
        <p:cNvPr id="1" name=""/>
        <p:cNvGrpSpPr/>
        <p:nvPr/>
      </p:nvGrpSpPr>
      <p:grpSpPr>
        <a:xfrm>
          <a:off x="0" y="0"/>
          <a:ext cx="0" cy="0"/>
          <a:chOff x="0" y="0"/>
          <a:chExt cx="0" cy="0"/>
        </a:xfrm>
      </p:grpSpPr>
      <p:sp>
        <p:nvSpPr>
          <p:cNvPr id="3" name="Content Placeholder 2"/>
          <p:cNvSpPr>
            <a:spLocks noGrp="1"/>
          </p:cNvSpPr>
          <p:nvPr>
            <p:ph idx="1"/>
          </p:nvPr>
        </p:nvSpPr>
        <p:spPr>
          <a:xfrm>
            <a:off x="5183188" y="1243323"/>
            <a:ext cx="6172200" cy="436183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7" name="Slide Number Placeholder 6"/>
          <p:cNvSpPr>
            <a:spLocks noGrp="1"/>
          </p:cNvSpPr>
          <p:nvPr>
            <p:ph type="sldNum" sz="quarter" idx="12"/>
          </p:nvPr>
        </p:nvSpPr>
        <p:spPr/>
        <p:txBody>
          <a:bodyPr/>
          <a:lstStyle/>
          <a:p>
            <a:fld id="{4464F786-6D21-7E46-AB12-1886CCC34198}" type="slidenum">
              <a:rPr lang="en-US" smtClean="0"/>
              <a:t>‹#›</a:t>
            </a:fld>
            <a:endParaRPr lang="en-US"/>
          </a:p>
        </p:txBody>
      </p:sp>
      <p:sp>
        <p:nvSpPr>
          <p:cNvPr id="8" name="Text Placeholder 3"/>
          <p:cNvSpPr>
            <a:spLocks noGrp="1"/>
          </p:cNvSpPr>
          <p:nvPr>
            <p:ph type="body" sz="half" idx="2"/>
          </p:nvPr>
        </p:nvSpPr>
        <p:spPr>
          <a:xfrm>
            <a:off x="839788" y="1399690"/>
            <a:ext cx="3932237" cy="3811588"/>
          </a:xfrm>
        </p:spPr>
        <p:txBody>
          <a:bodyPr anchor="ct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Redigera format för bakgrundstext</a:t>
            </a:r>
          </a:p>
        </p:txBody>
      </p:sp>
      <p:sp>
        <p:nvSpPr>
          <p:cNvPr id="2" name="Title Placeholder 1">
            <a:extLst>
              <a:ext uri="{FF2B5EF4-FFF2-40B4-BE49-F238E27FC236}">
                <a16:creationId xmlns:a16="http://schemas.microsoft.com/office/drawing/2014/main" id="{758E5E9E-C52B-AEF3-15CA-90CC04445C25}"/>
              </a:ext>
            </a:extLst>
          </p:cNvPr>
          <p:cNvSpPr>
            <a:spLocks noGrp="1"/>
          </p:cNvSpPr>
          <p:nvPr>
            <p:ph type="title"/>
          </p:nvPr>
        </p:nvSpPr>
        <p:spPr>
          <a:xfrm>
            <a:off x="269634" y="319992"/>
            <a:ext cx="10515600" cy="547200"/>
          </a:xfrm>
          <a:prstGeom prst="rect">
            <a:avLst/>
          </a:prstGeom>
        </p:spPr>
        <p:txBody>
          <a:bodyPr vert="horz" lIns="0" tIns="45720" rIns="91440" bIns="45720" rtlCol="0" anchor="ctr">
            <a:normAutofit/>
          </a:bodyPr>
          <a:lstStyle/>
          <a:p>
            <a:r>
              <a:rPr lang="sv-SE" dirty="0"/>
              <a:t>Klicka här för att ändra format</a:t>
            </a:r>
            <a:endParaRPr lang="en-US" dirty="0"/>
          </a:p>
        </p:txBody>
      </p:sp>
    </p:spTree>
    <p:extLst>
      <p:ext uri="{BB962C8B-B14F-4D97-AF65-F5344CB8AC3E}">
        <p14:creationId xmlns:p14="http://schemas.microsoft.com/office/powerpoint/2010/main" val="13801010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ild höger med citat">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5183188" y="868672"/>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endParaRPr lang="en-US" dirty="0"/>
          </a:p>
        </p:txBody>
      </p:sp>
      <p:sp>
        <p:nvSpPr>
          <p:cNvPr id="4" name="Text Placeholder 3"/>
          <p:cNvSpPr>
            <a:spLocks noGrp="1"/>
          </p:cNvSpPr>
          <p:nvPr>
            <p:ph type="body" sz="half" idx="2"/>
          </p:nvPr>
        </p:nvSpPr>
        <p:spPr>
          <a:xfrm>
            <a:off x="839788" y="1399690"/>
            <a:ext cx="3932237" cy="3811588"/>
          </a:xfrm>
        </p:spPr>
        <p:txBody>
          <a:bodyPr anchor="ct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Redigera format för bakgrundstext</a:t>
            </a:r>
          </a:p>
        </p:txBody>
      </p:sp>
      <p:sp>
        <p:nvSpPr>
          <p:cNvPr id="7" name="Slide Number Placeholder 6"/>
          <p:cNvSpPr>
            <a:spLocks noGrp="1"/>
          </p:cNvSpPr>
          <p:nvPr>
            <p:ph type="sldNum" sz="quarter" idx="12"/>
          </p:nvPr>
        </p:nvSpPr>
        <p:spPr/>
        <p:txBody>
          <a:bodyPr/>
          <a:lstStyle/>
          <a:p>
            <a:fld id="{4464F786-6D21-7E46-AB12-1886CCC34198}" type="slidenum">
              <a:rPr lang="en-US" smtClean="0"/>
              <a:t>‹#›</a:t>
            </a:fld>
            <a:endParaRPr lang="en-US"/>
          </a:p>
        </p:txBody>
      </p:sp>
      <p:sp>
        <p:nvSpPr>
          <p:cNvPr id="2" name="Title Placeholder 1">
            <a:extLst>
              <a:ext uri="{FF2B5EF4-FFF2-40B4-BE49-F238E27FC236}">
                <a16:creationId xmlns:a16="http://schemas.microsoft.com/office/drawing/2014/main" id="{26758647-77A5-8850-7646-DD8616046A19}"/>
              </a:ext>
            </a:extLst>
          </p:cNvPr>
          <p:cNvSpPr>
            <a:spLocks noGrp="1"/>
          </p:cNvSpPr>
          <p:nvPr>
            <p:ph type="title"/>
          </p:nvPr>
        </p:nvSpPr>
        <p:spPr>
          <a:xfrm>
            <a:off x="269634" y="319992"/>
            <a:ext cx="10515600" cy="547200"/>
          </a:xfrm>
          <a:prstGeom prst="rect">
            <a:avLst/>
          </a:prstGeom>
        </p:spPr>
        <p:txBody>
          <a:bodyPr vert="horz" lIns="0" tIns="45720" rIns="91440" bIns="45720" rtlCol="0" anchor="ctr">
            <a:normAutofit/>
          </a:bodyPr>
          <a:lstStyle/>
          <a:p>
            <a:r>
              <a:rPr lang="sv-SE" dirty="0"/>
              <a:t>Klicka här för att ändra format</a:t>
            </a:r>
            <a:endParaRPr lang="en-US" dirty="0"/>
          </a:p>
        </p:txBody>
      </p:sp>
    </p:spTree>
    <p:extLst>
      <p:ext uri="{BB962C8B-B14F-4D97-AF65-F5344CB8AC3E}">
        <p14:creationId xmlns:p14="http://schemas.microsoft.com/office/powerpoint/2010/main" val="6204893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ild vänster med citat">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839788" y="1128157"/>
            <a:ext cx="6172200" cy="435465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endParaRPr lang="en-US"/>
          </a:p>
        </p:txBody>
      </p:sp>
      <p:sp>
        <p:nvSpPr>
          <p:cNvPr id="4" name="Text Placeholder 3"/>
          <p:cNvSpPr>
            <a:spLocks noGrp="1"/>
          </p:cNvSpPr>
          <p:nvPr>
            <p:ph type="body" sz="half" idx="2"/>
          </p:nvPr>
        </p:nvSpPr>
        <p:spPr>
          <a:xfrm>
            <a:off x="7423151" y="1399690"/>
            <a:ext cx="3932237" cy="3811588"/>
          </a:xfrm>
        </p:spPr>
        <p:txBody>
          <a:bodyPr anchor="ct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Redigera format för bakgrundstext</a:t>
            </a:r>
          </a:p>
        </p:txBody>
      </p:sp>
      <p:sp>
        <p:nvSpPr>
          <p:cNvPr id="7" name="Slide Number Placeholder 6"/>
          <p:cNvSpPr>
            <a:spLocks noGrp="1"/>
          </p:cNvSpPr>
          <p:nvPr>
            <p:ph type="sldNum" sz="quarter" idx="12"/>
          </p:nvPr>
        </p:nvSpPr>
        <p:spPr/>
        <p:txBody>
          <a:bodyPr/>
          <a:lstStyle/>
          <a:p>
            <a:fld id="{4464F786-6D21-7E46-AB12-1886CCC34198}" type="slidenum">
              <a:rPr lang="en-US" smtClean="0"/>
              <a:t>‹#›</a:t>
            </a:fld>
            <a:endParaRPr lang="en-US"/>
          </a:p>
        </p:txBody>
      </p:sp>
      <p:sp>
        <p:nvSpPr>
          <p:cNvPr id="2" name="Title Placeholder 1">
            <a:extLst>
              <a:ext uri="{FF2B5EF4-FFF2-40B4-BE49-F238E27FC236}">
                <a16:creationId xmlns:a16="http://schemas.microsoft.com/office/drawing/2014/main" id="{2E9B56D7-AD62-892F-B557-B532939912DD}"/>
              </a:ext>
            </a:extLst>
          </p:cNvPr>
          <p:cNvSpPr>
            <a:spLocks noGrp="1"/>
          </p:cNvSpPr>
          <p:nvPr>
            <p:ph type="title"/>
          </p:nvPr>
        </p:nvSpPr>
        <p:spPr>
          <a:xfrm>
            <a:off x="269634" y="319992"/>
            <a:ext cx="10515600" cy="547200"/>
          </a:xfrm>
          <a:prstGeom prst="rect">
            <a:avLst/>
          </a:prstGeom>
        </p:spPr>
        <p:txBody>
          <a:bodyPr vert="horz" lIns="0" tIns="45720" rIns="91440" bIns="45720" rtlCol="0" anchor="ctr">
            <a:normAutofit/>
          </a:bodyPr>
          <a:lstStyle/>
          <a:p>
            <a:r>
              <a:rPr lang="sv-SE" dirty="0"/>
              <a:t>Klicka här för att ändra format</a:t>
            </a:r>
            <a:endParaRPr lang="en-US" dirty="0"/>
          </a:p>
        </p:txBody>
      </p:sp>
    </p:spTree>
    <p:extLst>
      <p:ext uri="{BB962C8B-B14F-4D97-AF65-F5344CB8AC3E}">
        <p14:creationId xmlns:p14="http://schemas.microsoft.com/office/powerpoint/2010/main" val="34859301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tor siffra med rub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format</a:t>
            </a:r>
            <a:endParaRPr lang="en-US"/>
          </a:p>
        </p:txBody>
      </p:sp>
      <p:sp>
        <p:nvSpPr>
          <p:cNvPr id="3" name="Slide Number Placeholder 2"/>
          <p:cNvSpPr>
            <a:spLocks noGrp="1"/>
          </p:cNvSpPr>
          <p:nvPr>
            <p:ph type="sldNum" sz="quarter" idx="10"/>
          </p:nvPr>
        </p:nvSpPr>
        <p:spPr/>
        <p:txBody>
          <a:bodyPr/>
          <a:lstStyle/>
          <a:p>
            <a:fld id="{B0EBF7B1-A0A2-784E-99A7-64A0C6FE52DD}" type="slidenum">
              <a:rPr lang="en-US" smtClean="0"/>
              <a:pPr/>
              <a:t>‹#›</a:t>
            </a:fld>
            <a:endParaRPr lang="en-US" dirty="0"/>
          </a:p>
        </p:txBody>
      </p:sp>
      <p:sp>
        <p:nvSpPr>
          <p:cNvPr id="5" name="Rectangle 4"/>
          <p:cNvSpPr/>
          <p:nvPr/>
        </p:nvSpPr>
        <p:spPr>
          <a:xfrm>
            <a:off x="3478247" y="4587153"/>
            <a:ext cx="5400000" cy="54000"/>
          </a:xfrm>
          <a:prstGeom prst="rect">
            <a:avLst/>
          </a:prstGeom>
          <a:solidFill>
            <a:srgbClr val="01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7"/>
          <p:cNvSpPr>
            <a:spLocks noGrp="1"/>
          </p:cNvSpPr>
          <p:nvPr>
            <p:ph type="body" sz="quarter" idx="11" hasCustomPrompt="1"/>
          </p:nvPr>
        </p:nvSpPr>
        <p:spPr>
          <a:xfrm>
            <a:off x="0" y="2018121"/>
            <a:ext cx="12192000" cy="2770188"/>
          </a:xfrm>
        </p:spPr>
        <p:txBody>
          <a:bodyPr>
            <a:noAutofit/>
          </a:bodyPr>
          <a:lstStyle>
            <a:lvl1pPr marL="0" indent="0" algn="ctr">
              <a:buNone/>
              <a:defRPr sz="20000" b="1"/>
            </a:lvl1pPr>
            <a:lvl2pPr marL="457200" indent="0">
              <a:buNone/>
              <a:defRPr/>
            </a:lvl2pPr>
            <a:lvl3pPr marL="914400" indent="0">
              <a:buNone/>
              <a:defRPr/>
            </a:lvl3pPr>
            <a:lvl4pPr marL="1371600" indent="0">
              <a:buNone/>
              <a:defRPr/>
            </a:lvl4pPr>
            <a:lvl5pPr marL="1828800" indent="0">
              <a:buNone/>
              <a:defRPr/>
            </a:lvl5pPr>
          </a:lstStyle>
          <a:p>
            <a:pPr lvl="0"/>
            <a:r>
              <a:rPr lang="en-US" dirty="0"/>
              <a:t>####</a:t>
            </a:r>
          </a:p>
        </p:txBody>
      </p:sp>
      <p:sp>
        <p:nvSpPr>
          <p:cNvPr id="6" name="Rectangle 5"/>
          <p:cNvSpPr/>
          <p:nvPr userDrawn="1"/>
        </p:nvSpPr>
        <p:spPr>
          <a:xfrm>
            <a:off x="3478247" y="4587153"/>
            <a:ext cx="5400000" cy="54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973560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Stor siffra utan rubrik">
    <p:spTree>
      <p:nvGrpSpPr>
        <p:cNvPr id="1" name=""/>
        <p:cNvGrpSpPr/>
        <p:nvPr/>
      </p:nvGrpSpPr>
      <p:grpSpPr>
        <a:xfrm>
          <a:off x="0" y="0"/>
          <a:ext cx="0" cy="0"/>
          <a:chOff x="0" y="0"/>
          <a:chExt cx="0" cy="0"/>
        </a:xfrm>
      </p:grpSpPr>
      <p:sp>
        <p:nvSpPr>
          <p:cNvPr id="5" name="Rectangle 4"/>
          <p:cNvSpPr/>
          <p:nvPr/>
        </p:nvSpPr>
        <p:spPr>
          <a:xfrm>
            <a:off x="3478247" y="4587153"/>
            <a:ext cx="5400000" cy="54000"/>
          </a:xfrm>
          <a:prstGeom prst="rect">
            <a:avLst/>
          </a:prstGeom>
          <a:solidFill>
            <a:srgbClr val="01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 Placeholder 7"/>
          <p:cNvSpPr>
            <a:spLocks noGrp="1"/>
          </p:cNvSpPr>
          <p:nvPr>
            <p:ph type="body" sz="quarter" idx="11" hasCustomPrompt="1"/>
          </p:nvPr>
        </p:nvSpPr>
        <p:spPr>
          <a:xfrm>
            <a:off x="0" y="2018121"/>
            <a:ext cx="12192000" cy="2770188"/>
          </a:xfrm>
        </p:spPr>
        <p:txBody>
          <a:bodyPr>
            <a:noAutofit/>
          </a:bodyPr>
          <a:lstStyle>
            <a:lvl1pPr marL="0" indent="0" algn="ctr">
              <a:buNone/>
              <a:defRPr sz="20000" b="1"/>
            </a:lvl1pPr>
            <a:lvl2pPr marL="457200" indent="0">
              <a:buNone/>
              <a:defRPr/>
            </a:lvl2pPr>
            <a:lvl3pPr marL="914400" indent="0">
              <a:buNone/>
              <a:defRPr/>
            </a:lvl3pPr>
            <a:lvl4pPr marL="1371600" indent="0">
              <a:buNone/>
              <a:defRPr/>
            </a:lvl4pPr>
            <a:lvl5pPr marL="1828800" indent="0">
              <a:buNone/>
              <a:defRPr/>
            </a:lvl5pPr>
          </a:lstStyle>
          <a:p>
            <a:pPr lvl="0"/>
            <a:r>
              <a:rPr lang="en-US" dirty="0"/>
              <a:t>####</a:t>
            </a:r>
          </a:p>
        </p:txBody>
      </p:sp>
      <p:sp>
        <p:nvSpPr>
          <p:cNvPr id="4" name="Rectangle 3"/>
          <p:cNvSpPr/>
          <p:nvPr userDrawn="1"/>
        </p:nvSpPr>
        <p:spPr>
          <a:xfrm>
            <a:off x="3478247" y="4587153"/>
            <a:ext cx="5400000" cy="54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114562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69634" y="319992"/>
            <a:ext cx="10515600" cy="547200"/>
          </a:xfrm>
          <a:prstGeom prst="rect">
            <a:avLst/>
          </a:prstGeom>
        </p:spPr>
        <p:txBody>
          <a:bodyPr vert="horz" lIns="0" tIns="45720" rIns="91440" bIns="45720" rtlCol="0" anchor="ctr">
            <a:normAutofit/>
          </a:bodyPr>
          <a:lstStyle/>
          <a:p>
            <a:r>
              <a:rPr lang="sv-SE" dirty="0"/>
              <a:t>Klicka här för att ändra format</a:t>
            </a:r>
            <a:endParaRPr lang="en-US" dirty="0"/>
          </a:p>
        </p:txBody>
      </p:sp>
      <p:sp>
        <p:nvSpPr>
          <p:cNvPr id="3" name="Text Placeholder 2"/>
          <p:cNvSpPr>
            <a:spLocks noGrp="1"/>
          </p:cNvSpPr>
          <p:nvPr>
            <p:ph type="body" idx="1"/>
          </p:nvPr>
        </p:nvSpPr>
        <p:spPr>
          <a:xfrm>
            <a:off x="838200" y="1206878"/>
            <a:ext cx="10515600" cy="4351338"/>
          </a:xfrm>
          <a:prstGeom prst="rect">
            <a:avLst/>
          </a:prstGeom>
        </p:spPr>
        <p:txBody>
          <a:bodyPr vert="horz" lIns="91440" tIns="45720" rIns="91440" bIns="45720" rtlCol="0">
            <a:norm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6" name="Slide Number Placeholder 5"/>
          <p:cNvSpPr>
            <a:spLocks noGrp="1"/>
          </p:cNvSpPr>
          <p:nvPr>
            <p:ph type="sldNum" sz="quarter" idx="4"/>
          </p:nvPr>
        </p:nvSpPr>
        <p:spPr>
          <a:xfrm>
            <a:off x="9061862" y="6178640"/>
            <a:ext cx="2743200" cy="365125"/>
          </a:xfrm>
          <a:prstGeom prst="rect">
            <a:avLst/>
          </a:prstGeom>
        </p:spPr>
        <p:txBody>
          <a:bodyPr vert="horz" lIns="91440" tIns="45720" rIns="91440" bIns="45720" rtlCol="0" anchor="ctr"/>
          <a:lstStyle>
            <a:lvl1pPr algn="r">
              <a:defRPr sz="1500" b="0" i="0">
                <a:solidFill>
                  <a:srgbClr val="01B0F0"/>
                </a:solidFill>
                <a:latin typeface="Dosis Medium" panose="02010503020202060003" pitchFamily="2" charset="77"/>
              </a:defRPr>
            </a:lvl1pPr>
          </a:lstStyle>
          <a:p>
            <a:fld id="{B0EBF7B1-A0A2-784E-99A7-64A0C6FE52DD}" type="slidenum">
              <a:rPr lang="en-US" smtClean="0"/>
              <a:pPr/>
              <a:t>‹#›</a:t>
            </a:fld>
            <a:endParaRPr lang="en-US" dirty="0"/>
          </a:p>
        </p:txBody>
      </p:sp>
      <p:sp>
        <p:nvSpPr>
          <p:cNvPr id="8" name="textruta 2"/>
          <p:cNvSpPr txBox="1"/>
          <p:nvPr/>
        </p:nvSpPr>
        <p:spPr>
          <a:xfrm>
            <a:off x="2255767" y="6178640"/>
            <a:ext cx="3220867" cy="579646"/>
          </a:xfrm>
          <a:prstGeom prst="rect">
            <a:avLst/>
          </a:prstGeom>
          <a:noFill/>
        </p:spPr>
        <p:txBody>
          <a:bodyPr wrap="square" rtlCol="0">
            <a:spAutoFit/>
          </a:bodyPr>
          <a:lstStyle/>
          <a:p>
            <a:pPr>
              <a:lnSpc>
                <a:spcPts val="1900"/>
              </a:lnSpc>
            </a:pPr>
            <a:r>
              <a:rPr lang="sv-SE" sz="1400" b="0" i="0" dirty="0">
                <a:solidFill>
                  <a:srgbClr val="01B0F0"/>
                </a:solidFill>
                <a:latin typeface="Dosis Medium" panose="02010503020202060003" pitchFamily="2" charset="77"/>
                <a:ea typeface="Arial" charset="0"/>
                <a:cs typeface="Arial" charset="0"/>
              </a:rPr>
              <a:t>Samverkan för noll</a:t>
            </a:r>
          </a:p>
          <a:p>
            <a:pPr>
              <a:lnSpc>
                <a:spcPts val="1900"/>
              </a:lnSpc>
            </a:pPr>
            <a:r>
              <a:rPr lang="sv-SE" sz="1400" b="0" i="0" dirty="0">
                <a:solidFill>
                  <a:srgbClr val="01B0F0"/>
                </a:solidFill>
                <a:latin typeface="Dosis Medium" panose="02010503020202060003" pitchFamily="2" charset="77"/>
                <a:ea typeface="Arial" charset="0"/>
                <a:cs typeface="Arial" charset="0"/>
              </a:rPr>
              <a:t>olyckor i byggbranschen</a:t>
            </a:r>
          </a:p>
        </p:txBody>
      </p:sp>
      <p:sp>
        <p:nvSpPr>
          <p:cNvPr id="9" name="textruta 2"/>
          <p:cNvSpPr txBox="1"/>
          <p:nvPr/>
        </p:nvSpPr>
        <p:spPr>
          <a:xfrm>
            <a:off x="187305" y="6178640"/>
            <a:ext cx="3220867" cy="318870"/>
          </a:xfrm>
          <a:prstGeom prst="rect">
            <a:avLst/>
          </a:prstGeom>
          <a:noFill/>
        </p:spPr>
        <p:txBody>
          <a:bodyPr wrap="square" rtlCol="0">
            <a:spAutoFit/>
          </a:bodyPr>
          <a:lstStyle/>
          <a:p>
            <a:pPr>
              <a:lnSpc>
                <a:spcPts val="1900"/>
              </a:lnSpc>
            </a:pPr>
            <a:r>
              <a:rPr lang="sv-SE" sz="1400" b="0" i="0" dirty="0" err="1">
                <a:solidFill>
                  <a:srgbClr val="01B0F0"/>
                </a:solidFill>
                <a:latin typeface="Dosis Medium" panose="02010503020202060003" pitchFamily="2" charset="77"/>
                <a:ea typeface="Arial" charset="0"/>
                <a:cs typeface="Arial" charset="0"/>
              </a:rPr>
              <a:t>hallnollan.se</a:t>
            </a:r>
            <a:endParaRPr lang="sv-SE" sz="1400" b="0" i="0" dirty="0">
              <a:solidFill>
                <a:srgbClr val="01B0F0"/>
              </a:solidFill>
              <a:latin typeface="Dosis Medium" panose="02010503020202060003" pitchFamily="2" charset="77"/>
              <a:ea typeface="Arial" charset="0"/>
              <a:cs typeface="Arial" charset="0"/>
            </a:endParaRPr>
          </a:p>
        </p:txBody>
      </p:sp>
      <p:sp>
        <p:nvSpPr>
          <p:cNvPr id="11" name="Rectangle 10"/>
          <p:cNvSpPr/>
          <p:nvPr/>
        </p:nvSpPr>
        <p:spPr>
          <a:xfrm>
            <a:off x="272960" y="842844"/>
            <a:ext cx="540000" cy="54000"/>
          </a:xfrm>
          <a:prstGeom prst="rect">
            <a:avLst/>
          </a:prstGeom>
          <a:solidFill>
            <a:srgbClr val="01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a:blip r:embed="rId15"/>
          <a:stretch>
            <a:fillRect/>
          </a:stretch>
        </p:blipFill>
        <p:spPr>
          <a:xfrm>
            <a:off x="11372755" y="176014"/>
            <a:ext cx="625371" cy="547200"/>
          </a:xfrm>
          <a:prstGeom prst="rect">
            <a:avLst/>
          </a:prstGeom>
        </p:spPr>
      </p:pic>
      <p:sp>
        <p:nvSpPr>
          <p:cNvPr id="15" name="Rectangle 14"/>
          <p:cNvSpPr/>
          <p:nvPr userDrawn="1"/>
        </p:nvSpPr>
        <p:spPr>
          <a:xfrm>
            <a:off x="272960" y="6077980"/>
            <a:ext cx="540000" cy="54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userDrawn="1"/>
        </p:nvSpPr>
        <p:spPr>
          <a:xfrm>
            <a:off x="272960" y="842844"/>
            <a:ext cx="540000" cy="54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95608337"/>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47" r:id="rId13"/>
  </p:sldLayoutIdLst>
  <p:hf hdr="0" ftr="0" dt="0"/>
  <p:txStyles>
    <p:titleStyle>
      <a:lvl1pPr algn="l" defTabSz="914400" rtl="0" eaLnBrk="1" latinLnBrk="0" hangingPunct="1">
        <a:lnSpc>
          <a:spcPct val="90000"/>
        </a:lnSpc>
        <a:spcBef>
          <a:spcPct val="0"/>
        </a:spcBef>
        <a:buNone/>
        <a:defRPr sz="2500" b="1" i="0" kern="1200">
          <a:solidFill>
            <a:srgbClr val="01B0F0"/>
          </a:solidFill>
          <a:latin typeface="Dosis SemiBold" panose="02010503020202060003" pitchFamily="2" charset="77"/>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rgbClr val="01B0F0"/>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rgbClr val="01B0F0"/>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rgbClr val="01B0F0"/>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rgbClr val="01B0F0"/>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rgbClr val="01B0F0"/>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youtu.be/MadMz2m8mPU" TargetMode="External"/><Relationship Id="rId2" Type="http://schemas.openxmlformats.org/officeDocument/2006/relationships/notesSlide" Target="../notesSlides/notesSlide1.xml"/><Relationship Id="rId1" Type="http://schemas.openxmlformats.org/officeDocument/2006/relationships/slideLayout" Target="../slideLayouts/slideLayout13.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1.emf"/></Relationships>
</file>

<file path=ppt/slides/_rels/slide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upp 7">
            <a:extLst>
              <a:ext uri="{FF2B5EF4-FFF2-40B4-BE49-F238E27FC236}">
                <a16:creationId xmlns:a16="http://schemas.microsoft.com/office/drawing/2014/main" id="{BFCB1995-C8B5-1B4F-B9A3-3A6AA3B29263}"/>
              </a:ext>
            </a:extLst>
          </p:cNvPr>
          <p:cNvGrpSpPr/>
          <p:nvPr/>
        </p:nvGrpSpPr>
        <p:grpSpPr>
          <a:xfrm>
            <a:off x="5823857" y="0"/>
            <a:ext cx="6368143" cy="6858000"/>
            <a:chOff x="5893724" y="0"/>
            <a:chExt cx="6368143" cy="6858000"/>
          </a:xfrm>
        </p:grpSpPr>
        <p:sp>
          <p:nvSpPr>
            <p:cNvPr id="2" name="Rektangel 1"/>
            <p:cNvSpPr/>
            <p:nvPr/>
          </p:nvSpPr>
          <p:spPr>
            <a:xfrm>
              <a:off x="5893724" y="0"/>
              <a:ext cx="6368143" cy="6858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pic>
          <p:nvPicPr>
            <p:cNvPr id="7" name="Bildobjekt 6" descr="HallNollan_payoff.png">
              <a:hlinkClick r:id="rId3"/>
            </p:cNvPr>
            <p:cNvPicPr>
              <a:picLocks noChangeAspect="1"/>
            </p:cNvPicPr>
            <p:nvPr/>
          </p:nvPicPr>
          <p:blipFill rotWithShape="1">
            <a:blip r:embed="rId4">
              <a:extLst>
                <a:ext uri="{28A0092B-C50C-407E-A947-70E740481C1C}">
                  <a14:useLocalDpi xmlns:a14="http://schemas.microsoft.com/office/drawing/2010/main" val="0"/>
                </a:ext>
              </a:extLst>
            </a:blip>
            <a:srcRect r="54248"/>
            <a:stretch/>
          </p:blipFill>
          <p:spPr>
            <a:xfrm>
              <a:off x="8063025" y="378085"/>
              <a:ext cx="2029541" cy="1763164"/>
            </a:xfrm>
            <a:prstGeom prst="rect">
              <a:avLst/>
            </a:prstGeom>
          </p:spPr>
        </p:pic>
        <p:sp>
          <p:nvSpPr>
            <p:cNvPr id="6" name="Rubrik 2">
              <a:extLst>
                <a:ext uri="{FF2B5EF4-FFF2-40B4-BE49-F238E27FC236}">
                  <a16:creationId xmlns:a16="http://schemas.microsoft.com/office/drawing/2014/main" id="{96E86AC3-6703-4D85-B6B6-643FCDAEE00B}"/>
                </a:ext>
              </a:extLst>
            </p:cNvPr>
            <p:cNvSpPr txBox="1">
              <a:spLocks/>
            </p:cNvSpPr>
            <p:nvPr/>
          </p:nvSpPr>
          <p:spPr>
            <a:xfrm>
              <a:off x="6130933" y="3442606"/>
              <a:ext cx="5893724" cy="285273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sv-SE" sz="3200" dirty="0">
                  <a:solidFill>
                    <a:schemeClr val="bg1"/>
                  </a:solidFill>
                  <a:latin typeface="Dosis" pitchFamily="2" charset="0"/>
                  <a:ea typeface="Arial" charset="0"/>
                  <a:cs typeface="Arial" charset="0"/>
                </a:rPr>
                <a:t>Reflektionsövning</a:t>
              </a:r>
            </a:p>
            <a:p>
              <a:endParaRPr lang="sv-SE" sz="3200" dirty="0">
                <a:solidFill>
                  <a:schemeClr val="bg1"/>
                </a:solidFill>
                <a:latin typeface="Dosis" pitchFamily="2" charset="0"/>
                <a:ea typeface="Arial" charset="0"/>
                <a:cs typeface="Arial" charset="0"/>
              </a:endParaRPr>
            </a:p>
            <a:p>
              <a:r>
                <a:rPr lang="sv-SE" sz="4400" b="1" dirty="0">
                  <a:solidFill>
                    <a:schemeClr val="bg1"/>
                  </a:solidFill>
                  <a:latin typeface="Dosis"/>
                  <a:ea typeface="Arial" charset="0"/>
                  <a:cs typeface="Arial"/>
                </a:rPr>
                <a:t>Håll Nollans </a:t>
              </a:r>
              <a:r>
                <a:rPr lang="sv-SE" sz="4400" b="1" dirty="0" err="1">
                  <a:solidFill>
                    <a:schemeClr val="bg1"/>
                  </a:solidFill>
                  <a:latin typeface="Dosis"/>
                  <a:ea typeface="Arial" charset="0"/>
                  <a:cs typeface="Arial"/>
                </a:rPr>
                <a:t>säkerhetspush</a:t>
              </a:r>
              <a:r>
                <a:rPr lang="sv-SE" sz="4400" b="1" dirty="0">
                  <a:solidFill>
                    <a:schemeClr val="bg1"/>
                  </a:solidFill>
                  <a:latin typeface="Dosis"/>
                  <a:ea typeface="Arial" charset="0"/>
                  <a:cs typeface="Arial"/>
                </a:rPr>
                <a:t> </a:t>
              </a:r>
              <a:br>
                <a:rPr lang="sv-SE" sz="4400" dirty="0">
                  <a:solidFill>
                    <a:schemeClr val="bg1"/>
                  </a:solidFill>
                  <a:latin typeface="Dosis" pitchFamily="2" charset="0"/>
                  <a:ea typeface="Arial" charset="0"/>
                  <a:cs typeface="Arial" charset="0"/>
                </a:rPr>
              </a:br>
              <a:r>
                <a:rPr lang="sv-SE" sz="4400" dirty="0">
                  <a:solidFill>
                    <a:schemeClr val="bg1"/>
                  </a:solidFill>
                  <a:latin typeface="Dosis"/>
                  <a:ea typeface="Arial" charset="0"/>
                  <a:cs typeface="Arial"/>
                </a:rPr>
                <a:t> </a:t>
              </a:r>
            </a:p>
            <a:p>
              <a:r>
                <a:rPr lang="sv-SE" sz="4400" dirty="0">
                  <a:solidFill>
                    <a:schemeClr val="bg1"/>
                  </a:solidFill>
                  <a:latin typeface="Dosis"/>
                  <a:ea typeface="Arial" charset="0"/>
                  <a:cs typeface="Arial"/>
                </a:rPr>
                <a:t>2023</a:t>
              </a:r>
            </a:p>
          </p:txBody>
        </p:sp>
      </p:grpSp>
      <p:pic>
        <p:nvPicPr>
          <p:cNvPr id="5" name="Bildobjekt 4" descr="En bild som visar text&#10;&#10;Automatiskt genererad beskrivning">
            <a:extLst>
              <a:ext uri="{FF2B5EF4-FFF2-40B4-BE49-F238E27FC236}">
                <a16:creationId xmlns:a16="http://schemas.microsoft.com/office/drawing/2014/main" id="{B39515BF-D3AF-63D6-6A9A-371421EEB4F3}"/>
              </a:ext>
            </a:extLst>
          </p:cNvPr>
          <p:cNvPicPr>
            <a:picLocks noChangeAspect="1"/>
          </p:cNvPicPr>
          <p:nvPr/>
        </p:nvPicPr>
        <p:blipFill rotWithShape="1">
          <a:blip r:embed="rId5">
            <a:extLst>
              <a:ext uri="{28A0092B-C50C-407E-A947-70E740481C1C}">
                <a14:useLocalDpi xmlns:a14="http://schemas.microsoft.com/office/drawing/2010/main" val="0"/>
              </a:ext>
            </a:extLst>
          </a:blip>
          <a:srcRect l="62706" r="1"/>
          <a:stretch/>
        </p:blipFill>
        <p:spPr>
          <a:xfrm>
            <a:off x="0" y="450946"/>
            <a:ext cx="6368142" cy="5956107"/>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9703701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ktangel 11">
            <a:extLst>
              <a:ext uri="{FF2B5EF4-FFF2-40B4-BE49-F238E27FC236}">
                <a16:creationId xmlns:a16="http://schemas.microsoft.com/office/drawing/2014/main" id="{F1823553-A4D0-4A41-B2AF-B36972495181}"/>
              </a:ext>
            </a:extLst>
          </p:cNvPr>
          <p:cNvSpPr/>
          <p:nvPr/>
        </p:nvSpPr>
        <p:spPr>
          <a:xfrm>
            <a:off x="272960" y="1054216"/>
            <a:ext cx="11543191" cy="484257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 name="textruta 2">
            <a:extLst>
              <a:ext uri="{FF2B5EF4-FFF2-40B4-BE49-F238E27FC236}">
                <a16:creationId xmlns:a16="http://schemas.microsoft.com/office/drawing/2014/main" id="{CEE48DAA-6082-4190-BC3B-BEDA84EFB437}"/>
              </a:ext>
            </a:extLst>
          </p:cNvPr>
          <p:cNvSpPr txBox="1"/>
          <p:nvPr/>
        </p:nvSpPr>
        <p:spPr>
          <a:xfrm>
            <a:off x="193874" y="270643"/>
            <a:ext cx="10870732" cy="4770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2500" b="1" i="0" u="none" strike="noStrike" kern="1200" cap="none" spc="0" normalizeH="0" baseline="0" noProof="0" dirty="0" err="1">
                <a:ln>
                  <a:noFill/>
                </a:ln>
                <a:solidFill>
                  <a:srgbClr val="01B0F0"/>
                </a:solidFill>
                <a:effectLst/>
                <a:uLnTx/>
                <a:uFillTx/>
                <a:latin typeface="Dosis" pitchFamily="2" charset="0"/>
                <a:ea typeface="Arial" charset="0"/>
                <a:cs typeface="Arial" charset="0"/>
              </a:rPr>
              <a:t>Activity</a:t>
            </a:r>
            <a:r>
              <a:rPr kumimoji="0" lang="sv-SE" sz="2500" b="1" i="0" u="none" strike="noStrike" kern="1200" cap="none" spc="0" normalizeH="0" baseline="0" noProof="0" dirty="0">
                <a:ln>
                  <a:noFill/>
                </a:ln>
                <a:solidFill>
                  <a:srgbClr val="01B0F0"/>
                </a:solidFill>
                <a:effectLst/>
                <a:uLnTx/>
                <a:uFillTx/>
                <a:latin typeface="Dosis" pitchFamily="2" charset="0"/>
                <a:ea typeface="Arial" charset="0"/>
                <a:cs typeface="Arial" charset="0"/>
              </a:rPr>
              <a:t> - a </a:t>
            </a:r>
            <a:r>
              <a:rPr lang="sv-SE" sz="2500" b="1" dirty="0">
                <a:solidFill>
                  <a:srgbClr val="01B0F0"/>
                </a:solidFill>
                <a:latin typeface="Dosis" pitchFamily="2" charset="0"/>
                <a:ea typeface="Arial" charset="0"/>
                <a:cs typeface="Arial" charset="0"/>
              </a:rPr>
              <a:t>push for </a:t>
            </a:r>
            <a:r>
              <a:rPr lang="sv-SE" sz="2500" b="1" dirty="0" err="1">
                <a:solidFill>
                  <a:srgbClr val="01B0F0"/>
                </a:solidFill>
                <a:latin typeface="Dosis" pitchFamily="2" charset="0"/>
                <a:ea typeface="Arial" charset="0"/>
                <a:cs typeface="Arial" charset="0"/>
              </a:rPr>
              <a:t>safety</a:t>
            </a:r>
            <a:r>
              <a:rPr lang="sv-SE" sz="2500" b="1" dirty="0">
                <a:solidFill>
                  <a:srgbClr val="01B0F0"/>
                </a:solidFill>
                <a:latin typeface="Dosis" pitchFamily="2" charset="0"/>
                <a:ea typeface="Arial" charset="0"/>
                <a:cs typeface="Arial" charset="0"/>
              </a:rPr>
              <a:t> </a:t>
            </a:r>
            <a:r>
              <a:rPr lang="sv-SE" sz="2500" b="1" dirty="0" err="1">
                <a:solidFill>
                  <a:srgbClr val="01B0F0"/>
                </a:solidFill>
                <a:latin typeface="Dosis" pitchFamily="2" charset="0"/>
                <a:ea typeface="Arial" charset="0"/>
                <a:cs typeface="Arial" charset="0"/>
              </a:rPr>
              <a:t>awareness</a:t>
            </a:r>
            <a:r>
              <a:rPr lang="sv-SE" sz="2500" b="1" dirty="0">
                <a:solidFill>
                  <a:srgbClr val="01B0F0"/>
                </a:solidFill>
                <a:latin typeface="Dosis" pitchFamily="2" charset="0"/>
                <a:ea typeface="Arial" charset="0"/>
                <a:cs typeface="Arial" charset="0"/>
              </a:rPr>
              <a:t>, </a:t>
            </a:r>
            <a:r>
              <a:rPr kumimoji="0" lang="sv-SE" sz="2500" b="1" i="0" u="none" strike="noStrike" kern="1200" cap="none" spc="0" normalizeH="0" baseline="0" noProof="0" dirty="0">
                <a:ln>
                  <a:noFill/>
                </a:ln>
                <a:solidFill>
                  <a:srgbClr val="01B0F0"/>
                </a:solidFill>
                <a:effectLst/>
                <a:uLnTx/>
                <a:uFillTx/>
                <a:latin typeface="Dosis" pitchFamily="2" charset="0"/>
                <a:ea typeface="Arial" charset="0"/>
                <a:cs typeface="Arial" charset="0"/>
              </a:rPr>
              <a:t>Håll Nollan</a:t>
            </a:r>
          </a:p>
        </p:txBody>
      </p:sp>
      <p:sp>
        <p:nvSpPr>
          <p:cNvPr id="6" name="Rectangle 13">
            <a:extLst>
              <a:ext uri="{FF2B5EF4-FFF2-40B4-BE49-F238E27FC236}">
                <a16:creationId xmlns:a16="http://schemas.microsoft.com/office/drawing/2014/main" id="{A6A91C01-0291-45BC-B5C0-B01FB7A3D1E0}"/>
              </a:ext>
            </a:extLst>
          </p:cNvPr>
          <p:cNvSpPr/>
          <p:nvPr/>
        </p:nvSpPr>
        <p:spPr>
          <a:xfrm>
            <a:off x="272960" y="842844"/>
            <a:ext cx="540000" cy="54000"/>
          </a:xfrm>
          <a:prstGeom prst="rect">
            <a:avLst/>
          </a:prstGeom>
          <a:solidFill>
            <a:srgbClr val="01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7" name="Picture 12">
            <a:extLst>
              <a:ext uri="{FF2B5EF4-FFF2-40B4-BE49-F238E27FC236}">
                <a16:creationId xmlns:a16="http://schemas.microsoft.com/office/drawing/2014/main" id="{3C12850F-06B9-4A08-A4A0-C1284E34A1E5}"/>
              </a:ext>
            </a:extLst>
          </p:cNvPr>
          <p:cNvPicPr>
            <a:picLocks noChangeAspect="1"/>
          </p:cNvPicPr>
          <p:nvPr/>
        </p:nvPicPr>
        <p:blipFill>
          <a:blip r:embed="rId3"/>
          <a:stretch>
            <a:fillRect/>
          </a:stretch>
        </p:blipFill>
        <p:spPr>
          <a:xfrm>
            <a:off x="11372755" y="176014"/>
            <a:ext cx="625371" cy="547200"/>
          </a:xfrm>
          <a:prstGeom prst="rect">
            <a:avLst/>
          </a:prstGeom>
        </p:spPr>
      </p:pic>
      <p:sp>
        <p:nvSpPr>
          <p:cNvPr id="13" name="Rektangel 12">
            <a:extLst>
              <a:ext uri="{FF2B5EF4-FFF2-40B4-BE49-F238E27FC236}">
                <a16:creationId xmlns:a16="http://schemas.microsoft.com/office/drawing/2014/main" id="{B95EA4C5-03D2-7649-A1C3-14EFFE2A597F}"/>
              </a:ext>
            </a:extLst>
          </p:cNvPr>
          <p:cNvSpPr/>
          <p:nvPr/>
        </p:nvSpPr>
        <p:spPr>
          <a:xfrm>
            <a:off x="485872" y="1167525"/>
            <a:ext cx="10905093" cy="4174541"/>
          </a:xfrm>
          <a:prstGeom prst="rect">
            <a:avLst/>
          </a:prstGeom>
        </p:spPr>
        <p:txBody>
          <a:bodyPr wrap="square">
            <a:spAutoFit/>
          </a:bodyPr>
          <a:lstStyle/>
          <a:p>
            <a:pPr lvl="0">
              <a:lnSpc>
                <a:spcPct val="107000"/>
              </a:lnSpc>
              <a:spcAft>
                <a:spcPts val="600"/>
              </a:spcAft>
            </a:pPr>
            <a:r>
              <a:rPr lang="sv-SE" sz="4000" b="1" dirty="0" err="1">
                <a:solidFill>
                  <a:schemeClr val="bg1"/>
                </a:solidFill>
                <a:latin typeface="Dosis SemiBold" panose="02010503020202060003" pitchFamily="2" charset="77"/>
                <a:ea typeface="Calibri" panose="020F0502020204030204" pitchFamily="34" charset="0"/>
                <a:cs typeface="Times New Roman" panose="02020603050405020304" pitchFamily="18" charset="0"/>
              </a:rPr>
              <a:t>Reflect</a:t>
            </a:r>
            <a:r>
              <a:rPr lang="sv-SE" sz="4000" b="1" dirty="0">
                <a:solidFill>
                  <a:schemeClr val="bg1"/>
                </a:solidFill>
                <a:latin typeface="Dosis SemiBold" panose="02010503020202060003" pitchFamily="2" charset="77"/>
                <a:ea typeface="Calibri" panose="020F0502020204030204" pitchFamily="34" charset="0"/>
                <a:cs typeface="Times New Roman" panose="02020603050405020304" pitchFamily="18" charset="0"/>
              </a:rPr>
              <a:t> on:</a:t>
            </a:r>
          </a:p>
          <a:p>
            <a:pPr marL="342900" lvl="0" indent="-342900">
              <a:lnSpc>
                <a:spcPct val="107000"/>
              </a:lnSpc>
              <a:spcAft>
                <a:spcPts val="600"/>
              </a:spcAft>
              <a:buFont typeface="+mj-lt"/>
              <a:buAutoNum type="arabicPeriod"/>
            </a:pPr>
            <a:r>
              <a:rPr lang="en-US" sz="2800" b="1" dirty="0">
                <a:solidFill>
                  <a:schemeClr val="bg1"/>
                </a:solidFill>
                <a:latin typeface="Dosis SemiBold" panose="02010503020202060003" pitchFamily="2" charset="77"/>
                <a:ea typeface="Calibri" panose="020F0502020204030204" pitchFamily="34" charset="0"/>
                <a:cs typeface="Times New Roman" panose="02020603050405020304" pitchFamily="18" charset="0"/>
              </a:rPr>
              <a:t>How do you ensure that you understand each other in your project and that everyone understand the work tasks to be performed?</a:t>
            </a:r>
          </a:p>
          <a:p>
            <a:pPr marL="342900" lvl="0" indent="-342900">
              <a:lnSpc>
                <a:spcPct val="107000"/>
              </a:lnSpc>
              <a:spcAft>
                <a:spcPts val="600"/>
              </a:spcAft>
              <a:buFont typeface="+mj-lt"/>
              <a:buAutoNum type="arabicPeriod"/>
            </a:pPr>
            <a:r>
              <a:rPr lang="en-US" sz="2800" b="1" dirty="0">
                <a:solidFill>
                  <a:schemeClr val="bg1"/>
                </a:solidFill>
                <a:latin typeface="Dosis SemiBold" panose="02010503020202060003" pitchFamily="2" charset="77"/>
                <a:ea typeface="Calibri" panose="020F0502020204030204" pitchFamily="34" charset="0"/>
                <a:cs typeface="Times New Roman" panose="02020603050405020304" pitchFamily="18" charset="0"/>
              </a:rPr>
              <a:t>In which work situations/work tasks is it extra important that everyone involved really has the same picture of what should be done and how?</a:t>
            </a:r>
          </a:p>
          <a:p>
            <a:pPr marL="342900" lvl="0" indent="-342900">
              <a:lnSpc>
                <a:spcPct val="107000"/>
              </a:lnSpc>
              <a:spcAft>
                <a:spcPts val="600"/>
              </a:spcAft>
              <a:buFont typeface="+mj-lt"/>
              <a:buAutoNum type="arabicPeriod"/>
            </a:pPr>
            <a:r>
              <a:rPr lang="en-US" sz="2800" b="1" dirty="0">
                <a:solidFill>
                  <a:schemeClr val="bg1"/>
                </a:solidFill>
                <a:latin typeface="Dosis SemiBold" panose="02010503020202060003" pitchFamily="2" charset="77"/>
                <a:ea typeface="Calibri" panose="020F0502020204030204" pitchFamily="34" charset="0"/>
                <a:cs typeface="Times New Roman" panose="02020603050405020304" pitchFamily="18" charset="0"/>
              </a:rPr>
              <a:t>Are there any roles that you don't talk to today that you think it would be good to have a dialogue with? If so, who are they and do you have suggestions on how this could be done?</a:t>
            </a:r>
            <a:endParaRPr lang="sv-SE" sz="3200" b="1" dirty="0">
              <a:solidFill>
                <a:schemeClr val="bg1"/>
              </a:solidFill>
              <a:latin typeface="Dosis SemiBold" panose="02010503020202060003" pitchFamily="2" charset="77"/>
              <a:ea typeface="Calibri" panose="020F0502020204030204" pitchFamily="34" charset="0"/>
              <a:cs typeface="Times New Roman" panose="02020603050405020304" pitchFamily="18" charset="0"/>
            </a:endParaRPr>
          </a:p>
        </p:txBody>
      </p:sp>
      <p:sp>
        <p:nvSpPr>
          <p:cNvPr id="15" name="Rektangel 14">
            <a:extLst>
              <a:ext uri="{FF2B5EF4-FFF2-40B4-BE49-F238E27FC236}">
                <a16:creationId xmlns:a16="http://schemas.microsoft.com/office/drawing/2014/main" id="{063C3788-151F-FACA-E926-E08C2B029D86}"/>
              </a:ext>
            </a:extLst>
          </p:cNvPr>
          <p:cNvSpPr/>
          <p:nvPr/>
        </p:nvSpPr>
        <p:spPr>
          <a:xfrm>
            <a:off x="6982097" y="204884"/>
            <a:ext cx="4074695" cy="2030316"/>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solidFill>
                  <a:srgbClr val="FF0000"/>
                </a:solidFill>
              </a:rPr>
              <a:t>Denna bild kan användas för att visa frågorna på en skärm eller med projektor. </a:t>
            </a:r>
            <a:r>
              <a:rPr lang="sv-SE" sz="1200" dirty="0">
                <a:solidFill>
                  <a:srgbClr val="FF0000"/>
                </a:solidFill>
              </a:rPr>
              <a:t>(Justera denna bilden så den passar er och plocka sedan bort denna orangea ruta)</a:t>
            </a:r>
            <a:endParaRPr lang="sv-SE" dirty="0">
              <a:solidFill>
                <a:srgbClr val="FF0000"/>
              </a:solidFill>
            </a:endParaRPr>
          </a:p>
        </p:txBody>
      </p:sp>
    </p:spTree>
    <p:extLst>
      <p:ext uri="{BB962C8B-B14F-4D97-AF65-F5344CB8AC3E}">
        <p14:creationId xmlns:p14="http://schemas.microsoft.com/office/powerpoint/2010/main" val="11318530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ruta 2">
            <a:extLst>
              <a:ext uri="{FF2B5EF4-FFF2-40B4-BE49-F238E27FC236}">
                <a16:creationId xmlns:a16="http://schemas.microsoft.com/office/drawing/2014/main" id="{CEE48DAA-6082-4190-BC3B-BEDA84EFB437}"/>
              </a:ext>
            </a:extLst>
          </p:cNvPr>
          <p:cNvSpPr txBox="1"/>
          <p:nvPr/>
        </p:nvSpPr>
        <p:spPr>
          <a:xfrm>
            <a:off x="193874" y="270643"/>
            <a:ext cx="10870732" cy="4770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2500" b="1" i="0" u="none" strike="noStrike" kern="1200" cap="none" spc="0" normalizeH="0" baseline="0" noProof="0" dirty="0">
                <a:ln>
                  <a:noFill/>
                </a:ln>
                <a:solidFill>
                  <a:srgbClr val="01B0F0"/>
                </a:solidFill>
                <a:effectLst/>
                <a:uLnTx/>
                <a:uFillTx/>
                <a:latin typeface="Dosis" pitchFamily="2" charset="0"/>
                <a:ea typeface="Arial" charset="0"/>
                <a:cs typeface="Arial" charset="0"/>
              </a:rPr>
              <a:t>Workshop – vid senare tillfälle</a:t>
            </a:r>
          </a:p>
        </p:txBody>
      </p:sp>
      <p:sp>
        <p:nvSpPr>
          <p:cNvPr id="6" name="Rectangle 13">
            <a:extLst>
              <a:ext uri="{FF2B5EF4-FFF2-40B4-BE49-F238E27FC236}">
                <a16:creationId xmlns:a16="http://schemas.microsoft.com/office/drawing/2014/main" id="{A6A91C01-0291-45BC-B5C0-B01FB7A3D1E0}"/>
              </a:ext>
            </a:extLst>
          </p:cNvPr>
          <p:cNvSpPr/>
          <p:nvPr/>
        </p:nvSpPr>
        <p:spPr>
          <a:xfrm>
            <a:off x="272960" y="842844"/>
            <a:ext cx="540000" cy="54000"/>
          </a:xfrm>
          <a:prstGeom prst="rect">
            <a:avLst/>
          </a:prstGeom>
          <a:solidFill>
            <a:srgbClr val="01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7" name="Picture 12">
            <a:extLst>
              <a:ext uri="{FF2B5EF4-FFF2-40B4-BE49-F238E27FC236}">
                <a16:creationId xmlns:a16="http://schemas.microsoft.com/office/drawing/2014/main" id="{3C12850F-06B9-4A08-A4A0-C1284E34A1E5}"/>
              </a:ext>
            </a:extLst>
          </p:cNvPr>
          <p:cNvPicPr>
            <a:picLocks noChangeAspect="1"/>
          </p:cNvPicPr>
          <p:nvPr/>
        </p:nvPicPr>
        <p:blipFill>
          <a:blip r:embed="rId3"/>
          <a:stretch>
            <a:fillRect/>
          </a:stretch>
        </p:blipFill>
        <p:spPr>
          <a:xfrm>
            <a:off x="11372755" y="176014"/>
            <a:ext cx="625371" cy="547200"/>
          </a:xfrm>
          <a:prstGeom prst="rect">
            <a:avLst/>
          </a:prstGeom>
        </p:spPr>
      </p:pic>
      <p:sp>
        <p:nvSpPr>
          <p:cNvPr id="2" name="textruta 1">
            <a:extLst>
              <a:ext uri="{FF2B5EF4-FFF2-40B4-BE49-F238E27FC236}">
                <a16:creationId xmlns:a16="http://schemas.microsoft.com/office/drawing/2014/main" id="{28014D86-E836-4956-924F-0F6605F64570}"/>
              </a:ext>
            </a:extLst>
          </p:cNvPr>
          <p:cNvSpPr txBox="1"/>
          <p:nvPr/>
        </p:nvSpPr>
        <p:spPr>
          <a:xfrm>
            <a:off x="266675" y="1906168"/>
            <a:ext cx="5984840" cy="4339650"/>
          </a:xfrm>
          <a:prstGeom prst="rect">
            <a:avLst/>
          </a:prstGeom>
          <a:noFill/>
        </p:spPr>
        <p:txBody>
          <a:bodyPr wrap="square" rtlCol="0" anchor="t">
            <a:spAutoFit/>
          </a:bodyPr>
          <a:lstStyle/>
          <a:p>
            <a:r>
              <a:rPr lang="sv-SE" dirty="0">
                <a:solidFill>
                  <a:schemeClr val="accent1"/>
                </a:solidFill>
                <a:latin typeface="DINPro-Regular" panose="02000503030000020004" pitchFamily="2" charset="0"/>
              </a:rPr>
              <a:t>Som någon av de andra varianterna (BAS eller mellan), </a:t>
            </a:r>
            <a:r>
              <a:rPr lang="sv-SE" b="1" dirty="0">
                <a:solidFill>
                  <a:schemeClr val="accent1"/>
                </a:solidFill>
                <a:latin typeface="DINPro-Regular" panose="02000503030000020004" pitchFamily="2" charset="0"/>
              </a:rPr>
              <a:t>men med ytterligare frågor?</a:t>
            </a:r>
            <a:r>
              <a:rPr lang="sv-SE" dirty="0">
                <a:solidFill>
                  <a:schemeClr val="accent1"/>
                </a:solidFill>
                <a:latin typeface="DINPro-Regular" panose="02000503030000020004" pitchFamily="2" charset="0"/>
              </a:rPr>
              <a:t> samt att mer tid avsätts för reflektion. Ni väljer om ni vill göra workshopen som en del av </a:t>
            </a:r>
            <a:r>
              <a:rPr lang="sv-SE" dirty="0" err="1">
                <a:solidFill>
                  <a:schemeClr val="accent1"/>
                </a:solidFill>
                <a:latin typeface="DINPro-Regular" panose="02000503030000020004" pitchFamily="2" charset="0"/>
              </a:rPr>
              <a:t>säkerhetspushen</a:t>
            </a:r>
            <a:r>
              <a:rPr lang="sv-SE" dirty="0">
                <a:solidFill>
                  <a:schemeClr val="accent1"/>
                </a:solidFill>
                <a:latin typeface="DINPro-Regular" panose="02000503030000020004" pitchFamily="2" charset="0"/>
              </a:rPr>
              <a:t> eller vid ett senare tillfälle. </a:t>
            </a:r>
          </a:p>
          <a:p>
            <a:endParaRPr lang="sv-SE" dirty="0">
              <a:solidFill>
                <a:schemeClr val="accent1"/>
              </a:solidFill>
              <a:latin typeface="DINPro-Regular" panose="02000503030000020004" pitchFamily="2" charset="0"/>
            </a:endParaRPr>
          </a:p>
          <a:p>
            <a:r>
              <a:rPr lang="sv-SE" dirty="0">
                <a:solidFill>
                  <a:schemeClr val="accent1"/>
                </a:solidFill>
                <a:latin typeface="DINPro-Regular" panose="02000503030000020004" pitchFamily="2" charset="0"/>
              </a:rPr>
              <a:t>I workshopen ska tid för reflektion i grupp finnas och vi uppmuntrar till diskussion kring frågorna. Denna variant ger er möjlighet att konkretisera svaren på frågorna och göra dem till aktiviteter ni kan jobba vidare med och följa upp.</a:t>
            </a:r>
          </a:p>
          <a:p>
            <a:endParaRPr lang="sv-SE" dirty="0">
              <a:solidFill>
                <a:schemeClr val="accent1"/>
              </a:solidFill>
              <a:latin typeface="DINPro-Regular" panose="02000503030000020004" pitchFamily="2" charset="0"/>
            </a:endParaRPr>
          </a:p>
          <a:p>
            <a:r>
              <a:rPr lang="sv-SE" sz="1400" b="1" dirty="0">
                <a:solidFill>
                  <a:schemeClr val="accent1"/>
                </a:solidFill>
                <a:latin typeface="DINPro-Regular" panose="02000503030000020004" pitchFamily="2" charset="0"/>
              </a:rPr>
              <a:t>Ett tips är att titta på filmen fler gånger under workshopen – om det behövs för att komma ihåg vad som tas upp i filmen, en sammanfattning av tipsen finns även på kommande sida.</a:t>
            </a:r>
          </a:p>
          <a:p>
            <a:endParaRPr lang="sv-SE" b="1" dirty="0">
              <a:solidFill>
                <a:schemeClr val="accent1"/>
              </a:solidFill>
              <a:latin typeface="Dosis" panose="02010503020202060003" pitchFamily="2" charset="77"/>
              <a:cs typeface="Times New Roman" panose="02020603050405020304" pitchFamily="18" charset="0"/>
            </a:endParaRPr>
          </a:p>
          <a:p>
            <a:endParaRPr lang="sv-SE" b="1" dirty="0">
              <a:solidFill>
                <a:schemeClr val="accent1"/>
              </a:solidFill>
              <a:latin typeface="DINPro-Regular" panose="02000503030000020004" pitchFamily="2" charset="0"/>
            </a:endParaRPr>
          </a:p>
        </p:txBody>
      </p:sp>
      <p:sp>
        <p:nvSpPr>
          <p:cNvPr id="11" name="Rektangel 10">
            <a:extLst>
              <a:ext uri="{FF2B5EF4-FFF2-40B4-BE49-F238E27FC236}">
                <a16:creationId xmlns:a16="http://schemas.microsoft.com/office/drawing/2014/main" id="{1C3CD9CC-52C5-6794-46E9-DA0BE0792B27}"/>
              </a:ext>
            </a:extLst>
          </p:cNvPr>
          <p:cNvSpPr/>
          <p:nvPr/>
        </p:nvSpPr>
        <p:spPr>
          <a:xfrm>
            <a:off x="266675" y="1116880"/>
            <a:ext cx="7516612" cy="707886"/>
          </a:xfrm>
          <a:prstGeom prst="rect">
            <a:avLst/>
          </a:prstGeom>
        </p:spPr>
        <p:txBody>
          <a:bodyPr wrap="square">
            <a:spAutoFit/>
          </a:bodyPr>
          <a:lstStyle/>
          <a:p>
            <a:r>
              <a:rPr lang="sv-SE" sz="2000" dirty="0">
                <a:solidFill>
                  <a:schemeClr val="accent1"/>
                </a:solidFill>
                <a:latin typeface="DINPro-Regular" panose="02000503030000020004" pitchFamily="2" charset="0"/>
              </a:rPr>
              <a:t>I den här varianten genomförs aktiviteten som en workshop, antingen under </a:t>
            </a:r>
            <a:r>
              <a:rPr lang="sv-SE" sz="2000" dirty="0" err="1">
                <a:solidFill>
                  <a:schemeClr val="accent1"/>
                </a:solidFill>
                <a:latin typeface="DINPro-Regular" panose="02000503030000020004" pitchFamily="2" charset="0"/>
              </a:rPr>
              <a:t>säkerhetspushen</a:t>
            </a:r>
            <a:r>
              <a:rPr lang="sv-SE" sz="2000" dirty="0">
                <a:solidFill>
                  <a:schemeClr val="accent1"/>
                </a:solidFill>
                <a:latin typeface="DINPro-Regular" panose="02000503030000020004" pitchFamily="2" charset="0"/>
              </a:rPr>
              <a:t> eller vid ett senare tillfälle.</a:t>
            </a:r>
          </a:p>
        </p:txBody>
      </p:sp>
      <p:sp>
        <p:nvSpPr>
          <p:cNvPr id="4" name="Ned 3">
            <a:extLst>
              <a:ext uri="{FF2B5EF4-FFF2-40B4-BE49-F238E27FC236}">
                <a16:creationId xmlns:a16="http://schemas.microsoft.com/office/drawing/2014/main" id="{3709BC44-47A9-57BF-D9FD-5A2B7F0E2CB8}"/>
              </a:ext>
            </a:extLst>
          </p:cNvPr>
          <p:cNvSpPr/>
          <p:nvPr/>
        </p:nvSpPr>
        <p:spPr>
          <a:xfrm>
            <a:off x="6946809" y="1116880"/>
            <a:ext cx="4908641" cy="5565106"/>
          </a:xfrm>
          <a:prstGeom prst="downArrow">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 name="Rektangel 9">
            <a:extLst>
              <a:ext uri="{FF2B5EF4-FFF2-40B4-BE49-F238E27FC236}">
                <a16:creationId xmlns:a16="http://schemas.microsoft.com/office/drawing/2014/main" id="{D0DF5BF0-D970-5393-EF5C-3938FB476D46}"/>
              </a:ext>
            </a:extLst>
          </p:cNvPr>
          <p:cNvSpPr/>
          <p:nvPr/>
        </p:nvSpPr>
        <p:spPr>
          <a:xfrm>
            <a:off x="7048454" y="2824269"/>
            <a:ext cx="4705350" cy="709425"/>
          </a:xfrm>
          <a:prstGeom prst="rect">
            <a:avLst/>
          </a:prstGeom>
        </p:spPr>
        <p:txBody>
          <a:bodyPr wrap="square">
            <a:spAutoFit/>
          </a:bodyPr>
          <a:lstStyle/>
          <a:p>
            <a:pPr lvl="0" algn="ctr">
              <a:lnSpc>
                <a:spcPct val="107000"/>
              </a:lnSpc>
              <a:spcAft>
                <a:spcPts val="600"/>
              </a:spcAft>
            </a:pPr>
            <a:r>
              <a:rPr lang="sv-SE" b="1" dirty="0">
                <a:solidFill>
                  <a:schemeClr val="bg1"/>
                </a:solidFill>
                <a:latin typeface="Dosis" panose="02010503020202060003" pitchFamily="2" charset="77"/>
                <a:ea typeface="Calibri" panose="020F0502020204030204" pitchFamily="34" charset="0"/>
                <a:cs typeface="Times New Roman" panose="02020603050405020304" pitchFamily="18" charset="0"/>
              </a:rPr>
              <a:t>Se frågor på nästa sida</a:t>
            </a:r>
          </a:p>
          <a:p>
            <a:pPr lvl="0" algn="ctr">
              <a:lnSpc>
                <a:spcPct val="107000"/>
              </a:lnSpc>
              <a:spcAft>
                <a:spcPts val="600"/>
              </a:spcAft>
            </a:pPr>
            <a:r>
              <a:rPr lang="sv-SE" sz="1600" b="1" dirty="0" err="1">
                <a:solidFill>
                  <a:schemeClr val="bg1"/>
                </a:solidFill>
                <a:latin typeface="Dosis SemiBold" panose="02010503020202060003" pitchFamily="2" charset="77"/>
                <a:cs typeface="Times New Roman" panose="02020603050405020304" pitchFamily="18" charset="0"/>
              </a:rPr>
              <a:t>Questions</a:t>
            </a:r>
            <a:r>
              <a:rPr lang="sv-SE" sz="1600" b="1" dirty="0">
                <a:solidFill>
                  <a:schemeClr val="bg1"/>
                </a:solidFill>
                <a:latin typeface="Dosis SemiBold" panose="02010503020202060003" pitchFamily="2" charset="77"/>
                <a:cs typeface="Times New Roman" panose="02020603050405020304" pitchFamily="18" charset="0"/>
              </a:rPr>
              <a:t> on </a:t>
            </a:r>
            <a:r>
              <a:rPr lang="sv-SE" sz="1600" b="1" dirty="0" err="1">
                <a:solidFill>
                  <a:schemeClr val="bg1"/>
                </a:solidFill>
                <a:latin typeface="Dosis SemiBold" panose="02010503020202060003" pitchFamily="2" charset="77"/>
                <a:cs typeface="Times New Roman" panose="02020603050405020304" pitchFamily="18" charset="0"/>
              </a:rPr>
              <a:t>next</a:t>
            </a:r>
            <a:r>
              <a:rPr lang="sv-SE" sz="1600" b="1" dirty="0">
                <a:solidFill>
                  <a:schemeClr val="bg1"/>
                </a:solidFill>
                <a:latin typeface="Dosis SemiBold" panose="02010503020202060003" pitchFamily="2" charset="77"/>
                <a:cs typeface="Times New Roman" panose="02020603050405020304" pitchFamily="18" charset="0"/>
              </a:rPr>
              <a:t> page</a:t>
            </a:r>
          </a:p>
        </p:txBody>
      </p:sp>
    </p:spTree>
    <p:extLst>
      <p:ext uri="{BB962C8B-B14F-4D97-AF65-F5344CB8AC3E}">
        <p14:creationId xmlns:p14="http://schemas.microsoft.com/office/powerpoint/2010/main" val="4587363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ruta 2">
            <a:extLst>
              <a:ext uri="{FF2B5EF4-FFF2-40B4-BE49-F238E27FC236}">
                <a16:creationId xmlns:a16="http://schemas.microsoft.com/office/drawing/2014/main" id="{CEE48DAA-6082-4190-BC3B-BEDA84EFB437}"/>
              </a:ext>
            </a:extLst>
          </p:cNvPr>
          <p:cNvSpPr txBox="1"/>
          <p:nvPr/>
        </p:nvSpPr>
        <p:spPr>
          <a:xfrm>
            <a:off x="193874" y="270643"/>
            <a:ext cx="10870732" cy="4770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2500" b="1" i="0" u="none" strike="noStrike" kern="1200" cap="none" spc="0" normalizeH="0" baseline="0" noProof="0" dirty="0">
                <a:ln>
                  <a:noFill/>
                </a:ln>
                <a:solidFill>
                  <a:srgbClr val="01B0F0"/>
                </a:solidFill>
                <a:effectLst/>
                <a:uLnTx/>
                <a:uFillTx/>
                <a:latin typeface="Dosis" pitchFamily="2" charset="0"/>
                <a:ea typeface="Arial" charset="0"/>
                <a:cs typeface="Arial" charset="0"/>
              </a:rPr>
              <a:t>Workshopfrågor (workshop </a:t>
            </a:r>
            <a:r>
              <a:rPr kumimoji="0" lang="sv-SE" sz="2500" b="1" i="0" u="none" strike="noStrike" kern="1200" cap="none" spc="0" normalizeH="0" baseline="0" noProof="0" dirty="0" err="1">
                <a:ln>
                  <a:noFill/>
                </a:ln>
                <a:solidFill>
                  <a:srgbClr val="01B0F0"/>
                </a:solidFill>
                <a:effectLst/>
                <a:uLnTx/>
                <a:uFillTx/>
                <a:latin typeface="Dosis" pitchFamily="2" charset="0"/>
                <a:ea typeface="Arial" charset="0"/>
                <a:cs typeface="Arial" charset="0"/>
              </a:rPr>
              <a:t>questions</a:t>
            </a:r>
            <a:r>
              <a:rPr kumimoji="0" lang="sv-SE" sz="2500" b="1" i="0" u="none" strike="noStrike" kern="1200" cap="none" spc="0" normalizeH="0" baseline="0" noProof="0" dirty="0">
                <a:ln>
                  <a:noFill/>
                </a:ln>
                <a:solidFill>
                  <a:srgbClr val="01B0F0"/>
                </a:solidFill>
                <a:effectLst/>
                <a:uLnTx/>
                <a:uFillTx/>
                <a:latin typeface="Dosis" pitchFamily="2" charset="0"/>
                <a:ea typeface="Arial" charset="0"/>
                <a:cs typeface="Arial" charset="0"/>
              </a:rPr>
              <a:t>)</a:t>
            </a:r>
          </a:p>
        </p:txBody>
      </p:sp>
      <p:sp>
        <p:nvSpPr>
          <p:cNvPr id="6" name="Rectangle 13">
            <a:extLst>
              <a:ext uri="{FF2B5EF4-FFF2-40B4-BE49-F238E27FC236}">
                <a16:creationId xmlns:a16="http://schemas.microsoft.com/office/drawing/2014/main" id="{A6A91C01-0291-45BC-B5C0-B01FB7A3D1E0}"/>
              </a:ext>
            </a:extLst>
          </p:cNvPr>
          <p:cNvSpPr/>
          <p:nvPr/>
        </p:nvSpPr>
        <p:spPr>
          <a:xfrm>
            <a:off x="272960" y="842844"/>
            <a:ext cx="540000" cy="54000"/>
          </a:xfrm>
          <a:prstGeom prst="rect">
            <a:avLst/>
          </a:prstGeom>
          <a:solidFill>
            <a:srgbClr val="01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7" name="Picture 12">
            <a:extLst>
              <a:ext uri="{FF2B5EF4-FFF2-40B4-BE49-F238E27FC236}">
                <a16:creationId xmlns:a16="http://schemas.microsoft.com/office/drawing/2014/main" id="{3C12850F-06B9-4A08-A4A0-C1284E34A1E5}"/>
              </a:ext>
            </a:extLst>
          </p:cNvPr>
          <p:cNvPicPr>
            <a:picLocks noChangeAspect="1"/>
          </p:cNvPicPr>
          <p:nvPr/>
        </p:nvPicPr>
        <p:blipFill>
          <a:blip r:embed="rId3"/>
          <a:stretch>
            <a:fillRect/>
          </a:stretch>
        </p:blipFill>
        <p:spPr>
          <a:xfrm>
            <a:off x="11372755" y="176014"/>
            <a:ext cx="625371" cy="547200"/>
          </a:xfrm>
          <a:prstGeom prst="rect">
            <a:avLst/>
          </a:prstGeom>
        </p:spPr>
      </p:pic>
      <p:grpSp>
        <p:nvGrpSpPr>
          <p:cNvPr id="14" name="Grupp 13">
            <a:extLst>
              <a:ext uri="{FF2B5EF4-FFF2-40B4-BE49-F238E27FC236}">
                <a16:creationId xmlns:a16="http://schemas.microsoft.com/office/drawing/2014/main" id="{5D4EE2DA-CBF4-F721-80B4-7427D2289E8C}"/>
              </a:ext>
            </a:extLst>
          </p:cNvPr>
          <p:cNvGrpSpPr/>
          <p:nvPr/>
        </p:nvGrpSpPr>
        <p:grpSpPr>
          <a:xfrm>
            <a:off x="653960" y="1129753"/>
            <a:ext cx="4908641" cy="4762591"/>
            <a:chOff x="7048500" y="1824766"/>
            <a:chExt cx="4908641" cy="4762591"/>
          </a:xfrm>
        </p:grpSpPr>
        <p:sp>
          <p:nvSpPr>
            <p:cNvPr id="15" name="Rektangel 14">
              <a:extLst>
                <a:ext uri="{FF2B5EF4-FFF2-40B4-BE49-F238E27FC236}">
                  <a16:creationId xmlns:a16="http://schemas.microsoft.com/office/drawing/2014/main" id="{05BE4BC9-9C70-90CB-9932-0CA993FA4556}"/>
                </a:ext>
              </a:extLst>
            </p:cNvPr>
            <p:cNvSpPr/>
            <p:nvPr/>
          </p:nvSpPr>
          <p:spPr>
            <a:xfrm>
              <a:off x="7048500" y="1824766"/>
              <a:ext cx="4908641" cy="4762591"/>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6" name="Rektangel 15">
              <a:extLst>
                <a:ext uri="{FF2B5EF4-FFF2-40B4-BE49-F238E27FC236}">
                  <a16:creationId xmlns:a16="http://schemas.microsoft.com/office/drawing/2014/main" id="{5FAB8A20-5196-92D1-8D89-7279311A171B}"/>
                </a:ext>
              </a:extLst>
            </p:cNvPr>
            <p:cNvSpPr/>
            <p:nvPr/>
          </p:nvSpPr>
          <p:spPr>
            <a:xfrm>
              <a:off x="7137400" y="1981249"/>
              <a:ext cx="4705350" cy="4582280"/>
            </a:xfrm>
            <a:prstGeom prst="rect">
              <a:avLst/>
            </a:prstGeom>
          </p:spPr>
          <p:txBody>
            <a:bodyPr wrap="square">
              <a:spAutoFit/>
            </a:bodyPr>
            <a:lstStyle/>
            <a:p>
              <a:pPr lvl="0">
                <a:lnSpc>
                  <a:spcPct val="107000"/>
                </a:lnSpc>
                <a:spcAft>
                  <a:spcPts val="600"/>
                </a:spcAft>
              </a:pPr>
              <a:r>
                <a:rPr lang="sv-SE" b="1" dirty="0">
                  <a:solidFill>
                    <a:schemeClr val="bg1"/>
                  </a:solidFill>
                  <a:latin typeface="Dosis SemiBold" panose="02010503020202060003" pitchFamily="2" charset="77"/>
                  <a:ea typeface="Calibri" panose="020F0502020204030204" pitchFamily="34" charset="0"/>
                  <a:cs typeface="Times New Roman" panose="02020603050405020304" pitchFamily="18" charset="0"/>
                </a:rPr>
                <a:t>Frågor:</a:t>
              </a:r>
            </a:p>
            <a:p>
              <a:pPr marL="342900" lvl="0" indent="-342900">
                <a:lnSpc>
                  <a:spcPct val="107000"/>
                </a:lnSpc>
                <a:spcAft>
                  <a:spcPts val="600"/>
                </a:spcAft>
                <a:buFont typeface="+mj-lt"/>
                <a:buAutoNum type="arabicPeriod"/>
              </a:pPr>
              <a:r>
                <a:rPr lang="sv-SE" sz="1400" b="1" dirty="0">
                  <a:solidFill>
                    <a:schemeClr val="bg1"/>
                  </a:solidFill>
                  <a:latin typeface="Dosis SemiBold" panose="02010503020202060003" pitchFamily="2" charset="77"/>
                  <a:cs typeface="Times New Roman" panose="02020603050405020304" pitchFamily="18" charset="0"/>
                </a:rPr>
                <a:t>Hur gör ni idag i ditt projekt för att säkerställa att ni förstått varandra och de arbetsmoment som ska utföras?</a:t>
              </a:r>
            </a:p>
            <a:p>
              <a:pPr marL="342900" indent="-342900">
                <a:lnSpc>
                  <a:spcPct val="107000"/>
                </a:lnSpc>
                <a:spcAft>
                  <a:spcPts val="600"/>
                </a:spcAft>
                <a:buFont typeface="+mj-lt"/>
                <a:buAutoNum type="arabicPeriod"/>
              </a:pPr>
              <a:r>
                <a:rPr lang="sv-SE" sz="1400" b="1" dirty="0">
                  <a:solidFill>
                    <a:schemeClr val="bg1"/>
                  </a:solidFill>
                  <a:latin typeface="Dosis SemiBold" panose="02010503020202060003" pitchFamily="2" charset="77"/>
                  <a:ea typeface="Calibri" panose="020F0502020204030204" pitchFamily="34" charset="0"/>
                  <a:cs typeface="Times New Roman" panose="02020603050405020304" pitchFamily="18" charset="0"/>
                </a:rPr>
                <a:t>I vilka arbetssituationer/moment är det extra viktigt att alla inblandade verkligen har samma bild av vad som ska göras och hur?</a:t>
              </a:r>
              <a:endParaRPr lang="sv-SE" sz="1400" b="1" dirty="0">
                <a:solidFill>
                  <a:schemeClr val="bg1"/>
                </a:solidFill>
                <a:latin typeface="Dosis SemiBold" panose="02010503020202060003" pitchFamily="2" charset="77"/>
                <a:cs typeface="Times New Roman" panose="02020603050405020304" pitchFamily="18" charset="0"/>
              </a:endParaRPr>
            </a:p>
            <a:p>
              <a:pPr marL="342900" lvl="0" indent="-342900">
                <a:lnSpc>
                  <a:spcPct val="107000"/>
                </a:lnSpc>
                <a:spcAft>
                  <a:spcPts val="600"/>
                </a:spcAft>
                <a:buFont typeface="+mj-lt"/>
                <a:buAutoNum type="arabicPeriod"/>
              </a:pPr>
              <a:r>
                <a:rPr lang="sv-SE" sz="1400" b="1" dirty="0">
                  <a:solidFill>
                    <a:schemeClr val="bg1"/>
                  </a:solidFill>
                  <a:latin typeface="Dosis SemiBold" panose="02010503020202060003" pitchFamily="2" charset="77"/>
                  <a:cs typeface="Times New Roman" panose="02020603050405020304" pitchFamily="18" charset="0"/>
                </a:rPr>
                <a:t>Finns det några roller som du inte pratar med idag som du tycker att det vore bra att ha en dialog med? Vilka är det i så fall och har du förslag på hur det skulle kunna gå till?</a:t>
              </a:r>
            </a:p>
            <a:p>
              <a:pPr marL="342900" lvl="0" indent="-342900">
                <a:lnSpc>
                  <a:spcPct val="107000"/>
                </a:lnSpc>
                <a:spcAft>
                  <a:spcPts val="600"/>
                </a:spcAft>
                <a:buFont typeface="+mj-lt"/>
                <a:buAutoNum type="arabicPeriod"/>
              </a:pPr>
              <a:r>
                <a:rPr lang="sv-SE" sz="1400" b="1" dirty="0">
                  <a:solidFill>
                    <a:schemeClr val="bg1"/>
                  </a:solidFill>
                  <a:latin typeface="Dosis SemiBold" panose="02010503020202060003" pitchFamily="2" charset="77"/>
                  <a:cs typeface="Times New Roman" panose="02020603050405020304" pitchFamily="18" charset="0"/>
                </a:rPr>
                <a:t>Resonera om de kommunikationstips de delar med sig av i filmen. Vilka eller vilket tips tar du med dig? (Här kan man behöva titta en extra gång på filmen för att komma ihåg vad de sa)</a:t>
              </a:r>
            </a:p>
            <a:p>
              <a:pPr marL="342900" lvl="0" indent="-342900">
                <a:lnSpc>
                  <a:spcPct val="107000"/>
                </a:lnSpc>
                <a:spcAft>
                  <a:spcPts val="600"/>
                </a:spcAft>
                <a:buFont typeface="+mj-lt"/>
                <a:buAutoNum type="arabicPeriod"/>
              </a:pPr>
              <a:r>
                <a:rPr lang="sv-SE" sz="1400" b="1" dirty="0">
                  <a:solidFill>
                    <a:schemeClr val="bg1"/>
                  </a:solidFill>
                  <a:latin typeface="Dosis SemiBold" panose="02010503020202060003" pitchFamily="2" charset="77"/>
                  <a:cs typeface="Times New Roman" panose="02020603050405020304" pitchFamily="18" charset="0"/>
                </a:rPr>
                <a:t>För att undvika missförstånd är det viktigt att kunna ställa frågor om man är osäker. Vad är viktigt på en arbetsplats för att du ska känna dig bekväm att fritt ställa frågor? </a:t>
              </a:r>
              <a:endParaRPr lang="sv-SE" sz="1800" b="1" dirty="0">
                <a:solidFill>
                  <a:schemeClr val="bg1"/>
                </a:solidFill>
                <a:latin typeface="Dosis SemiBold" panose="02010503020202060003" pitchFamily="2" charset="77"/>
                <a:cs typeface="Times New Roman" panose="02020603050405020304" pitchFamily="18" charset="0"/>
              </a:endParaRPr>
            </a:p>
            <a:p>
              <a:pPr marL="342900" lvl="0" indent="-342900">
                <a:lnSpc>
                  <a:spcPct val="107000"/>
                </a:lnSpc>
                <a:spcAft>
                  <a:spcPts val="600"/>
                </a:spcAft>
                <a:buFont typeface="+mj-lt"/>
                <a:buAutoNum type="arabicPeriod"/>
              </a:pPr>
              <a:endParaRPr lang="sv-SE" sz="1800" b="1" dirty="0">
                <a:solidFill>
                  <a:schemeClr val="bg1"/>
                </a:solidFill>
                <a:latin typeface="Dosis SemiBold" panose="02010503020202060003" pitchFamily="2" charset="77"/>
                <a:cs typeface="Times New Roman" panose="02020603050405020304" pitchFamily="18" charset="0"/>
              </a:endParaRPr>
            </a:p>
          </p:txBody>
        </p:sp>
      </p:grpSp>
      <p:grpSp>
        <p:nvGrpSpPr>
          <p:cNvPr id="17" name="Grupp 16">
            <a:extLst>
              <a:ext uri="{FF2B5EF4-FFF2-40B4-BE49-F238E27FC236}">
                <a16:creationId xmlns:a16="http://schemas.microsoft.com/office/drawing/2014/main" id="{E3CDBDA8-6209-8223-932F-A2B9D85BAEFD}"/>
              </a:ext>
            </a:extLst>
          </p:cNvPr>
          <p:cNvGrpSpPr/>
          <p:nvPr/>
        </p:nvGrpSpPr>
        <p:grpSpPr>
          <a:xfrm>
            <a:off x="6368960" y="1129753"/>
            <a:ext cx="4908641" cy="4762591"/>
            <a:chOff x="7048500" y="1824766"/>
            <a:chExt cx="4908641" cy="4762591"/>
          </a:xfrm>
        </p:grpSpPr>
        <p:sp>
          <p:nvSpPr>
            <p:cNvPr id="18" name="Rektangel 17">
              <a:extLst>
                <a:ext uri="{FF2B5EF4-FFF2-40B4-BE49-F238E27FC236}">
                  <a16:creationId xmlns:a16="http://schemas.microsoft.com/office/drawing/2014/main" id="{56461528-7093-0CAF-FDC9-5592B9C1F028}"/>
                </a:ext>
              </a:extLst>
            </p:cNvPr>
            <p:cNvSpPr/>
            <p:nvPr/>
          </p:nvSpPr>
          <p:spPr>
            <a:xfrm>
              <a:off x="7048500" y="1824766"/>
              <a:ext cx="4908641" cy="4762591"/>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9" name="Rektangel 18">
              <a:extLst>
                <a:ext uri="{FF2B5EF4-FFF2-40B4-BE49-F238E27FC236}">
                  <a16:creationId xmlns:a16="http://schemas.microsoft.com/office/drawing/2014/main" id="{4B96D534-0123-762F-4840-E283FD9E0680}"/>
                </a:ext>
              </a:extLst>
            </p:cNvPr>
            <p:cNvSpPr/>
            <p:nvPr/>
          </p:nvSpPr>
          <p:spPr>
            <a:xfrm>
              <a:off x="7137400" y="1981249"/>
              <a:ext cx="4705350" cy="4582280"/>
            </a:xfrm>
            <a:prstGeom prst="rect">
              <a:avLst/>
            </a:prstGeom>
          </p:spPr>
          <p:txBody>
            <a:bodyPr wrap="square">
              <a:spAutoFit/>
            </a:bodyPr>
            <a:lstStyle/>
            <a:p>
              <a:pPr lvl="0">
                <a:lnSpc>
                  <a:spcPct val="107000"/>
                </a:lnSpc>
                <a:spcAft>
                  <a:spcPts val="600"/>
                </a:spcAft>
              </a:pPr>
              <a:r>
                <a:rPr lang="sv-SE" b="1" dirty="0" err="1">
                  <a:solidFill>
                    <a:schemeClr val="bg1"/>
                  </a:solidFill>
                  <a:latin typeface="Dosis SemiBold" panose="02010503020202060003" pitchFamily="2" charset="77"/>
                  <a:ea typeface="Calibri" panose="020F0502020204030204" pitchFamily="34" charset="0"/>
                  <a:cs typeface="Times New Roman" panose="02020603050405020304" pitchFamily="18" charset="0"/>
                </a:rPr>
                <a:t>Questions</a:t>
              </a:r>
              <a:r>
                <a:rPr lang="sv-SE" b="1" dirty="0">
                  <a:solidFill>
                    <a:schemeClr val="bg1"/>
                  </a:solidFill>
                  <a:latin typeface="Dosis SemiBold" panose="02010503020202060003" pitchFamily="2" charset="77"/>
                  <a:ea typeface="Calibri" panose="020F0502020204030204" pitchFamily="34" charset="0"/>
                  <a:cs typeface="Times New Roman" panose="02020603050405020304" pitchFamily="18" charset="0"/>
                </a:rPr>
                <a:t>:</a:t>
              </a:r>
            </a:p>
            <a:p>
              <a:pPr marL="342900" lvl="0" indent="-342900">
                <a:lnSpc>
                  <a:spcPct val="107000"/>
                </a:lnSpc>
                <a:spcAft>
                  <a:spcPts val="600"/>
                </a:spcAft>
                <a:buFont typeface="+mj-lt"/>
                <a:buAutoNum type="arabicPeriod"/>
              </a:pPr>
              <a:r>
                <a:rPr lang="en-US" sz="1400" b="1" dirty="0">
                  <a:solidFill>
                    <a:schemeClr val="bg1"/>
                  </a:solidFill>
                  <a:latin typeface="Dosis SemiBold" panose="02010503020202060003" pitchFamily="2" charset="77"/>
                  <a:ea typeface="Calibri" panose="020F0502020204030204" pitchFamily="34" charset="0"/>
                  <a:cs typeface="Times New Roman" panose="02020603050405020304" pitchFamily="18" charset="0"/>
                </a:rPr>
                <a:t>How do you ensure that you understand each other in your project and that everyone understand the work tasks to be performed?</a:t>
              </a:r>
            </a:p>
            <a:p>
              <a:pPr marL="342900" lvl="0" indent="-342900">
                <a:lnSpc>
                  <a:spcPct val="107000"/>
                </a:lnSpc>
                <a:spcAft>
                  <a:spcPts val="600"/>
                </a:spcAft>
                <a:buFont typeface="+mj-lt"/>
                <a:buAutoNum type="arabicPeriod"/>
              </a:pPr>
              <a:r>
                <a:rPr lang="en-US" sz="1400" b="1" dirty="0">
                  <a:solidFill>
                    <a:schemeClr val="bg1"/>
                  </a:solidFill>
                  <a:latin typeface="Dosis SemiBold" panose="02010503020202060003" pitchFamily="2" charset="77"/>
                  <a:ea typeface="Calibri" panose="020F0502020204030204" pitchFamily="34" charset="0"/>
                  <a:cs typeface="Times New Roman" panose="02020603050405020304" pitchFamily="18" charset="0"/>
                </a:rPr>
                <a:t>In which work situations/work tasks is it extra important that everyone involved really has the same picture of what should be done and how?</a:t>
              </a:r>
            </a:p>
            <a:p>
              <a:pPr marL="342900" lvl="0" indent="-342900">
                <a:lnSpc>
                  <a:spcPct val="107000"/>
                </a:lnSpc>
                <a:spcAft>
                  <a:spcPts val="600"/>
                </a:spcAft>
                <a:buFont typeface="+mj-lt"/>
                <a:buAutoNum type="arabicPeriod"/>
              </a:pPr>
              <a:r>
                <a:rPr lang="en-US" sz="1400" b="1" dirty="0">
                  <a:solidFill>
                    <a:schemeClr val="bg1"/>
                  </a:solidFill>
                  <a:latin typeface="Dosis SemiBold" panose="02010503020202060003" pitchFamily="2" charset="77"/>
                  <a:ea typeface="Calibri" panose="020F0502020204030204" pitchFamily="34" charset="0"/>
                  <a:cs typeface="Times New Roman" panose="02020603050405020304" pitchFamily="18" charset="0"/>
                </a:rPr>
                <a:t>Are there any roles that you don't talk to today that you think it would be good to have a dialogue with? If so, who are they and do you have suggestions on how this could be done?</a:t>
              </a:r>
            </a:p>
            <a:p>
              <a:pPr marL="342900" lvl="0" indent="-342900">
                <a:lnSpc>
                  <a:spcPct val="107000"/>
                </a:lnSpc>
                <a:spcAft>
                  <a:spcPts val="600"/>
                </a:spcAft>
                <a:buFont typeface="+mj-lt"/>
                <a:buAutoNum type="arabicPeriod"/>
              </a:pPr>
              <a:r>
                <a:rPr lang="sv-SE" sz="1400" b="1" dirty="0" err="1">
                  <a:solidFill>
                    <a:schemeClr val="bg1"/>
                  </a:solidFill>
                  <a:latin typeface="Dosis SemiBold" panose="02010503020202060003" pitchFamily="2" charset="77"/>
                  <a:cs typeface="Times New Roman" panose="02020603050405020304" pitchFamily="18" charset="0"/>
                </a:rPr>
                <a:t>Discuss</a:t>
              </a:r>
              <a:r>
                <a:rPr lang="sv-SE" sz="1400" b="1" dirty="0">
                  <a:solidFill>
                    <a:schemeClr val="bg1"/>
                  </a:solidFill>
                  <a:latin typeface="Dosis SemiBold" panose="02010503020202060003" pitchFamily="2" charset="77"/>
                  <a:cs typeface="Times New Roman" panose="02020603050405020304" pitchFamily="18" charset="0"/>
                </a:rPr>
                <a:t> the different tips </a:t>
              </a:r>
              <a:r>
                <a:rPr lang="sv-SE" sz="1400" b="1" dirty="0" err="1">
                  <a:solidFill>
                    <a:schemeClr val="bg1"/>
                  </a:solidFill>
                  <a:latin typeface="Dosis SemiBold" panose="02010503020202060003" pitchFamily="2" charset="77"/>
                  <a:cs typeface="Times New Roman" panose="02020603050405020304" pitchFamily="18" charset="0"/>
                </a:rPr>
                <a:t>shared</a:t>
              </a:r>
              <a:r>
                <a:rPr lang="sv-SE" sz="1400" b="1" dirty="0">
                  <a:solidFill>
                    <a:schemeClr val="bg1"/>
                  </a:solidFill>
                  <a:latin typeface="Dosis SemiBold" panose="02010503020202060003" pitchFamily="2" charset="77"/>
                  <a:cs typeface="Times New Roman" panose="02020603050405020304" pitchFamily="18" charset="0"/>
                </a:rPr>
                <a:t> in the film. </a:t>
              </a:r>
              <a:r>
                <a:rPr lang="sv-SE" sz="1400" b="1" dirty="0" err="1">
                  <a:solidFill>
                    <a:schemeClr val="bg1"/>
                  </a:solidFill>
                  <a:latin typeface="Dosis SemiBold" panose="02010503020202060003" pitchFamily="2" charset="77"/>
                  <a:cs typeface="Times New Roman" panose="02020603050405020304" pitchFamily="18" charset="0"/>
                </a:rPr>
                <a:t>Which</a:t>
              </a:r>
              <a:r>
                <a:rPr lang="sv-SE" sz="1400" b="1" dirty="0">
                  <a:solidFill>
                    <a:schemeClr val="bg1"/>
                  </a:solidFill>
                  <a:latin typeface="Dosis SemiBold" panose="02010503020202060003" pitchFamily="2" charset="77"/>
                  <a:cs typeface="Times New Roman" panose="02020603050405020304" pitchFamily="18" charset="0"/>
                </a:rPr>
                <a:t> or </a:t>
              </a:r>
              <a:r>
                <a:rPr lang="sv-SE" sz="1400" b="1" dirty="0" err="1">
                  <a:solidFill>
                    <a:schemeClr val="bg1"/>
                  </a:solidFill>
                  <a:latin typeface="Dosis SemiBold" panose="02010503020202060003" pitchFamily="2" charset="77"/>
                  <a:cs typeface="Times New Roman" panose="02020603050405020304" pitchFamily="18" charset="0"/>
                </a:rPr>
                <a:t>what</a:t>
              </a:r>
              <a:r>
                <a:rPr lang="sv-SE" sz="1400" b="1" dirty="0">
                  <a:solidFill>
                    <a:schemeClr val="bg1"/>
                  </a:solidFill>
                  <a:latin typeface="Dosis SemiBold" panose="02010503020202060003" pitchFamily="2" charset="77"/>
                  <a:cs typeface="Times New Roman" panose="02020603050405020304" pitchFamily="18" charset="0"/>
                </a:rPr>
                <a:t> tips </a:t>
              </a:r>
              <a:r>
                <a:rPr lang="sv-SE" sz="1400" b="1" dirty="0" err="1">
                  <a:solidFill>
                    <a:schemeClr val="bg1"/>
                  </a:solidFill>
                  <a:latin typeface="Dosis SemiBold" panose="02010503020202060003" pitchFamily="2" charset="77"/>
                  <a:cs typeface="Times New Roman" panose="02020603050405020304" pitchFamily="18" charset="0"/>
                </a:rPr>
                <a:t>will</a:t>
              </a:r>
              <a:r>
                <a:rPr lang="sv-SE" sz="1400" b="1" dirty="0">
                  <a:solidFill>
                    <a:schemeClr val="bg1"/>
                  </a:solidFill>
                  <a:latin typeface="Dosis SemiBold" panose="02010503020202060003" pitchFamily="2" charset="77"/>
                  <a:cs typeface="Times New Roman" panose="02020603050405020304" pitchFamily="18" charset="0"/>
                </a:rPr>
                <a:t> </a:t>
              </a:r>
              <a:r>
                <a:rPr lang="sv-SE" sz="1400" b="1" dirty="0" err="1">
                  <a:solidFill>
                    <a:schemeClr val="bg1"/>
                  </a:solidFill>
                  <a:latin typeface="Dosis SemiBold" panose="02010503020202060003" pitchFamily="2" charset="77"/>
                  <a:cs typeface="Times New Roman" panose="02020603050405020304" pitchFamily="18" charset="0"/>
                </a:rPr>
                <a:t>you</a:t>
              </a:r>
              <a:r>
                <a:rPr lang="sv-SE" sz="1400" b="1" dirty="0">
                  <a:solidFill>
                    <a:schemeClr val="bg1"/>
                  </a:solidFill>
                  <a:latin typeface="Dosis SemiBold" panose="02010503020202060003" pitchFamily="2" charset="77"/>
                  <a:cs typeface="Times New Roman" panose="02020603050405020304" pitchFamily="18" charset="0"/>
                </a:rPr>
                <a:t> </a:t>
              </a:r>
              <a:r>
                <a:rPr lang="sv-SE" sz="1400" b="1" dirty="0" err="1">
                  <a:solidFill>
                    <a:schemeClr val="bg1"/>
                  </a:solidFill>
                  <a:latin typeface="Dosis SemiBold" panose="02010503020202060003" pitchFamily="2" charset="77"/>
                  <a:cs typeface="Times New Roman" panose="02020603050405020304" pitchFamily="18" charset="0"/>
                </a:rPr>
                <a:t>take</a:t>
              </a:r>
              <a:r>
                <a:rPr lang="sv-SE" sz="1400" b="1" dirty="0">
                  <a:solidFill>
                    <a:schemeClr val="bg1"/>
                  </a:solidFill>
                  <a:latin typeface="Dosis SemiBold" panose="02010503020202060003" pitchFamily="2" charset="77"/>
                  <a:cs typeface="Times New Roman" panose="02020603050405020304" pitchFamily="18" charset="0"/>
                </a:rPr>
                <a:t> </a:t>
              </a:r>
              <a:r>
                <a:rPr lang="sv-SE" sz="1400" b="1" dirty="0" err="1">
                  <a:solidFill>
                    <a:schemeClr val="bg1"/>
                  </a:solidFill>
                  <a:latin typeface="Dosis SemiBold" panose="02010503020202060003" pitchFamily="2" charset="77"/>
                  <a:cs typeface="Times New Roman" panose="02020603050405020304" pitchFamily="18" charset="0"/>
                </a:rPr>
                <a:t>with</a:t>
              </a:r>
              <a:r>
                <a:rPr lang="sv-SE" sz="1400" b="1" dirty="0">
                  <a:solidFill>
                    <a:schemeClr val="bg1"/>
                  </a:solidFill>
                  <a:latin typeface="Dosis SemiBold" panose="02010503020202060003" pitchFamily="2" charset="77"/>
                  <a:cs typeface="Times New Roman" panose="02020603050405020304" pitchFamily="18" charset="0"/>
                </a:rPr>
                <a:t> </a:t>
              </a:r>
              <a:r>
                <a:rPr lang="sv-SE" sz="1400" b="1" dirty="0" err="1">
                  <a:solidFill>
                    <a:schemeClr val="bg1"/>
                  </a:solidFill>
                  <a:latin typeface="Dosis SemiBold" panose="02010503020202060003" pitchFamily="2" charset="77"/>
                  <a:cs typeface="Times New Roman" panose="02020603050405020304" pitchFamily="18" charset="0"/>
                </a:rPr>
                <a:t>you</a:t>
              </a:r>
              <a:r>
                <a:rPr lang="sv-SE" sz="1400" b="1" dirty="0">
                  <a:solidFill>
                    <a:schemeClr val="bg1"/>
                  </a:solidFill>
                  <a:latin typeface="Dosis SemiBold" panose="02010503020202060003" pitchFamily="2" charset="77"/>
                  <a:cs typeface="Times New Roman" panose="02020603050405020304" pitchFamily="18" charset="0"/>
                </a:rPr>
                <a:t>?</a:t>
              </a:r>
            </a:p>
            <a:p>
              <a:pPr marL="342900" lvl="0" indent="-342900">
                <a:lnSpc>
                  <a:spcPct val="107000"/>
                </a:lnSpc>
                <a:spcAft>
                  <a:spcPts val="600"/>
                </a:spcAft>
                <a:buFont typeface="+mj-lt"/>
                <a:buAutoNum type="arabicPeriod"/>
              </a:pPr>
              <a:r>
                <a:rPr lang="sv-SE" sz="1400" b="1" dirty="0">
                  <a:solidFill>
                    <a:schemeClr val="bg1"/>
                  </a:solidFill>
                  <a:latin typeface="Dosis SemiBold" panose="02010503020202060003" pitchFamily="2" charset="77"/>
                  <a:cs typeface="Times New Roman" panose="02020603050405020304" pitchFamily="18" charset="0"/>
                </a:rPr>
                <a:t>It is </a:t>
              </a:r>
              <a:r>
                <a:rPr lang="sv-SE" sz="1400" b="1" dirty="0" err="1">
                  <a:solidFill>
                    <a:schemeClr val="bg1"/>
                  </a:solidFill>
                  <a:latin typeface="Dosis SemiBold" panose="02010503020202060003" pitchFamily="2" charset="77"/>
                  <a:cs typeface="Times New Roman" panose="02020603050405020304" pitchFamily="18" charset="0"/>
                </a:rPr>
                <a:t>important</a:t>
              </a:r>
              <a:r>
                <a:rPr lang="sv-SE" sz="1400" b="1" dirty="0">
                  <a:solidFill>
                    <a:schemeClr val="bg1"/>
                  </a:solidFill>
                  <a:latin typeface="Dosis SemiBold" panose="02010503020202060003" pitchFamily="2" charset="77"/>
                  <a:cs typeface="Times New Roman" panose="02020603050405020304" pitchFamily="18" charset="0"/>
                </a:rPr>
                <a:t> to ask </a:t>
              </a:r>
              <a:r>
                <a:rPr lang="sv-SE" sz="1400" b="1" dirty="0" err="1">
                  <a:solidFill>
                    <a:schemeClr val="bg1"/>
                  </a:solidFill>
                  <a:latin typeface="Dosis SemiBold" panose="02010503020202060003" pitchFamily="2" charset="77"/>
                  <a:cs typeface="Times New Roman" panose="02020603050405020304" pitchFamily="18" charset="0"/>
                </a:rPr>
                <a:t>questions</a:t>
              </a:r>
              <a:r>
                <a:rPr lang="sv-SE" sz="1400" b="1" dirty="0">
                  <a:solidFill>
                    <a:schemeClr val="bg1"/>
                  </a:solidFill>
                  <a:latin typeface="Dosis SemiBold" panose="02010503020202060003" pitchFamily="2" charset="77"/>
                  <a:cs typeface="Times New Roman" panose="02020603050405020304" pitchFamily="18" charset="0"/>
                </a:rPr>
                <a:t> to </a:t>
              </a:r>
              <a:r>
                <a:rPr lang="sv-SE" sz="1400" b="1" dirty="0" err="1">
                  <a:solidFill>
                    <a:schemeClr val="bg1"/>
                  </a:solidFill>
                  <a:latin typeface="Dosis SemiBold" panose="02010503020202060003" pitchFamily="2" charset="77"/>
                  <a:cs typeface="Times New Roman" panose="02020603050405020304" pitchFamily="18" charset="0"/>
                </a:rPr>
                <a:t>avoid</a:t>
              </a:r>
              <a:r>
                <a:rPr lang="sv-SE" sz="1400" b="1" dirty="0">
                  <a:solidFill>
                    <a:schemeClr val="bg1"/>
                  </a:solidFill>
                  <a:latin typeface="Dosis SemiBold" panose="02010503020202060003" pitchFamily="2" charset="77"/>
                  <a:cs typeface="Times New Roman" panose="02020603050405020304" pitchFamily="18" charset="0"/>
                </a:rPr>
                <a:t> </a:t>
              </a:r>
              <a:r>
                <a:rPr lang="sv-SE" sz="1400" b="1" dirty="0" err="1">
                  <a:solidFill>
                    <a:schemeClr val="bg1"/>
                  </a:solidFill>
                  <a:latin typeface="Dosis SemiBold" panose="02010503020202060003" pitchFamily="2" charset="77"/>
                  <a:cs typeface="Times New Roman" panose="02020603050405020304" pitchFamily="18" charset="0"/>
                </a:rPr>
                <a:t>misunderstandings</a:t>
              </a:r>
              <a:r>
                <a:rPr lang="sv-SE" sz="1400" b="1" dirty="0">
                  <a:solidFill>
                    <a:schemeClr val="bg1"/>
                  </a:solidFill>
                  <a:latin typeface="Dosis SemiBold" panose="02010503020202060003" pitchFamily="2" charset="77"/>
                  <a:cs typeface="Times New Roman" panose="02020603050405020304" pitchFamily="18" charset="0"/>
                </a:rPr>
                <a:t>. </a:t>
              </a:r>
              <a:r>
                <a:rPr lang="sv-SE" sz="1400" b="1" dirty="0" err="1">
                  <a:solidFill>
                    <a:schemeClr val="bg1"/>
                  </a:solidFill>
                  <a:latin typeface="Dosis SemiBold" panose="02010503020202060003" pitchFamily="2" charset="77"/>
                  <a:cs typeface="Times New Roman" panose="02020603050405020304" pitchFamily="18" charset="0"/>
                </a:rPr>
                <a:t>What</a:t>
              </a:r>
              <a:r>
                <a:rPr lang="sv-SE" sz="1400" b="1" dirty="0">
                  <a:solidFill>
                    <a:schemeClr val="bg1"/>
                  </a:solidFill>
                  <a:latin typeface="Dosis SemiBold" panose="02010503020202060003" pitchFamily="2" charset="77"/>
                  <a:cs typeface="Times New Roman" panose="02020603050405020304" pitchFamily="18" charset="0"/>
                </a:rPr>
                <a:t> is </a:t>
              </a:r>
              <a:r>
                <a:rPr lang="sv-SE" sz="1400" b="1" dirty="0" err="1">
                  <a:solidFill>
                    <a:schemeClr val="bg1"/>
                  </a:solidFill>
                  <a:latin typeface="Dosis SemiBold" panose="02010503020202060003" pitchFamily="2" charset="77"/>
                  <a:cs typeface="Times New Roman" panose="02020603050405020304" pitchFamily="18" charset="0"/>
                </a:rPr>
                <a:t>important</a:t>
              </a:r>
              <a:r>
                <a:rPr lang="sv-SE" sz="1400" b="1" dirty="0">
                  <a:solidFill>
                    <a:schemeClr val="bg1"/>
                  </a:solidFill>
                  <a:latin typeface="Dosis SemiBold" panose="02010503020202060003" pitchFamily="2" charset="77"/>
                  <a:cs typeface="Times New Roman" panose="02020603050405020304" pitchFamily="18" charset="0"/>
                </a:rPr>
                <a:t> to </a:t>
              </a:r>
              <a:r>
                <a:rPr lang="sv-SE" sz="1400" b="1" dirty="0" err="1">
                  <a:solidFill>
                    <a:schemeClr val="bg1"/>
                  </a:solidFill>
                  <a:latin typeface="Dosis SemiBold" panose="02010503020202060003" pitchFamily="2" charset="77"/>
                  <a:cs typeface="Times New Roman" panose="02020603050405020304" pitchFamily="18" charset="0"/>
                </a:rPr>
                <a:t>you</a:t>
              </a:r>
              <a:r>
                <a:rPr lang="sv-SE" sz="1400" b="1" dirty="0">
                  <a:solidFill>
                    <a:schemeClr val="bg1"/>
                  </a:solidFill>
                  <a:latin typeface="Dosis SemiBold" panose="02010503020202060003" pitchFamily="2" charset="77"/>
                  <a:cs typeface="Times New Roman" panose="02020603050405020304" pitchFamily="18" charset="0"/>
                </a:rPr>
                <a:t> to </a:t>
              </a:r>
              <a:r>
                <a:rPr lang="sv-SE" sz="1400" b="1" dirty="0" err="1">
                  <a:solidFill>
                    <a:schemeClr val="bg1"/>
                  </a:solidFill>
                  <a:latin typeface="Dosis SemiBold" panose="02010503020202060003" pitchFamily="2" charset="77"/>
                  <a:cs typeface="Times New Roman" panose="02020603050405020304" pitchFamily="18" charset="0"/>
                </a:rPr>
                <a:t>feel</a:t>
              </a:r>
              <a:r>
                <a:rPr lang="sv-SE" sz="1400" b="1" dirty="0">
                  <a:solidFill>
                    <a:schemeClr val="bg1"/>
                  </a:solidFill>
                  <a:latin typeface="Dosis SemiBold" panose="02010503020202060003" pitchFamily="2" charset="77"/>
                  <a:cs typeface="Times New Roman" panose="02020603050405020304" pitchFamily="18" charset="0"/>
                </a:rPr>
                <a:t> </a:t>
              </a:r>
              <a:r>
                <a:rPr lang="sv-SE" sz="1400" b="1" dirty="0" err="1">
                  <a:solidFill>
                    <a:schemeClr val="bg1"/>
                  </a:solidFill>
                  <a:latin typeface="Dosis SemiBold" panose="02010503020202060003" pitchFamily="2" charset="77"/>
                  <a:cs typeface="Times New Roman" panose="02020603050405020304" pitchFamily="18" charset="0"/>
                </a:rPr>
                <a:t>confident</a:t>
              </a:r>
              <a:r>
                <a:rPr lang="sv-SE" sz="1400" b="1" dirty="0">
                  <a:solidFill>
                    <a:schemeClr val="bg1"/>
                  </a:solidFill>
                  <a:latin typeface="Dosis SemiBold" panose="02010503020202060003" pitchFamily="2" charset="77"/>
                  <a:cs typeface="Times New Roman" panose="02020603050405020304" pitchFamily="18" charset="0"/>
                </a:rPr>
                <a:t> to ask </a:t>
              </a:r>
              <a:r>
                <a:rPr lang="sv-SE" sz="1400" b="1" dirty="0" err="1">
                  <a:solidFill>
                    <a:schemeClr val="bg1"/>
                  </a:solidFill>
                  <a:latin typeface="Dosis SemiBold" panose="02010503020202060003" pitchFamily="2" charset="77"/>
                  <a:cs typeface="Times New Roman" panose="02020603050405020304" pitchFamily="18" charset="0"/>
                </a:rPr>
                <a:t>questions</a:t>
              </a:r>
              <a:r>
                <a:rPr lang="sv-SE" sz="1400" b="1" dirty="0">
                  <a:solidFill>
                    <a:schemeClr val="bg1"/>
                  </a:solidFill>
                  <a:latin typeface="Dosis SemiBold" panose="02010503020202060003" pitchFamily="2" charset="77"/>
                  <a:cs typeface="Times New Roman" panose="02020603050405020304" pitchFamily="18" charset="0"/>
                </a:rPr>
                <a:t> </a:t>
              </a:r>
              <a:r>
                <a:rPr lang="sv-SE" sz="1400" b="1" dirty="0" err="1">
                  <a:solidFill>
                    <a:schemeClr val="bg1"/>
                  </a:solidFill>
                  <a:latin typeface="Dosis SemiBold" panose="02010503020202060003" pitchFamily="2" charset="77"/>
                  <a:cs typeface="Times New Roman" panose="02020603050405020304" pitchFamily="18" charset="0"/>
                </a:rPr>
                <a:t>freely</a:t>
              </a:r>
              <a:r>
                <a:rPr lang="sv-SE" sz="1400" b="1" dirty="0">
                  <a:solidFill>
                    <a:schemeClr val="bg1"/>
                  </a:solidFill>
                  <a:latin typeface="Dosis SemiBold" panose="02010503020202060003" pitchFamily="2" charset="77"/>
                  <a:cs typeface="Times New Roman" panose="02020603050405020304" pitchFamily="18" charset="0"/>
                </a:rPr>
                <a:t>?</a:t>
              </a:r>
            </a:p>
            <a:p>
              <a:pPr marL="342900" lvl="0" indent="-342900">
                <a:lnSpc>
                  <a:spcPct val="107000"/>
                </a:lnSpc>
                <a:spcAft>
                  <a:spcPts val="600"/>
                </a:spcAft>
                <a:buFont typeface="+mj-lt"/>
                <a:buAutoNum type="arabicPeriod"/>
              </a:pPr>
              <a:endParaRPr lang="sv-SE" sz="1800" b="1" dirty="0">
                <a:solidFill>
                  <a:schemeClr val="bg1"/>
                </a:solidFill>
                <a:latin typeface="Dosis SemiBold" panose="02010503020202060003" pitchFamily="2" charset="77"/>
                <a:cs typeface="Times New Roman" panose="02020603050405020304" pitchFamily="18" charset="0"/>
              </a:endParaRPr>
            </a:p>
          </p:txBody>
        </p:sp>
      </p:grpSp>
    </p:spTree>
    <p:extLst>
      <p:ext uri="{BB962C8B-B14F-4D97-AF65-F5344CB8AC3E}">
        <p14:creationId xmlns:p14="http://schemas.microsoft.com/office/powerpoint/2010/main" val="16876868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ruta 2">
            <a:extLst>
              <a:ext uri="{FF2B5EF4-FFF2-40B4-BE49-F238E27FC236}">
                <a16:creationId xmlns:a16="http://schemas.microsoft.com/office/drawing/2014/main" id="{CEE48DAA-6082-4190-BC3B-BEDA84EFB437}"/>
              </a:ext>
            </a:extLst>
          </p:cNvPr>
          <p:cNvSpPr txBox="1"/>
          <p:nvPr/>
        </p:nvSpPr>
        <p:spPr>
          <a:xfrm>
            <a:off x="193874" y="270643"/>
            <a:ext cx="10870732" cy="4770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2500" b="1" i="0" u="none" strike="noStrike" kern="1200" cap="none" spc="0" normalizeH="0" baseline="0" noProof="0" dirty="0">
                <a:ln>
                  <a:noFill/>
                </a:ln>
                <a:solidFill>
                  <a:srgbClr val="01B0F0"/>
                </a:solidFill>
                <a:effectLst/>
                <a:uLnTx/>
                <a:uFillTx/>
                <a:latin typeface="Dosis" pitchFamily="2" charset="0"/>
                <a:ea typeface="Arial" charset="0"/>
                <a:cs typeface="Arial" charset="0"/>
              </a:rPr>
              <a:t>Tips från filmen</a:t>
            </a:r>
          </a:p>
        </p:txBody>
      </p:sp>
      <p:sp>
        <p:nvSpPr>
          <p:cNvPr id="6" name="Rectangle 13">
            <a:extLst>
              <a:ext uri="{FF2B5EF4-FFF2-40B4-BE49-F238E27FC236}">
                <a16:creationId xmlns:a16="http://schemas.microsoft.com/office/drawing/2014/main" id="{A6A91C01-0291-45BC-B5C0-B01FB7A3D1E0}"/>
              </a:ext>
            </a:extLst>
          </p:cNvPr>
          <p:cNvSpPr/>
          <p:nvPr/>
        </p:nvSpPr>
        <p:spPr>
          <a:xfrm>
            <a:off x="272960" y="842844"/>
            <a:ext cx="540000" cy="54000"/>
          </a:xfrm>
          <a:prstGeom prst="rect">
            <a:avLst/>
          </a:prstGeom>
          <a:solidFill>
            <a:srgbClr val="01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7" name="Picture 12">
            <a:extLst>
              <a:ext uri="{FF2B5EF4-FFF2-40B4-BE49-F238E27FC236}">
                <a16:creationId xmlns:a16="http://schemas.microsoft.com/office/drawing/2014/main" id="{3C12850F-06B9-4A08-A4A0-C1284E34A1E5}"/>
              </a:ext>
            </a:extLst>
          </p:cNvPr>
          <p:cNvPicPr>
            <a:picLocks noChangeAspect="1"/>
          </p:cNvPicPr>
          <p:nvPr/>
        </p:nvPicPr>
        <p:blipFill>
          <a:blip r:embed="rId3"/>
          <a:stretch>
            <a:fillRect/>
          </a:stretch>
        </p:blipFill>
        <p:spPr>
          <a:xfrm>
            <a:off x="11372755" y="176014"/>
            <a:ext cx="625371" cy="547200"/>
          </a:xfrm>
          <a:prstGeom prst="rect">
            <a:avLst/>
          </a:prstGeom>
        </p:spPr>
      </p:pic>
      <p:sp>
        <p:nvSpPr>
          <p:cNvPr id="3" name="Rektangel 2">
            <a:extLst>
              <a:ext uri="{FF2B5EF4-FFF2-40B4-BE49-F238E27FC236}">
                <a16:creationId xmlns:a16="http://schemas.microsoft.com/office/drawing/2014/main" id="{F0E1D9F1-D44A-1368-1994-1348B1305E33}"/>
              </a:ext>
            </a:extLst>
          </p:cNvPr>
          <p:cNvSpPr/>
          <p:nvPr/>
        </p:nvSpPr>
        <p:spPr>
          <a:xfrm>
            <a:off x="653960" y="1129753"/>
            <a:ext cx="4908641" cy="4762591"/>
          </a:xfrm>
          <a:prstGeom prst="rect">
            <a:avLst/>
          </a:prstGeom>
          <a:solidFill>
            <a:schemeClr val="bg1"/>
          </a:solidFill>
          <a:ln>
            <a:solidFill>
              <a:schemeClr val="tx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 name="Rektangel 3">
            <a:extLst>
              <a:ext uri="{FF2B5EF4-FFF2-40B4-BE49-F238E27FC236}">
                <a16:creationId xmlns:a16="http://schemas.microsoft.com/office/drawing/2014/main" id="{D9528A41-8C0D-AD60-101F-47E35C31E910}"/>
              </a:ext>
            </a:extLst>
          </p:cNvPr>
          <p:cNvSpPr/>
          <p:nvPr/>
        </p:nvSpPr>
        <p:spPr>
          <a:xfrm>
            <a:off x="742860" y="1286236"/>
            <a:ext cx="4569370" cy="458011"/>
          </a:xfrm>
          <a:prstGeom prst="rect">
            <a:avLst/>
          </a:prstGeom>
        </p:spPr>
        <p:txBody>
          <a:bodyPr wrap="square" numCol="1">
            <a:spAutoFit/>
          </a:bodyPr>
          <a:lstStyle/>
          <a:p>
            <a:pPr lvl="0">
              <a:lnSpc>
                <a:spcPct val="107000"/>
              </a:lnSpc>
              <a:spcAft>
                <a:spcPts val="600"/>
              </a:spcAft>
            </a:pPr>
            <a:r>
              <a:rPr lang="sv-SE" sz="2400" b="1" dirty="0">
                <a:solidFill>
                  <a:schemeClr val="tx2"/>
                </a:solidFill>
                <a:latin typeface="Dosis" panose="02010503020202060003" pitchFamily="2" charset="77"/>
                <a:ea typeface="Calibri" panose="020F0502020204030204" pitchFamily="34" charset="0"/>
                <a:cs typeface="Times New Roman" panose="02020603050405020304" pitchFamily="18" charset="0"/>
              </a:rPr>
              <a:t>Tips</a:t>
            </a:r>
          </a:p>
        </p:txBody>
      </p:sp>
      <p:sp>
        <p:nvSpPr>
          <p:cNvPr id="10" name="Rektangel 9">
            <a:extLst>
              <a:ext uri="{FF2B5EF4-FFF2-40B4-BE49-F238E27FC236}">
                <a16:creationId xmlns:a16="http://schemas.microsoft.com/office/drawing/2014/main" id="{8A446FFE-E913-6D2D-EB9F-6F69FF10984C}"/>
              </a:ext>
            </a:extLst>
          </p:cNvPr>
          <p:cNvSpPr/>
          <p:nvPr/>
        </p:nvSpPr>
        <p:spPr>
          <a:xfrm>
            <a:off x="6381598" y="1129752"/>
            <a:ext cx="4908641" cy="4762591"/>
          </a:xfrm>
          <a:prstGeom prst="rect">
            <a:avLst/>
          </a:prstGeom>
          <a:solidFill>
            <a:schemeClr val="bg1"/>
          </a:solidFill>
          <a:ln>
            <a:solidFill>
              <a:schemeClr val="tx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2" name="textruta 11">
            <a:extLst>
              <a:ext uri="{FF2B5EF4-FFF2-40B4-BE49-F238E27FC236}">
                <a16:creationId xmlns:a16="http://schemas.microsoft.com/office/drawing/2014/main" id="{A013B372-9EFD-0129-DA84-14575753717B}"/>
              </a:ext>
            </a:extLst>
          </p:cNvPr>
          <p:cNvSpPr txBox="1"/>
          <p:nvPr/>
        </p:nvSpPr>
        <p:spPr>
          <a:xfrm>
            <a:off x="6566248" y="1809294"/>
            <a:ext cx="4539343" cy="3416320"/>
          </a:xfrm>
          <a:prstGeom prst="rect">
            <a:avLst/>
          </a:prstGeom>
          <a:noFill/>
        </p:spPr>
        <p:txBody>
          <a:bodyPr wrap="square">
            <a:spAutoFit/>
          </a:bodyPr>
          <a:lstStyle/>
          <a:p>
            <a:pPr marL="182563" lvl="0" indent="-182563">
              <a:lnSpc>
                <a:spcPct val="107000"/>
              </a:lnSpc>
              <a:spcAft>
                <a:spcPts val="600"/>
              </a:spcAft>
              <a:buFont typeface="Arial" panose="020B0604020202020204" pitchFamily="34" charset="0"/>
              <a:buChar char="•"/>
            </a:pPr>
            <a:r>
              <a:rPr lang="sv-SE" sz="2000" b="1" dirty="0">
                <a:solidFill>
                  <a:schemeClr val="tx2"/>
                </a:solidFill>
                <a:latin typeface="Dosis SemiBold" panose="02010503020202060003" pitchFamily="2" charset="77"/>
                <a:cs typeface="Times New Roman" panose="02020603050405020304" pitchFamily="18" charset="0"/>
              </a:rPr>
              <a:t>Berätta när någon gör något bra</a:t>
            </a:r>
          </a:p>
          <a:p>
            <a:pPr marL="182563" lvl="0" indent="-182563">
              <a:lnSpc>
                <a:spcPct val="107000"/>
              </a:lnSpc>
              <a:spcAft>
                <a:spcPts val="600"/>
              </a:spcAft>
              <a:buFont typeface="Arial" panose="020B0604020202020204" pitchFamily="34" charset="0"/>
              <a:buChar char="•"/>
            </a:pPr>
            <a:r>
              <a:rPr lang="sv-SE" sz="2000" b="1" dirty="0">
                <a:solidFill>
                  <a:schemeClr val="tx2"/>
                </a:solidFill>
                <a:latin typeface="Dosis SemiBold" panose="02010503020202060003" pitchFamily="2" charset="77"/>
                <a:cs typeface="Times New Roman" panose="02020603050405020304" pitchFamily="18" charset="0"/>
              </a:rPr>
              <a:t>Begränsa mängden information</a:t>
            </a:r>
          </a:p>
          <a:p>
            <a:pPr marL="182563" lvl="0" indent="-182563">
              <a:lnSpc>
                <a:spcPct val="107000"/>
              </a:lnSpc>
              <a:spcAft>
                <a:spcPts val="600"/>
              </a:spcAft>
              <a:buFont typeface="Arial" panose="020B0604020202020204" pitchFamily="34" charset="0"/>
              <a:buChar char="•"/>
            </a:pPr>
            <a:r>
              <a:rPr lang="sv-SE" sz="2000" b="1" dirty="0">
                <a:solidFill>
                  <a:schemeClr val="tx2"/>
                </a:solidFill>
                <a:latin typeface="Dosis SemiBold" panose="02010503020202060003" pitchFamily="2" charset="77"/>
                <a:cs typeface="Times New Roman" panose="02020603050405020304" pitchFamily="18" charset="0"/>
              </a:rPr>
              <a:t>Ta med berörda yrkesarbetare när förutsättningarna gås igenom</a:t>
            </a:r>
          </a:p>
          <a:p>
            <a:pPr marL="182563" lvl="0" indent="-182563">
              <a:lnSpc>
                <a:spcPct val="107000"/>
              </a:lnSpc>
              <a:spcAft>
                <a:spcPts val="600"/>
              </a:spcAft>
              <a:buFont typeface="Arial" panose="020B0604020202020204" pitchFamily="34" charset="0"/>
              <a:buChar char="•"/>
            </a:pPr>
            <a:r>
              <a:rPr lang="sv-SE" sz="2000" b="1" dirty="0">
                <a:solidFill>
                  <a:schemeClr val="tx2"/>
                </a:solidFill>
                <a:latin typeface="Dosis SemiBold" panose="02010503020202060003" pitchFamily="2" charset="77"/>
                <a:cs typeface="Times New Roman" panose="02020603050405020304" pitchFamily="18" charset="0"/>
              </a:rPr>
              <a:t>Stäm av hur ni tänkt göra med geokonstruktören</a:t>
            </a:r>
          </a:p>
          <a:p>
            <a:pPr marL="182563" lvl="0" indent="-182563">
              <a:lnSpc>
                <a:spcPct val="107000"/>
              </a:lnSpc>
              <a:spcAft>
                <a:spcPts val="600"/>
              </a:spcAft>
              <a:buFont typeface="Arial" panose="020B0604020202020204" pitchFamily="34" charset="0"/>
              <a:buChar char="•"/>
            </a:pPr>
            <a:r>
              <a:rPr lang="sv-SE" sz="2000" b="1" dirty="0">
                <a:solidFill>
                  <a:schemeClr val="tx2"/>
                </a:solidFill>
                <a:latin typeface="Dosis SemiBold" panose="02010503020202060003" pitchFamily="2" charset="77"/>
                <a:cs typeface="Times New Roman" panose="02020603050405020304" pitchFamily="18" charset="0"/>
              </a:rPr>
              <a:t>Håll morgonmöten</a:t>
            </a:r>
          </a:p>
          <a:p>
            <a:pPr marL="182563" lvl="0" indent="-182563">
              <a:lnSpc>
                <a:spcPct val="107000"/>
              </a:lnSpc>
              <a:spcAft>
                <a:spcPts val="600"/>
              </a:spcAft>
              <a:buFont typeface="Arial" panose="020B0604020202020204" pitchFamily="34" charset="0"/>
              <a:buChar char="•"/>
            </a:pPr>
            <a:r>
              <a:rPr lang="sv-SE" sz="2000" b="1" dirty="0">
                <a:solidFill>
                  <a:schemeClr val="tx2"/>
                </a:solidFill>
                <a:latin typeface="Dosis SemiBold" panose="02010503020202060003" pitchFamily="2" charset="77"/>
                <a:cs typeface="Times New Roman" panose="02020603050405020304" pitchFamily="18" charset="0"/>
              </a:rPr>
              <a:t>Ha startmöte mellan konstruktör och de i produktionen</a:t>
            </a:r>
            <a:endParaRPr lang="sv-SE" sz="2800" b="1" dirty="0">
              <a:solidFill>
                <a:schemeClr val="tx2"/>
              </a:solidFill>
              <a:latin typeface="Dosis SemiBold" panose="02010503020202060003" pitchFamily="2" charset="77"/>
              <a:cs typeface="Times New Roman" panose="02020603050405020304" pitchFamily="18" charset="0"/>
            </a:endParaRPr>
          </a:p>
        </p:txBody>
      </p:sp>
      <p:sp>
        <p:nvSpPr>
          <p:cNvPr id="20" name="textruta 19">
            <a:extLst>
              <a:ext uri="{FF2B5EF4-FFF2-40B4-BE49-F238E27FC236}">
                <a16:creationId xmlns:a16="http://schemas.microsoft.com/office/drawing/2014/main" id="{CD5690CB-E702-C8B0-0612-E3C840E836B5}"/>
              </a:ext>
            </a:extLst>
          </p:cNvPr>
          <p:cNvSpPr txBox="1"/>
          <p:nvPr/>
        </p:nvSpPr>
        <p:spPr>
          <a:xfrm>
            <a:off x="812960" y="1809294"/>
            <a:ext cx="4357754" cy="3976473"/>
          </a:xfrm>
          <a:prstGeom prst="rect">
            <a:avLst/>
          </a:prstGeom>
          <a:noFill/>
        </p:spPr>
        <p:txBody>
          <a:bodyPr wrap="square">
            <a:spAutoFit/>
          </a:bodyPr>
          <a:lstStyle/>
          <a:p>
            <a:pPr marL="182563" lvl="0" indent="-182563">
              <a:lnSpc>
                <a:spcPct val="107000"/>
              </a:lnSpc>
              <a:spcAft>
                <a:spcPts val="600"/>
              </a:spcAft>
              <a:buFont typeface="Arial" panose="020B0604020202020204" pitchFamily="34" charset="0"/>
              <a:buChar char="•"/>
            </a:pPr>
            <a:r>
              <a:rPr lang="sv-SE" sz="2000" b="1" dirty="0">
                <a:solidFill>
                  <a:schemeClr val="tx2"/>
                </a:solidFill>
                <a:latin typeface="Dosis SemiBold" panose="02010503020202060003" pitchFamily="2" charset="77"/>
                <a:cs typeface="Times New Roman" panose="02020603050405020304" pitchFamily="18" charset="0"/>
              </a:rPr>
              <a:t>Lär känna varandra</a:t>
            </a:r>
          </a:p>
          <a:p>
            <a:pPr marL="182563" lvl="0" indent="-182563">
              <a:lnSpc>
                <a:spcPct val="107000"/>
              </a:lnSpc>
              <a:spcAft>
                <a:spcPts val="600"/>
              </a:spcAft>
              <a:buFont typeface="Arial" panose="020B0604020202020204" pitchFamily="34" charset="0"/>
              <a:buChar char="•"/>
            </a:pPr>
            <a:r>
              <a:rPr lang="sv-SE" sz="2000" b="1" dirty="0">
                <a:solidFill>
                  <a:schemeClr val="tx2"/>
                </a:solidFill>
                <a:latin typeface="Dosis SemiBold" panose="02010503020202060003" pitchFamily="2" charset="77"/>
                <a:cs typeface="Times New Roman" panose="02020603050405020304" pitchFamily="18" charset="0"/>
              </a:rPr>
              <a:t>Personliga möten</a:t>
            </a:r>
          </a:p>
          <a:p>
            <a:pPr marL="182563" lvl="0" indent="-182563">
              <a:lnSpc>
                <a:spcPct val="107000"/>
              </a:lnSpc>
              <a:spcAft>
                <a:spcPts val="600"/>
              </a:spcAft>
              <a:buFont typeface="Arial" panose="020B0604020202020204" pitchFamily="34" charset="0"/>
              <a:buChar char="•"/>
            </a:pPr>
            <a:r>
              <a:rPr lang="sv-SE" sz="2000" b="1" dirty="0">
                <a:solidFill>
                  <a:schemeClr val="tx2"/>
                </a:solidFill>
                <a:latin typeface="Dosis SemiBold" panose="02010503020202060003" pitchFamily="2" charset="77"/>
                <a:cs typeface="Times New Roman" panose="02020603050405020304" pitchFamily="18" charset="0"/>
              </a:rPr>
              <a:t>Gör kommunikationen visuell</a:t>
            </a:r>
          </a:p>
          <a:p>
            <a:pPr marL="182563" lvl="0" indent="-182563">
              <a:lnSpc>
                <a:spcPct val="107000"/>
              </a:lnSpc>
              <a:spcAft>
                <a:spcPts val="600"/>
              </a:spcAft>
              <a:buFont typeface="Arial" panose="020B0604020202020204" pitchFamily="34" charset="0"/>
              <a:buChar char="•"/>
            </a:pPr>
            <a:r>
              <a:rPr lang="sv-SE" sz="2000" b="1" dirty="0">
                <a:solidFill>
                  <a:schemeClr val="tx2"/>
                </a:solidFill>
                <a:latin typeface="Dosis SemiBold" panose="02010503020202060003" pitchFamily="2" charset="77"/>
                <a:cs typeface="Times New Roman" panose="02020603050405020304" pitchFamily="18" charset="0"/>
              </a:rPr>
              <a:t>Ställ frågor så du vet att det du förmedlat är det som andra uppfattat</a:t>
            </a:r>
          </a:p>
          <a:p>
            <a:pPr marL="182563" lvl="0" indent="-182563">
              <a:lnSpc>
                <a:spcPct val="107000"/>
              </a:lnSpc>
              <a:spcAft>
                <a:spcPts val="600"/>
              </a:spcAft>
              <a:buFont typeface="Arial" panose="020B0604020202020204" pitchFamily="34" charset="0"/>
              <a:buChar char="•"/>
            </a:pPr>
            <a:r>
              <a:rPr lang="sv-SE" sz="2000" b="1" dirty="0">
                <a:solidFill>
                  <a:schemeClr val="tx2"/>
                </a:solidFill>
                <a:latin typeface="Dosis SemiBold" panose="02010503020202060003" pitchFamily="2" charset="77"/>
                <a:cs typeface="Times New Roman" panose="02020603050405020304" pitchFamily="18" charset="0"/>
              </a:rPr>
              <a:t>Alla vet vilka alla är</a:t>
            </a:r>
          </a:p>
          <a:p>
            <a:pPr marL="182563" lvl="0" indent="-182563">
              <a:lnSpc>
                <a:spcPct val="107000"/>
              </a:lnSpc>
              <a:spcAft>
                <a:spcPts val="600"/>
              </a:spcAft>
              <a:buFont typeface="Arial" panose="020B0604020202020204" pitchFamily="34" charset="0"/>
              <a:buChar char="•"/>
            </a:pPr>
            <a:r>
              <a:rPr lang="sv-SE" sz="2000" b="1" dirty="0">
                <a:solidFill>
                  <a:schemeClr val="tx2"/>
                </a:solidFill>
                <a:latin typeface="Dosis SemiBold" panose="02010503020202060003" pitchFamily="2" charset="77"/>
                <a:cs typeface="Times New Roman" panose="02020603050405020304" pitchFamily="18" charset="0"/>
              </a:rPr>
              <a:t>Följ upp</a:t>
            </a:r>
          </a:p>
          <a:p>
            <a:pPr marL="182563" lvl="0" indent="-182563">
              <a:lnSpc>
                <a:spcPct val="107000"/>
              </a:lnSpc>
              <a:spcAft>
                <a:spcPts val="600"/>
              </a:spcAft>
              <a:buFont typeface="Arial" panose="020B0604020202020204" pitchFamily="34" charset="0"/>
              <a:buChar char="•"/>
            </a:pPr>
            <a:r>
              <a:rPr lang="sv-SE" sz="2000" b="1" dirty="0">
                <a:solidFill>
                  <a:schemeClr val="tx2"/>
                </a:solidFill>
                <a:latin typeface="Dosis SemiBold" panose="02010503020202060003" pitchFamily="2" charset="77"/>
                <a:cs typeface="Times New Roman" panose="02020603050405020304" pitchFamily="18" charset="0"/>
              </a:rPr>
              <a:t>Se till att alla känner sig delaktiga</a:t>
            </a:r>
          </a:p>
          <a:p>
            <a:pPr marL="182563" indent="-182563">
              <a:lnSpc>
                <a:spcPct val="107000"/>
              </a:lnSpc>
              <a:spcAft>
                <a:spcPts val="600"/>
              </a:spcAft>
              <a:buFont typeface="Arial" panose="020B0604020202020204" pitchFamily="34" charset="0"/>
              <a:buChar char="•"/>
            </a:pPr>
            <a:r>
              <a:rPr lang="sv-SE" sz="2000" b="1" dirty="0">
                <a:solidFill>
                  <a:schemeClr val="tx2"/>
                </a:solidFill>
                <a:latin typeface="Dosis SemiBold" panose="02010503020202060003" pitchFamily="2" charset="77"/>
                <a:cs typeface="Times New Roman" panose="02020603050405020304" pitchFamily="18" charset="0"/>
              </a:rPr>
              <a:t>Korta kommunikationsvägar</a:t>
            </a:r>
          </a:p>
          <a:p>
            <a:pPr marL="182563" lvl="0" indent="-182563">
              <a:lnSpc>
                <a:spcPct val="107000"/>
              </a:lnSpc>
              <a:spcAft>
                <a:spcPts val="600"/>
              </a:spcAft>
              <a:buFont typeface="Arial" panose="020B0604020202020204" pitchFamily="34" charset="0"/>
              <a:buChar char="•"/>
            </a:pPr>
            <a:endParaRPr lang="sv-SE" sz="2000" b="1" dirty="0">
              <a:solidFill>
                <a:schemeClr val="tx2"/>
              </a:solidFill>
              <a:latin typeface="Dosis SemiBold" panose="02010503020202060003" pitchFamily="2" charset="77"/>
              <a:cs typeface="Times New Roman" panose="02020603050405020304" pitchFamily="18" charset="0"/>
            </a:endParaRPr>
          </a:p>
        </p:txBody>
      </p:sp>
    </p:spTree>
    <p:extLst>
      <p:ext uri="{BB962C8B-B14F-4D97-AF65-F5344CB8AC3E}">
        <p14:creationId xmlns:p14="http://schemas.microsoft.com/office/powerpoint/2010/main" val="5636735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ruta 2">
            <a:extLst>
              <a:ext uri="{FF2B5EF4-FFF2-40B4-BE49-F238E27FC236}">
                <a16:creationId xmlns:a16="http://schemas.microsoft.com/office/drawing/2014/main" id="{CEE48DAA-6082-4190-BC3B-BEDA84EFB437}"/>
              </a:ext>
            </a:extLst>
          </p:cNvPr>
          <p:cNvSpPr txBox="1"/>
          <p:nvPr/>
        </p:nvSpPr>
        <p:spPr>
          <a:xfrm>
            <a:off x="193874" y="270643"/>
            <a:ext cx="10870732" cy="4770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2500" b="1" i="0" u="none" strike="noStrike" kern="1200" cap="none" spc="0" normalizeH="0" baseline="0" noProof="0" dirty="0">
                <a:ln>
                  <a:noFill/>
                </a:ln>
                <a:solidFill>
                  <a:srgbClr val="01B0F0"/>
                </a:solidFill>
                <a:effectLst/>
                <a:uLnTx/>
                <a:uFillTx/>
                <a:latin typeface="Dosis" pitchFamily="2" charset="0"/>
                <a:ea typeface="Arial" charset="0"/>
                <a:cs typeface="Arial" charset="0"/>
              </a:rPr>
              <a:t>Tips from the film</a:t>
            </a:r>
          </a:p>
        </p:txBody>
      </p:sp>
      <p:sp>
        <p:nvSpPr>
          <p:cNvPr id="6" name="Rectangle 13">
            <a:extLst>
              <a:ext uri="{FF2B5EF4-FFF2-40B4-BE49-F238E27FC236}">
                <a16:creationId xmlns:a16="http://schemas.microsoft.com/office/drawing/2014/main" id="{A6A91C01-0291-45BC-B5C0-B01FB7A3D1E0}"/>
              </a:ext>
            </a:extLst>
          </p:cNvPr>
          <p:cNvSpPr/>
          <p:nvPr/>
        </p:nvSpPr>
        <p:spPr>
          <a:xfrm>
            <a:off x="272960" y="842844"/>
            <a:ext cx="540000" cy="54000"/>
          </a:xfrm>
          <a:prstGeom prst="rect">
            <a:avLst/>
          </a:prstGeom>
          <a:solidFill>
            <a:srgbClr val="01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7" name="Picture 12">
            <a:extLst>
              <a:ext uri="{FF2B5EF4-FFF2-40B4-BE49-F238E27FC236}">
                <a16:creationId xmlns:a16="http://schemas.microsoft.com/office/drawing/2014/main" id="{3C12850F-06B9-4A08-A4A0-C1284E34A1E5}"/>
              </a:ext>
            </a:extLst>
          </p:cNvPr>
          <p:cNvPicPr>
            <a:picLocks noChangeAspect="1"/>
          </p:cNvPicPr>
          <p:nvPr/>
        </p:nvPicPr>
        <p:blipFill>
          <a:blip r:embed="rId3"/>
          <a:stretch>
            <a:fillRect/>
          </a:stretch>
        </p:blipFill>
        <p:spPr>
          <a:xfrm>
            <a:off x="11372755" y="176014"/>
            <a:ext cx="625371" cy="547200"/>
          </a:xfrm>
          <a:prstGeom prst="rect">
            <a:avLst/>
          </a:prstGeom>
        </p:spPr>
      </p:pic>
      <p:sp>
        <p:nvSpPr>
          <p:cNvPr id="3" name="Rektangel 2">
            <a:extLst>
              <a:ext uri="{FF2B5EF4-FFF2-40B4-BE49-F238E27FC236}">
                <a16:creationId xmlns:a16="http://schemas.microsoft.com/office/drawing/2014/main" id="{F0E1D9F1-D44A-1368-1994-1348B1305E33}"/>
              </a:ext>
            </a:extLst>
          </p:cNvPr>
          <p:cNvSpPr/>
          <p:nvPr/>
        </p:nvSpPr>
        <p:spPr>
          <a:xfrm>
            <a:off x="653960" y="1129753"/>
            <a:ext cx="4908641" cy="4762591"/>
          </a:xfrm>
          <a:prstGeom prst="rect">
            <a:avLst/>
          </a:prstGeom>
          <a:solidFill>
            <a:schemeClr val="bg1"/>
          </a:solidFill>
          <a:ln>
            <a:solidFill>
              <a:schemeClr val="tx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 name="Rektangel 3">
            <a:extLst>
              <a:ext uri="{FF2B5EF4-FFF2-40B4-BE49-F238E27FC236}">
                <a16:creationId xmlns:a16="http://schemas.microsoft.com/office/drawing/2014/main" id="{D9528A41-8C0D-AD60-101F-47E35C31E910}"/>
              </a:ext>
            </a:extLst>
          </p:cNvPr>
          <p:cNvSpPr/>
          <p:nvPr/>
        </p:nvSpPr>
        <p:spPr>
          <a:xfrm>
            <a:off x="742860" y="1286236"/>
            <a:ext cx="4569370" cy="458011"/>
          </a:xfrm>
          <a:prstGeom prst="rect">
            <a:avLst/>
          </a:prstGeom>
        </p:spPr>
        <p:txBody>
          <a:bodyPr wrap="square" numCol="1">
            <a:spAutoFit/>
          </a:bodyPr>
          <a:lstStyle/>
          <a:p>
            <a:pPr lvl="0">
              <a:lnSpc>
                <a:spcPct val="107000"/>
              </a:lnSpc>
              <a:spcAft>
                <a:spcPts val="600"/>
              </a:spcAft>
            </a:pPr>
            <a:r>
              <a:rPr lang="sv-SE" sz="2400" b="1" dirty="0">
                <a:solidFill>
                  <a:schemeClr val="tx2"/>
                </a:solidFill>
                <a:latin typeface="Dosis" panose="02010503020202060003" pitchFamily="2" charset="77"/>
                <a:ea typeface="Calibri" panose="020F0502020204030204" pitchFamily="34" charset="0"/>
                <a:cs typeface="Times New Roman" panose="02020603050405020304" pitchFamily="18" charset="0"/>
              </a:rPr>
              <a:t>Tips</a:t>
            </a:r>
          </a:p>
        </p:txBody>
      </p:sp>
      <p:sp>
        <p:nvSpPr>
          <p:cNvPr id="10" name="Rektangel 9">
            <a:extLst>
              <a:ext uri="{FF2B5EF4-FFF2-40B4-BE49-F238E27FC236}">
                <a16:creationId xmlns:a16="http://schemas.microsoft.com/office/drawing/2014/main" id="{8A446FFE-E913-6D2D-EB9F-6F69FF10984C}"/>
              </a:ext>
            </a:extLst>
          </p:cNvPr>
          <p:cNvSpPr/>
          <p:nvPr/>
        </p:nvSpPr>
        <p:spPr>
          <a:xfrm>
            <a:off x="6381597" y="1129752"/>
            <a:ext cx="4908641" cy="4762591"/>
          </a:xfrm>
          <a:prstGeom prst="rect">
            <a:avLst/>
          </a:prstGeom>
          <a:solidFill>
            <a:schemeClr val="bg1"/>
          </a:solidFill>
          <a:ln>
            <a:solidFill>
              <a:schemeClr val="tx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2" name="textruta 11">
            <a:extLst>
              <a:ext uri="{FF2B5EF4-FFF2-40B4-BE49-F238E27FC236}">
                <a16:creationId xmlns:a16="http://schemas.microsoft.com/office/drawing/2014/main" id="{A013B372-9EFD-0129-DA84-14575753717B}"/>
              </a:ext>
            </a:extLst>
          </p:cNvPr>
          <p:cNvSpPr txBox="1"/>
          <p:nvPr/>
        </p:nvSpPr>
        <p:spPr>
          <a:xfrm>
            <a:off x="6566248" y="1809294"/>
            <a:ext cx="4539343" cy="3416320"/>
          </a:xfrm>
          <a:prstGeom prst="rect">
            <a:avLst/>
          </a:prstGeom>
          <a:noFill/>
        </p:spPr>
        <p:txBody>
          <a:bodyPr wrap="square">
            <a:spAutoFit/>
          </a:bodyPr>
          <a:lstStyle/>
          <a:p>
            <a:pPr marL="182563" lvl="0" indent="-182563">
              <a:lnSpc>
                <a:spcPct val="107000"/>
              </a:lnSpc>
              <a:spcAft>
                <a:spcPts val="600"/>
              </a:spcAft>
              <a:buFont typeface="Arial" panose="020B0604020202020204" pitchFamily="34" charset="0"/>
              <a:buChar char="•"/>
            </a:pPr>
            <a:r>
              <a:rPr lang="sv-SE" sz="2000" b="1" dirty="0" err="1">
                <a:solidFill>
                  <a:schemeClr val="tx2"/>
                </a:solidFill>
                <a:latin typeface="Dosis SemiBold" panose="02010503020202060003" pitchFamily="2" charset="77"/>
                <a:cs typeface="Times New Roman" panose="02020603050405020304" pitchFamily="18" charset="0"/>
              </a:rPr>
              <a:t>Don’t</a:t>
            </a:r>
            <a:r>
              <a:rPr lang="sv-SE" sz="2000" b="1" dirty="0">
                <a:solidFill>
                  <a:schemeClr val="tx2"/>
                </a:solidFill>
                <a:latin typeface="Dosis SemiBold" panose="02010503020202060003" pitchFamily="2" charset="77"/>
                <a:cs typeface="Times New Roman" panose="02020603050405020304" pitchFamily="18" charset="0"/>
              </a:rPr>
              <a:t> </a:t>
            </a:r>
            <a:r>
              <a:rPr lang="sv-SE" sz="2000" b="1" dirty="0" err="1">
                <a:solidFill>
                  <a:schemeClr val="tx2"/>
                </a:solidFill>
                <a:latin typeface="Dosis SemiBold" panose="02010503020202060003" pitchFamily="2" charset="77"/>
                <a:cs typeface="Times New Roman" panose="02020603050405020304" pitchFamily="18" charset="0"/>
              </a:rPr>
              <a:t>fortget</a:t>
            </a:r>
            <a:r>
              <a:rPr lang="sv-SE" sz="2000" b="1" dirty="0">
                <a:solidFill>
                  <a:schemeClr val="tx2"/>
                </a:solidFill>
                <a:latin typeface="Dosis SemiBold" panose="02010503020202060003" pitchFamily="2" charset="77"/>
                <a:cs typeface="Times New Roman" panose="02020603050405020304" pitchFamily="18" charset="0"/>
              </a:rPr>
              <a:t> to </a:t>
            </a:r>
            <a:r>
              <a:rPr lang="sv-SE" sz="2000" b="1" dirty="0" err="1">
                <a:solidFill>
                  <a:schemeClr val="tx2"/>
                </a:solidFill>
                <a:latin typeface="Dosis SemiBold" panose="02010503020202060003" pitchFamily="2" charset="77"/>
                <a:cs typeface="Times New Roman" panose="02020603050405020304" pitchFamily="18" charset="0"/>
              </a:rPr>
              <a:t>point</a:t>
            </a:r>
            <a:r>
              <a:rPr lang="sv-SE" sz="2000" b="1" dirty="0">
                <a:solidFill>
                  <a:schemeClr val="tx2"/>
                </a:solidFill>
                <a:latin typeface="Dosis SemiBold" panose="02010503020202060003" pitchFamily="2" charset="77"/>
                <a:cs typeface="Times New Roman" panose="02020603050405020304" pitchFamily="18" charset="0"/>
              </a:rPr>
              <a:t> </a:t>
            </a:r>
            <a:r>
              <a:rPr lang="sv-SE" sz="2000" b="1" dirty="0" err="1">
                <a:solidFill>
                  <a:schemeClr val="tx2"/>
                </a:solidFill>
                <a:latin typeface="Dosis SemiBold" panose="02010503020202060003" pitchFamily="2" charset="77"/>
                <a:cs typeface="Times New Roman" panose="02020603050405020304" pitchFamily="18" charset="0"/>
              </a:rPr>
              <a:t>out</a:t>
            </a:r>
            <a:r>
              <a:rPr lang="sv-SE" sz="2000" b="1" dirty="0">
                <a:solidFill>
                  <a:schemeClr val="tx2"/>
                </a:solidFill>
                <a:latin typeface="Dosis SemiBold" panose="02010503020202060003" pitchFamily="2" charset="77"/>
                <a:cs typeface="Times New Roman" panose="02020603050405020304" pitchFamily="18" charset="0"/>
              </a:rPr>
              <a:t> </a:t>
            </a:r>
            <a:r>
              <a:rPr lang="sv-SE" sz="2000" b="1" dirty="0" err="1">
                <a:solidFill>
                  <a:schemeClr val="tx2"/>
                </a:solidFill>
                <a:latin typeface="Dosis SemiBold" panose="02010503020202060003" pitchFamily="2" charset="77"/>
                <a:cs typeface="Times New Roman" panose="02020603050405020304" pitchFamily="18" charset="0"/>
              </a:rPr>
              <a:t>when</a:t>
            </a:r>
            <a:r>
              <a:rPr lang="sv-SE" sz="2000" b="1" dirty="0">
                <a:solidFill>
                  <a:schemeClr val="tx2"/>
                </a:solidFill>
                <a:latin typeface="Dosis SemiBold" panose="02010503020202060003" pitchFamily="2" charset="77"/>
                <a:cs typeface="Times New Roman" panose="02020603050405020304" pitchFamily="18" charset="0"/>
              </a:rPr>
              <a:t> </a:t>
            </a:r>
            <a:r>
              <a:rPr lang="sv-SE" sz="2000" b="1" dirty="0" err="1">
                <a:solidFill>
                  <a:schemeClr val="tx2"/>
                </a:solidFill>
                <a:latin typeface="Dosis SemiBold" panose="02010503020202060003" pitchFamily="2" charset="77"/>
                <a:cs typeface="Times New Roman" panose="02020603050405020304" pitchFamily="18" charset="0"/>
              </a:rPr>
              <a:t>someone</a:t>
            </a:r>
            <a:r>
              <a:rPr lang="sv-SE" sz="2000" b="1" dirty="0">
                <a:solidFill>
                  <a:schemeClr val="tx2"/>
                </a:solidFill>
                <a:latin typeface="Dosis SemiBold" panose="02010503020202060003" pitchFamily="2" charset="77"/>
                <a:cs typeface="Times New Roman" panose="02020603050405020304" pitchFamily="18" charset="0"/>
              </a:rPr>
              <a:t> </a:t>
            </a:r>
            <a:r>
              <a:rPr lang="sv-SE" sz="2000" b="1" dirty="0" err="1">
                <a:solidFill>
                  <a:schemeClr val="tx2"/>
                </a:solidFill>
                <a:latin typeface="Dosis SemiBold" panose="02010503020202060003" pitchFamily="2" charset="77"/>
                <a:cs typeface="Times New Roman" panose="02020603050405020304" pitchFamily="18" charset="0"/>
              </a:rPr>
              <a:t>does</a:t>
            </a:r>
            <a:r>
              <a:rPr lang="sv-SE" sz="2000" b="1" dirty="0">
                <a:solidFill>
                  <a:schemeClr val="tx2"/>
                </a:solidFill>
                <a:latin typeface="Dosis SemiBold" panose="02010503020202060003" pitchFamily="2" charset="77"/>
                <a:cs typeface="Times New Roman" panose="02020603050405020304" pitchFamily="18" charset="0"/>
              </a:rPr>
              <a:t> </a:t>
            </a:r>
            <a:r>
              <a:rPr lang="sv-SE" sz="2000" b="1" dirty="0" err="1">
                <a:solidFill>
                  <a:schemeClr val="tx2"/>
                </a:solidFill>
                <a:latin typeface="Dosis SemiBold" panose="02010503020202060003" pitchFamily="2" charset="77"/>
                <a:cs typeface="Times New Roman" panose="02020603050405020304" pitchFamily="18" charset="0"/>
              </a:rPr>
              <a:t>someting</a:t>
            </a:r>
            <a:r>
              <a:rPr lang="sv-SE" sz="2000" b="1" dirty="0">
                <a:solidFill>
                  <a:schemeClr val="tx2"/>
                </a:solidFill>
                <a:latin typeface="Dosis SemiBold" panose="02010503020202060003" pitchFamily="2" charset="77"/>
                <a:cs typeface="Times New Roman" panose="02020603050405020304" pitchFamily="18" charset="0"/>
              </a:rPr>
              <a:t> </a:t>
            </a:r>
            <a:r>
              <a:rPr lang="sv-SE" sz="2000" b="1" dirty="0" err="1">
                <a:solidFill>
                  <a:schemeClr val="tx2"/>
                </a:solidFill>
                <a:latin typeface="Dosis SemiBold" panose="02010503020202060003" pitchFamily="2" charset="77"/>
                <a:cs typeface="Times New Roman" panose="02020603050405020304" pitchFamily="18" charset="0"/>
              </a:rPr>
              <a:t>good</a:t>
            </a:r>
            <a:endParaRPr lang="sv-SE" sz="2000" b="1" dirty="0">
              <a:solidFill>
                <a:schemeClr val="tx2"/>
              </a:solidFill>
              <a:latin typeface="Dosis SemiBold" panose="02010503020202060003" pitchFamily="2" charset="77"/>
              <a:cs typeface="Times New Roman" panose="02020603050405020304" pitchFamily="18" charset="0"/>
            </a:endParaRPr>
          </a:p>
          <a:p>
            <a:pPr marL="182563" lvl="0" indent="-182563">
              <a:lnSpc>
                <a:spcPct val="107000"/>
              </a:lnSpc>
              <a:spcAft>
                <a:spcPts val="600"/>
              </a:spcAft>
              <a:buFont typeface="Arial" panose="020B0604020202020204" pitchFamily="34" charset="0"/>
              <a:buChar char="•"/>
            </a:pPr>
            <a:r>
              <a:rPr lang="sv-SE" sz="2000" b="1" dirty="0">
                <a:solidFill>
                  <a:schemeClr val="tx2"/>
                </a:solidFill>
                <a:latin typeface="Dosis SemiBold" panose="02010503020202060003" pitchFamily="2" charset="77"/>
                <a:cs typeface="Times New Roman" panose="02020603050405020304" pitchFamily="18" charset="0"/>
              </a:rPr>
              <a:t>Limit the </a:t>
            </a:r>
            <a:r>
              <a:rPr lang="sv-SE" sz="2000" b="1" dirty="0" err="1">
                <a:solidFill>
                  <a:schemeClr val="tx2"/>
                </a:solidFill>
                <a:latin typeface="Dosis SemiBold" panose="02010503020202060003" pitchFamily="2" charset="77"/>
                <a:cs typeface="Times New Roman" panose="02020603050405020304" pitchFamily="18" charset="0"/>
              </a:rPr>
              <a:t>amount</a:t>
            </a:r>
            <a:r>
              <a:rPr lang="sv-SE" sz="2000" b="1" dirty="0">
                <a:solidFill>
                  <a:schemeClr val="tx2"/>
                </a:solidFill>
                <a:latin typeface="Dosis SemiBold" panose="02010503020202060003" pitchFamily="2" charset="77"/>
                <a:cs typeface="Times New Roman" panose="02020603050405020304" pitchFamily="18" charset="0"/>
              </a:rPr>
              <a:t> </a:t>
            </a:r>
            <a:r>
              <a:rPr lang="sv-SE" sz="2000" b="1" dirty="0" err="1">
                <a:solidFill>
                  <a:schemeClr val="tx2"/>
                </a:solidFill>
                <a:latin typeface="Dosis SemiBold" panose="02010503020202060003" pitchFamily="2" charset="77"/>
                <a:cs typeface="Times New Roman" panose="02020603050405020304" pitchFamily="18" charset="0"/>
              </a:rPr>
              <a:t>of</a:t>
            </a:r>
            <a:r>
              <a:rPr lang="sv-SE" sz="2000" b="1" dirty="0">
                <a:solidFill>
                  <a:schemeClr val="tx2"/>
                </a:solidFill>
                <a:latin typeface="Dosis SemiBold" panose="02010503020202060003" pitchFamily="2" charset="77"/>
                <a:cs typeface="Times New Roman" panose="02020603050405020304" pitchFamily="18" charset="0"/>
              </a:rPr>
              <a:t> information</a:t>
            </a:r>
          </a:p>
          <a:p>
            <a:pPr marL="182563" lvl="0" indent="-182563">
              <a:lnSpc>
                <a:spcPct val="107000"/>
              </a:lnSpc>
              <a:spcAft>
                <a:spcPts val="600"/>
              </a:spcAft>
              <a:buFont typeface="Arial" panose="020B0604020202020204" pitchFamily="34" charset="0"/>
              <a:buChar char="•"/>
            </a:pPr>
            <a:r>
              <a:rPr lang="sv-SE" sz="2000" b="1" dirty="0" err="1">
                <a:solidFill>
                  <a:schemeClr val="tx2"/>
                </a:solidFill>
                <a:latin typeface="Dosis SemiBold" panose="02010503020202060003" pitchFamily="2" charset="77"/>
                <a:cs typeface="Times New Roman" panose="02020603050405020304" pitchFamily="18" charset="0"/>
              </a:rPr>
              <a:t>Keep</a:t>
            </a:r>
            <a:r>
              <a:rPr lang="sv-SE" sz="2000" b="1" dirty="0">
                <a:solidFill>
                  <a:schemeClr val="tx2"/>
                </a:solidFill>
                <a:latin typeface="Dosis SemiBold" panose="02010503020202060003" pitchFamily="2" charset="77"/>
                <a:cs typeface="Times New Roman" panose="02020603050405020304" pitchFamily="18" charset="0"/>
              </a:rPr>
              <a:t> all </a:t>
            </a:r>
            <a:r>
              <a:rPr lang="sv-SE" sz="2000" b="1" dirty="0" err="1">
                <a:solidFill>
                  <a:schemeClr val="tx2"/>
                </a:solidFill>
                <a:latin typeface="Dosis SemiBold" panose="02010503020202060003" pitchFamily="2" charset="77"/>
                <a:cs typeface="Times New Roman" panose="02020603050405020304" pitchFamily="18" charset="0"/>
              </a:rPr>
              <a:t>workers</a:t>
            </a:r>
            <a:r>
              <a:rPr lang="sv-SE" sz="2000" b="1" dirty="0">
                <a:solidFill>
                  <a:schemeClr val="tx2"/>
                </a:solidFill>
                <a:latin typeface="Dosis SemiBold" panose="02010503020202060003" pitchFamily="2" charset="77"/>
                <a:cs typeface="Times New Roman" panose="02020603050405020304" pitchFamily="18" charset="0"/>
              </a:rPr>
              <a:t> in the loop </a:t>
            </a:r>
            <a:r>
              <a:rPr lang="sv-SE" sz="2000" b="1" dirty="0" err="1">
                <a:solidFill>
                  <a:schemeClr val="tx2"/>
                </a:solidFill>
                <a:latin typeface="Dosis SemiBold" panose="02010503020202060003" pitchFamily="2" charset="77"/>
                <a:cs typeface="Times New Roman" panose="02020603050405020304" pitchFamily="18" charset="0"/>
              </a:rPr>
              <a:t>when</a:t>
            </a:r>
            <a:r>
              <a:rPr lang="sv-SE" sz="2000" b="1" dirty="0">
                <a:solidFill>
                  <a:schemeClr val="tx2"/>
                </a:solidFill>
                <a:latin typeface="Dosis SemiBold" panose="02010503020202060003" pitchFamily="2" charset="77"/>
                <a:cs typeface="Times New Roman" panose="02020603050405020304" pitchFamily="18" charset="0"/>
              </a:rPr>
              <a:t> </a:t>
            </a:r>
            <a:r>
              <a:rPr lang="sv-SE" sz="2000" b="1" dirty="0" err="1">
                <a:solidFill>
                  <a:schemeClr val="tx2"/>
                </a:solidFill>
                <a:latin typeface="Dosis SemiBold" panose="02010503020202060003" pitchFamily="2" charset="77"/>
                <a:cs typeface="Times New Roman" panose="02020603050405020304" pitchFamily="18" charset="0"/>
              </a:rPr>
              <a:t>looking</a:t>
            </a:r>
            <a:r>
              <a:rPr lang="sv-SE" sz="2000" b="1" dirty="0">
                <a:solidFill>
                  <a:schemeClr val="tx2"/>
                </a:solidFill>
                <a:latin typeface="Dosis SemiBold" panose="02010503020202060003" pitchFamily="2" charset="77"/>
                <a:cs typeface="Times New Roman" panose="02020603050405020304" pitchFamily="18" charset="0"/>
              </a:rPr>
              <a:t> at different </a:t>
            </a:r>
            <a:r>
              <a:rPr lang="sv-SE" sz="2000" b="1" dirty="0" err="1">
                <a:solidFill>
                  <a:schemeClr val="tx2"/>
                </a:solidFill>
                <a:latin typeface="Dosis SemiBold" panose="02010503020202060003" pitchFamily="2" charset="77"/>
                <a:cs typeface="Times New Roman" panose="02020603050405020304" pitchFamily="18" charset="0"/>
              </a:rPr>
              <a:t>conditions</a:t>
            </a:r>
            <a:r>
              <a:rPr lang="sv-SE" sz="2000" b="1" dirty="0">
                <a:solidFill>
                  <a:schemeClr val="tx2"/>
                </a:solidFill>
                <a:latin typeface="Dosis SemiBold" panose="02010503020202060003" pitchFamily="2" charset="77"/>
                <a:cs typeface="Times New Roman" panose="02020603050405020304" pitchFamily="18" charset="0"/>
              </a:rPr>
              <a:t> for specifik tasks</a:t>
            </a:r>
          </a:p>
          <a:p>
            <a:pPr marL="182563" lvl="0" indent="-182563">
              <a:lnSpc>
                <a:spcPct val="107000"/>
              </a:lnSpc>
              <a:spcAft>
                <a:spcPts val="600"/>
              </a:spcAft>
              <a:buFont typeface="Arial" panose="020B0604020202020204" pitchFamily="34" charset="0"/>
              <a:buChar char="•"/>
            </a:pPr>
            <a:r>
              <a:rPr lang="sv-SE" sz="2000" b="1" dirty="0" err="1">
                <a:solidFill>
                  <a:schemeClr val="tx2"/>
                </a:solidFill>
                <a:latin typeface="Dosis SemiBold" panose="02010503020202060003" pitchFamily="2" charset="77"/>
                <a:cs typeface="Times New Roman" panose="02020603050405020304" pitchFamily="18" charset="0"/>
              </a:rPr>
              <a:t>Involve</a:t>
            </a:r>
            <a:r>
              <a:rPr lang="sv-SE" sz="2000" b="1" dirty="0">
                <a:solidFill>
                  <a:schemeClr val="tx2"/>
                </a:solidFill>
                <a:latin typeface="Dosis SemiBold" panose="02010503020202060003" pitchFamily="2" charset="77"/>
                <a:cs typeface="Times New Roman" panose="02020603050405020304" pitchFamily="18" charset="0"/>
              </a:rPr>
              <a:t> the geo </a:t>
            </a:r>
            <a:r>
              <a:rPr lang="sv-SE" sz="2000" b="1" dirty="0" err="1">
                <a:solidFill>
                  <a:schemeClr val="tx2"/>
                </a:solidFill>
                <a:latin typeface="Dosis SemiBold" panose="02010503020202060003" pitchFamily="2" charset="77"/>
                <a:cs typeface="Times New Roman" panose="02020603050405020304" pitchFamily="18" charset="0"/>
              </a:rPr>
              <a:t>constructor</a:t>
            </a:r>
            <a:r>
              <a:rPr lang="sv-SE" sz="2000" b="1" dirty="0">
                <a:solidFill>
                  <a:schemeClr val="tx2"/>
                </a:solidFill>
                <a:latin typeface="Dosis SemiBold" panose="02010503020202060003" pitchFamily="2" charset="77"/>
                <a:cs typeface="Times New Roman" panose="02020603050405020304" pitchFamily="18" charset="0"/>
              </a:rPr>
              <a:t> in </a:t>
            </a:r>
            <a:r>
              <a:rPr lang="sv-SE" sz="2000" b="1" dirty="0" err="1">
                <a:solidFill>
                  <a:schemeClr val="tx2"/>
                </a:solidFill>
                <a:latin typeface="Dosis SemiBold" panose="02010503020202060003" pitchFamily="2" charset="77"/>
                <a:cs typeface="Times New Roman" panose="02020603050405020304" pitchFamily="18" charset="0"/>
              </a:rPr>
              <a:t>your</a:t>
            </a:r>
            <a:r>
              <a:rPr lang="sv-SE" sz="2000" b="1" dirty="0">
                <a:solidFill>
                  <a:schemeClr val="tx2"/>
                </a:solidFill>
                <a:latin typeface="Dosis SemiBold" panose="02010503020202060003" pitchFamily="2" charset="77"/>
                <a:cs typeface="Times New Roman" panose="02020603050405020304" pitchFamily="18" charset="0"/>
              </a:rPr>
              <a:t> plans</a:t>
            </a:r>
          </a:p>
          <a:p>
            <a:pPr marL="182563" lvl="0" indent="-182563">
              <a:lnSpc>
                <a:spcPct val="107000"/>
              </a:lnSpc>
              <a:spcAft>
                <a:spcPts val="600"/>
              </a:spcAft>
              <a:buFont typeface="Arial" panose="020B0604020202020204" pitchFamily="34" charset="0"/>
              <a:buChar char="•"/>
            </a:pPr>
            <a:r>
              <a:rPr lang="sv-SE" sz="2000" b="1" dirty="0" err="1">
                <a:solidFill>
                  <a:schemeClr val="tx2"/>
                </a:solidFill>
                <a:latin typeface="Dosis SemiBold" panose="02010503020202060003" pitchFamily="2" charset="77"/>
                <a:cs typeface="Times New Roman" panose="02020603050405020304" pitchFamily="18" charset="0"/>
              </a:rPr>
              <a:t>Arrange</a:t>
            </a:r>
            <a:r>
              <a:rPr lang="sv-SE" sz="2000" b="1" dirty="0">
                <a:solidFill>
                  <a:schemeClr val="tx2"/>
                </a:solidFill>
                <a:latin typeface="Dosis SemiBold" panose="02010503020202060003" pitchFamily="2" charset="77"/>
                <a:cs typeface="Times New Roman" panose="02020603050405020304" pitchFamily="18" charset="0"/>
              </a:rPr>
              <a:t> </a:t>
            </a:r>
            <a:r>
              <a:rPr lang="sv-SE" sz="2000" b="1" dirty="0" err="1">
                <a:solidFill>
                  <a:schemeClr val="tx2"/>
                </a:solidFill>
                <a:latin typeface="Dosis SemiBold" panose="02010503020202060003" pitchFamily="2" charset="77"/>
                <a:cs typeface="Times New Roman" panose="02020603050405020304" pitchFamily="18" charset="0"/>
              </a:rPr>
              <a:t>morning</a:t>
            </a:r>
            <a:r>
              <a:rPr lang="sv-SE" sz="2000" b="1" dirty="0">
                <a:solidFill>
                  <a:schemeClr val="tx2"/>
                </a:solidFill>
                <a:latin typeface="Dosis SemiBold" panose="02010503020202060003" pitchFamily="2" charset="77"/>
                <a:cs typeface="Times New Roman" panose="02020603050405020304" pitchFamily="18" charset="0"/>
              </a:rPr>
              <a:t> meetings</a:t>
            </a:r>
          </a:p>
          <a:p>
            <a:pPr marL="182563" lvl="0" indent="-182563">
              <a:lnSpc>
                <a:spcPct val="107000"/>
              </a:lnSpc>
              <a:spcAft>
                <a:spcPts val="600"/>
              </a:spcAft>
              <a:buFont typeface="Arial" panose="020B0604020202020204" pitchFamily="34" charset="0"/>
              <a:buChar char="•"/>
            </a:pPr>
            <a:r>
              <a:rPr lang="sv-SE" sz="2000" b="1" dirty="0">
                <a:solidFill>
                  <a:schemeClr val="tx2"/>
                </a:solidFill>
                <a:latin typeface="Dosis SemiBold" panose="02010503020202060003" pitchFamily="2" charset="77"/>
                <a:cs typeface="Times New Roman" panose="02020603050405020304" pitchFamily="18" charset="0"/>
              </a:rPr>
              <a:t>Start </a:t>
            </a:r>
            <a:r>
              <a:rPr lang="sv-SE" sz="2000" b="1" dirty="0" err="1">
                <a:solidFill>
                  <a:schemeClr val="tx2"/>
                </a:solidFill>
                <a:latin typeface="Dosis SemiBold" panose="02010503020202060003" pitchFamily="2" charset="77"/>
                <a:cs typeface="Times New Roman" panose="02020603050405020304" pitchFamily="18" charset="0"/>
              </a:rPr>
              <a:t>up</a:t>
            </a:r>
            <a:r>
              <a:rPr lang="sv-SE" sz="2000" b="1" dirty="0">
                <a:solidFill>
                  <a:schemeClr val="tx2"/>
                </a:solidFill>
                <a:latin typeface="Dosis SemiBold" panose="02010503020202060003" pitchFamily="2" charset="77"/>
                <a:cs typeface="Times New Roman" panose="02020603050405020304" pitchFamily="18" charset="0"/>
              </a:rPr>
              <a:t> meeting </a:t>
            </a:r>
            <a:r>
              <a:rPr lang="sv-SE" sz="2000" b="1" dirty="0" err="1">
                <a:solidFill>
                  <a:schemeClr val="tx2"/>
                </a:solidFill>
                <a:latin typeface="Dosis SemiBold" panose="02010503020202060003" pitchFamily="2" charset="77"/>
                <a:cs typeface="Times New Roman" panose="02020603050405020304" pitchFamily="18" charset="0"/>
              </a:rPr>
              <a:t>with</a:t>
            </a:r>
            <a:r>
              <a:rPr lang="sv-SE" sz="2000" b="1" dirty="0">
                <a:solidFill>
                  <a:schemeClr val="tx2"/>
                </a:solidFill>
                <a:latin typeface="Dosis SemiBold" panose="02010503020202060003" pitchFamily="2" charset="77"/>
                <a:cs typeface="Times New Roman" panose="02020603050405020304" pitchFamily="18" charset="0"/>
              </a:rPr>
              <a:t> </a:t>
            </a:r>
            <a:r>
              <a:rPr lang="sv-SE" sz="2000" b="1" dirty="0" err="1">
                <a:solidFill>
                  <a:schemeClr val="tx2"/>
                </a:solidFill>
                <a:latin typeface="Dosis SemiBold" panose="02010503020202060003" pitchFamily="2" charset="77"/>
                <a:cs typeface="Times New Roman" panose="02020603050405020304" pitchFamily="18" charset="0"/>
              </a:rPr>
              <a:t>constructor</a:t>
            </a:r>
            <a:r>
              <a:rPr lang="sv-SE" sz="2000" b="1" dirty="0">
                <a:solidFill>
                  <a:schemeClr val="tx2"/>
                </a:solidFill>
                <a:latin typeface="Dosis SemiBold" panose="02010503020202060003" pitchFamily="2" charset="77"/>
                <a:cs typeface="Times New Roman" panose="02020603050405020304" pitchFamily="18" charset="0"/>
              </a:rPr>
              <a:t> and </a:t>
            </a:r>
            <a:r>
              <a:rPr lang="sv-SE" sz="2000" b="1" dirty="0" err="1">
                <a:solidFill>
                  <a:schemeClr val="tx2"/>
                </a:solidFill>
                <a:latin typeface="Dosis SemiBold" panose="02010503020202060003" pitchFamily="2" charset="77"/>
                <a:cs typeface="Times New Roman" panose="02020603050405020304" pitchFamily="18" charset="0"/>
              </a:rPr>
              <a:t>those</a:t>
            </a:r>
            <a:r>
              <a:rPr lang="sv-SE" sz="2000" b="1" dirty="0">
                <a:solidFill>
                  <a:schemeClr val="tx2"/>
                </a:solidFill>
                <a:latin typeface="Dosis SemiBold" panose="02010503020202060003" pitchFamily="2" charset="77"/>
                <a:cs typeface="Times New Roman" panose="02020603050405020304" pitchFamily="18" charset="0"/>
              </a:rPr>
              <a:t> in the </a:t>
            </a:r>
            <a:r>
              <a:rPr lang="sv-SE" sz="2000" b="1" dirty="0" err="1">
                <a:solidFill>
                  <a:schemeClr val="tx2"/>
                </a:solidFill>
                <a:latin typeface="Dosis SemiBold" panose="02010503020202060003" pitchFamily="2" charset="77"/>
                <a:cs typeface="Times New Roman" panose="02020603050405020304" pitchFamily="18" charset="0"/>
              </a:rPr>
              <a:t>production</a:t>
            </a:r>
            <a:endParaRPr lang="sv-SE" sz="2800" b="1" dirty="0">
              <a:solidFill>
                <a:schemeClr val="tx2"/>
              </a:solidFill>
              <a:latin typeface="Dosis SemiBold" panose="02010503020202060003" pitchFamily="2" charset="77"/>
              <a:cs typeface="Times New Roman" panose="02020603050405020304" pitchFamily="18" charset="0"/>
            </a:endParaRPr>
          </a:p>
        </p:txBody>
      </p:sp>
      <p:sp>
        <p:nvSpPr>
          <p:cNvPr id="20" name="textruta 19">
            <a:extLst>
              <a:ext uri="{FF2B5EF4-FFF2-40B4-BE49-F238E27FC236}">
                <a16:creationId xmlns:a16="http://schemas.microsoft.com/office/drawing/2014/main" id="{CD5690CB-E702-C8B0-0612-E3C840E836B5}"/>
              </a:ext>
            </a:extLst>
          </p:cNvPr>
          <p:cNvSpPr txBox="1"/>
          <p:nvPr/>
        </p:nvSpPr>
        <p:spPr>
          <a:xfrm>
            <a:off x="812960" y="1809294"/>
            <a:ext cx="4357754" cy="3976473"/>
          </a:xfrm>
          <a:prstGeom prst="rect">
            <a:avLst/>
          </a:prstGeom>
          <a:noFill/>
        </p:spPr>
        <p:txBody>
          <a:bodyPr wrap="square">
            <a:spAutoFit/>
          </a:bodyPr>
          <a:lstStyle/>
          <a:p>
            <a:pPr marL="182563" lvl="0" indent="-182563">
              <a:lnSpc>
                <a:spcPct val="107000"/>
              </a:lnSpc>
              <a:spcAft>
                <a:spcPts val="600"/>
              </a:spcAft>
              <a:buFont typeface="Arial" panose="020B0604020202020204" pitchFamily="34" charset="0"/>
              <a:buChar char="•"/>
            </a:pPr>
            <a:r>
              <a:rPr lang="sv-SE" sz="2000" b="1" dirty="0">
                <a:solidFill>
                  <a:schemeClr val="tx2"/>
                </a:solidFill>
                <a:latin typeface="Dosis SemiBold" panose="02010503020202060003" pitchFamily="2" charset="77"/>
                <a:cs typeface="Times New Roman" panose="02020603050405020304" pitchFamily="18" charset="0"/>
              </a:rPr>
              <a:t>Get to </a:t>
            </a:r>
            <a:r>
              <a:rPr lang="sv-SE" sz="2000" b="1" dirty="0" err="1">
                <a:solidFill>
                  <a:schemeClr val="tx2"/>
                </a:solidFill>
                <a:latin typeface="Dosis SemiBold" panose="02010503020202060003" pitchFamily="2" charset="77"/>
                <a:cs typeface="Times New Roman" panose="02020603050405020304" pitchFamily="18" charset="0"/>
              </a:rPr>
              <a:t>know</a:t>
            </a:r>
            <a:r>
              <a:rPr lang="sv-SE" sz="2000" b="1" dirty="0">
                <a:solidFill>
                  <a:schemeClr val="tx2"/>
                </a:solidFill>
                <a:latin typeface="Dosis SemiBold" panose="02010503020202060003" pitchFamily="2" charset="77"/>
                <a:cs typeface="Times New Roman" panose="02020603050405020304" pitchFamily="18" charset="0"/>
              </a:rPr>
              <a:t> </a:t>
            </a:r>
            <a:r>
              <a:rPr lang="sv-SE" sz="2000" b="1" dirty="0" err="1">
                <a:solidFill>
                  <a:schemeClr val="tx2"/>
                </a:solidFill>
                <a:latin typeface="Dosis SemiBold" panose="02010503020202060003" pitchFamily="2" charset="77"/>
                <a:cs typeface="Times New Roman" panose="02020603050405020304" pitchFamily="18" charset="0"/>
              </a:rPr>
              <a:t>eachother</a:t>
            </a:r>
            <a:endParaRPr lang="sv-SE" sz="2000" b="1" dirty="0">
              <a:solidFill>
                <a:schemeClr val="tx2"/>
              </a:solidFill>
              <a:latin typeface="Dosis SemiBold" panose="02010503020202060003" pitchFamily="2" charset="77"/>
              <a:cs typeface="Times New Roman" panose="02020603050405020304" pitchFamily="18" charset="0"/>
            </a:endParaRPr>
          </a:p>
          <a:p>
            <a:pPr marL="182563" lvl="0" indent="-182563">
              <a:lnSpc>
                <a:spcPct val="107000"/>
              </a:lnSpc>
              <a:spcAft>
                <a:spcPts val="600"/>
              </a:spcAft>
              <a:buFont typeface="Arial" panose="020B0604020202020204" pitchFamily="34" charset="0"/>
              <a:buChar char="•"/>
            </a:pPr>
            <a:r>
              <a:rPr lang="sv-SE" sz="2000" b="1" dirty="0" err="1">
                <a:solidFill>
                  <a:schemeClr val="tx2"/>
                </a:solidFill>
                <a:latin typeface="Dosis SemiBold" panose="02010503020202060003" pitchFamily="2" charset="77"/>
                <a:cs typeface="Times New Roman" panose="02020603050405020304" pitchFamily="18" charset="0"/>
              </a:rPr>
              <a:t>Meet</a:t>
            </a:r>
            <a:r>
              <a:rPr lang="sv-SE" sz="2000" b="1" dirty="0">
                <a:solidFill>
                  <a:schemeClr val="tx2"/>
                </a:solidFill>
                <a:latin typeface="Dosis SemiBold" panose="02010503020202060003" pitchFamily="2" charset="77"/>
                <a:cs typeface="Times New Roman" panose="02020603050405020304" pitchFamily="18" charset="0"/>
              </a:rPr>
              <a:t> in person</a:t>
            </a:r>
          </a:p>
          <a:p>
            <a:pPr marL="182563" lvl="0" indent="-182563">
              <a:lnSpc>
                <a:spcPct val="107000"/>
              </a:lnSpc>
              <a:spcAft>
                <a:spcPts val="600"/>
              </a:spcAft>
              <a:buFont typeface="Arial" panose="020B0604020202020204" pitchFamily="34" charset="0"/>
              <a:buChar char="•"/>
            </a:pPr>
            <a:r>
              <a:rPr lang="sv-SE" sz="2000" b="1" dirty="0" err="1">
                <a:solidFill>
                  <a:schemeClr val="tx2"/>
                </a:solidFill>
                <a:latin typeface="Dosis SemiBold" panose="02010503020202060003" pitchFamily="2" charset="77"/>
                <a:cs typeface="Times New Roman" panose="02020603050405020304" pitchFamily="18" charset="0"/>
              </a:rPr>
              <a:t>Visualize</a:t>
            </a:r>
            <a:r>
              <a:rPr lang="sv-SE" sz="2000" b="1" dirty="0">
                <a:solidFill>
                  <a:schemeClr val="tx2"/>
                </a:solidFill>
                <a:latin typeface="Dosis SemiBold" panose="02010503020202060003" pitchFamily="2" charset="77"/>
                <a:cs typeface="Times New Roman" panose="02020603050405020304" pitchFamily="18" charset="0"/>
              </a:rPr>
              <a:t> the </a:t>
            </a:r>
            <a:r>
              <a:rPr lang="sv-SE" sz="2000" b="1" dirty="0" err="1">
                <a:solidFill>
                  <a:schemeClr val="tx2"/>
                </a:solidFill>
                <a:latin typeface="Dosis SemiBold" panose="02010503020202060003" pitchFamily="2" charset="77"/>
                <a:cs typeface="Times New Roman" panose="02020603050405020304" pitchFamily="18" charset="0"/>
              </a:rPr>
              <a:t>communication</a:t>
            </a:r>
            <a:endParaRPr lang="sv-SE" sz="2000" b="1" dirty="0">
              <a:solidFill>
                <a:schemeClr val="tx2"/>
              </a:solidFill>
              <a:latin typeface="Dosis SemiBold" panose="02010503020202060003" pitchFamily="2" charset="77"/>
              <a:cs typeface="Times New Roman" panose="02020603050405020304" pitchFamily="18" charset="0"/>
            </a:endParaRPr>
          </a:p>
          <a:p>
            <a:pPr marL="182563" lvl="0" indent="-182563">
              <a:lnSpc>
                <a:spcPct val="107000"/>
              </a:lnSpc>
              <a:spcAft>
                <a:spcPts val="600"/>
              </a:spcAft>
              <a:buFont typeface="Arial" panose="020B0604020202020204" pitchFamily="34" charset="0"/>
              <a:buChar char="•"/>
            </a:pPr>
            <a:r>
              <a:rPr lang="sv-SE" sz="2000" b="1" dirty="0">
                <a:solidFill>
                  <a:schemeClr val="tx2"/>
                </a:solidFill>
                <a:latin typeface="Dosis SemiBold" panose="02010503020202060003" pitchFamily="2" charset="77"/>
                <a:cs typeface="Times New Roman" panose="02020603050405020304" pitchFamily="18" charset="0"/>
              </a:rPr>
              <a:t>Ask </a:t>
            </a:r>
            <a:r>
              <a:rPr lang="sv-SE" sz="2000" b="1" dirty="0" err="1">
                <a:solidFill>
                  <a:schemeClr val="tx2"/>
                </a:solidFill>
                <a:latin typeface="Dosis SemiBold" panose="02010503020202060003" pitchFamily="2" charset="77"/>
                <a:cs typeface="Times New Roman" panose="02020603050405020304" pitchFamily="18" charset="0"/>
              </a:rPr>
              <a:t>questions</a:t>
            </a:r>
            <a:r>
              <a:rPr lang="sv-SE" sz="2000" b="1" dirty="0">
                <a:solidFill>
                  <a:schemeClr val="tx2"/>
                </a:solidFill>
                <a:latin typeface="Dosis SemiBold" panose="02010503020202060003" pitchFamily="2" charset="77"/>
                <a:cs typeface="Times New Roman" panose="02020603050405020304" pitchFamily="18" charset="0"/>
              </a:rPr>
              <a:t> to make sure </a:t>
            </a:r>
            <a:r>
              <a:rPr lang="sv-SE" sz="2000" b="1" dirty="0" err="1">
                <a:solidFill>
                  <a:schemeClr val="tx2"/>
                </a:solidFill>
                <a:latin typeface="Dosis SemiBold" panose="02010503020202060003" pitchFamily="2" charset="77"/>
                <a:cs typeface="Times New Roman" panose="02020603050405020304" pitchFamily="18" charset="0"/>
              </a:rPr>
              <a:t>that</a:t>
            </a:r>
            <a:r>
              <a:rPr lang="sv-SE" sz="2000" b="1" dirty="0">
                <a:solidFill>
                  <a:schemeClr val="tx2"/>
                </a:solidFill>
                <a:latin typeface="Dosis SemiBold" panose="02010503020202060003" pitchFamily="2" charset="77"/>
                <a:cs typeface="Times New Roman" panose="02020603050405020304" pitchFamily="18" charset="0"/>
              </a:rPr>
              <a:t> </a:t>
            </a:r>
            <a:r>
              <a:rPr lang="sv-SE" sz="2000" b="1" dirty="0" err="1">
                <a:solidFill>
                  <a:schemeClr val="tx2"/>
                </a:solidFill>
                <a:latin typeface="Dosis SemiBold" panose="02010503020202060003" pitchFamily="2" charset="77"/>
                <a:cs typeface="Times New Roman" panose="02020603050405020304" pitchFamily="18" charset="0"/>
              </a:rPr>
              <a:t>your</a:t>
            </a:r>
            <a:r>
              <a:rPr lang="sv-SE" sz="2000" b="1" dirty="0">
                <a:solidFill>
                  <a:schemeClr val="tx2"/>
                </a:solidFill>
                <a:latin typeface="Dosis SemiBold" panose="02010503020202060003" pitchFamily="2" charset="77"/>
                <a:cs typeface="Times New Roman" panose="02020603050405020304" pitchFamily="18" charset="0"/>
              </a:rPr>
              <a:t> </a:t>
            </a:r>
            <a:r>
              <a:rPr lang="sv-SE" sz="2000" b="1" dirty="0" err="1">
                <a:solidFill>
                  <a:schemeClr val="tx2"/>
                </a:solidFill>
                <a:latin typeface="Dosis SemiBold" panose="02010503020202060003" pitchFamily="2" charset="77"/>
                <a:cs typeface="Times New Roman" panose="02020603050405020304" pitchFamily="18" charset="0"/>
              </a:rPr>
              <a:t>instructions</a:t>
            </a:r>
            <a:r>
              <a:rPr lang="sv-SE" sz="2000" b="1" dirty="0">
                <a:solidFill>
                  <a:schemeClr val="tx2"/>
                </a:solidFill>
                <a:latin typeface="Dosis SemiBold" panose="02010503020202060003" pitchFamily="2" charset="77"/>
                <a:cs typeface="Times New Roman" panose="02020603050405020304" pitchFamily="18" charset="0"/>
              </a:rPr>
              <a:t> </a:t>
            </a:r>
            <a:r>
              <a:rPr lang="sv-SE" sz="2000" b="1" dirty="0" err="1">
                <a:solidFill>
                  <a:schemeClr val="tx2"/>
                </a:solidFill>
                <a:latin typeface="Dosis SemiBold" panose="02010503020202060003" pitchFamily="2" charset="77"/>
                <a:cs typeface="Times New Roman" panose="02020603050405020304" pitchFamily="18" charset="0"/>
              </a:rPr>
              <a:t>was</a:t>
            </a:r>
            <a:r>
              <a:rPr lang="sv-SE" sz="2000" b="1" dirty="0">
                <a:solidFill>
                  <a:schemeClr val="tx2"/>
                </a:solidFill>
                <a:latin typeface="Dosis SemiBold" panose="02010503020202060003" pitchFamily="2" charset="77"/>
                <a:cs typeface="Times New Roman" panose="02020603050405020304" pitchFamily="18" charset="0"/>
              </a:rPr>
              <a:t> </a:t>
            </a:r>
            <a:r>
              <a:rPr lang="sv-SE" sz="2000" b="1" dirty="0" err="1">
                <a:solidFill>
                  <a:schemeClr val="tx2"/>
                </a:solidFill>
                <a:latin typeface="Dosis SemiBold" panose="02010503020202060003" pitchFamily="2" charset="77"/>
                <a:cs typeface="Times New Roman" panose="02020603050405020304" pitchFamily="18" charset="0"/>
              </a:rPr>
              <a:t>received</a:t>
            </a:r>
            <a:r>
              <a:rPr lang="sv-SE" sz="2000" b="1" dirty="0">
                <a:solidFill>
                  <a:schemeClr val="tx2"/>
                </a:solidFill>
                <a:latin typeface="Dosis SemiBold" panose="02010503020202060003" pitchFamily="2" charset="77"/>
                <a:cs typeface="Times New Roman" panose="02020603050405020304" pitchFamily="18" charset="0"/>
              </a:rPr>
              <a:t> </a:t>
            </a:r>
            <a:r>
              <a:rPr lang="sv-SE" sz="2000" b="1" dirty="0" err="1">
                <a:solidFill>
                  <a:schemeClr val="tx2"/>
                </a:solidFill>
                <a:latin typeface="Dosis SemiBold" panose="02010503020202060003" pitchFamily="2" charset="77"/>
                <a:cs typeface="Times New Roman" panose="02020603050405020304" pitchFamily="18" charset="0"/>
              </a:rPr>
              <a:t>correctly</a:t>
            </a:r>
            <a:endParaRPr lang="sv-SE" sz="2000" b="1" dirty="0">
              <a:solidFill>
                <a:schemeClr val="tx2"/>
              </a:solidFill>
              <a:latin typeface="Dosis SemiBold" panose="02010503020202060003" pitchFamily="2" charset="77"/>
              <a:cs typeface="Times New Roman" panose="02020603050405020304" pitchFamily="18" charset="0"/>
            </a:endParaRPr>
          </a:p>
          <a:p>
            <a:pPr marL="182563" lvl="0" indent="-182563">
              <a:lnSpc>
                <a:spcPct val="107000"/>
              </a:lnSpc>
              <a:spcAft>
                <a:spcPts val="600"/>
              </a:spcAft>
              <a:buFont typeface="Arial" panose="020B0604020202020204" pitchFamily="34" charset="0"/>
              <a:buChar char="•"/>
            </a:pPr>
            <a:r>
              <a:rPr lang="sv-SE" sz="2000" b="1" dirty="0" err="1">
                <a:solidFill>
                  <a:schemeClr val="tx2"/>
                </a:solidFill>
                <a:latin typeface="Dosis SemiBold" panose="02010503020202060003" pitchFamily="2" charset="77"/>
                <a:cs typeface="Times New Roman" panose="02020603050405020304" pitchFamily="18" charset="0"/>
              </a:rPr>
              <a:t>Everybody</a:t>
            </a:r>
            <a:r>
              <a:rPr lang="sv-SE" sz="2000" b="1" dirty="0">
                <a:solidFill>
                  <a:schemeClr val="tx2"/>
                </a:solidFill>
                <a:latin typeface="Dosis SemiBold" panose="02010503020202060003" pitchFamily="2" charset="77"/>
                <a:cs typeface="Times New Roman" panose="02020603050405020304" pitchFamily="18" charset="0"/>
              </a:rPr>
              <a:t> </a:t>
            </a:r>
            <a:r>
              <a:rPr lang="sv-SE" sz="2000" b="1" dirty="0" err="1">
                <a:solidFill>
                  <a:schemeClr val="tx2"/>
                </a:solidFill>
                <a:latin typeface="Dosis SemiBold" panose="02010503020202060003" pitchFamily="2" charset="77"/>
                <a:cs typeface="Times New Roman" panose="02020603050405020304" pitchFamily="18" charset="0"/>
              </a:rPr>
              <a:t>knows</a:t>
            </a:r>
            <a:r>
              <a:rPr lang="sv-SE" sz="2000" b="1" dirty="0">
                <a:solidFill>
                  <a:schemeClr val="tx2"/>
                </a:solidFill>
                <a:latin typeface="Dosis SemiBold" panose="02010503020202060003" pitchFamily="2" charset="77"/>
                <a:cs typeface="Times New Roman" panose="02020603050405020304" pitchFamily="18" charset="0"/>
              </a:rPr>
              <a:t> </a:t>
            </a:r>
            <a:r>
              <a:rPr lang="sv-SE" sz="2000" b="1" dirty="0" err="1">
                <a:solidFill>
                  <a:schemeClr val="tx2"/>
                </a:solidFill>
                <a:latin typeface="Dosis SemiBold" panose="02010503020202060003" pitchFamily="2" charset="77"/>
                <a:cs typeface="Times New Roman" panose="02020603050405020304" pitchFamily="18" charset="0"/>
              </a:rPr>
              <a:t>who</a:t>
            </a:r>
            <a:r>
              <a:rPr lang="sv-SE" sz="2000" b="1" dirty="0">
                <a:solidFill>
                  <a:schemeClr val="tx2"/>
                </a:solidFill>
                <a:latin typeface="Dosis SemiBold" panose="02010503020202060003" pitchFamily="2" charset="77"/>
                <a:cs typeface="Times New Roman" panose="02020603050405020304" pitchFamily="18" charset="0"/>
              </a:rPr>
              <a:t> </a:t>
            </a:r>
            <a:r>
              <a:rPr lang="sv-SE" sz="2000" b="1" dirty="0" err="1">
                <a:solidFill>
                  <a:schemeClr val="tx2"/>
                </a:solidFill>
                <a:latin typeface="Dosis SemiBold" panose="02010503020202060003" pitchFamily="2" charset="77"/>
                <a:cs typeface="Times New Roman" panose="02020603050405020304" pitchFamily="18" charset="0"/>
              </a:rPr>
              <a:t>everyone</a:t>
            </a:r>
            <a:r>
              <a:rPr lang="sv-SE" sz="2000" b="1" dirty="0">
                <a:solidFill>
                  <a:schemeClr val="tx2"/>
                </a:solidFill>
                <a:latin typeface="Dosis SemiBold" panose="02010503020202060003" pitchFamily="2" charset="77"/>
                <a:cs typeface="Times New Roman" panose="02020603050405020304" pitchFamily="18" charset="0"/>
              </a:rPr>
              <a:t> is</a:t>
            </a:r>
          </a:p>
          <a:p>
            <a:pPr marL="182563" lvl="0" indent="-182563">
              <a:lnSpc>
                <a:spcPct val="107000"/>
              </a:lnSpc>
              <a:spcAft>
                <a:spcPts val="600"/>
              </a:spcAft>
              <a:buFont typeface="Arial" panose="020B0604020202020204" pitchFamily="34" charset="0"/>
              <a:buChar char="•"/>
            </a:pPr>
            <a:r>
              <a:rPr lang="sv-SE" sz="2000" b="1" dirty="0" err="1">
                <a:solidFill>
                  <a:schemeClr val="tx2"/>
                </a:solidFill>
                <a:latin typeface="Dosis SemiBold" panose="02010503020202060003" pitchFamily="2" charset="77"/>
                <a:cs typeface="Times New Roman" panose="02020603050405020304" pitchFamily="18" charset="0"/>
              </a:rPr>
              <a:t>Follow</a:t>
            </a:r>
            <a:r>
              <a:rPr lang="sv-SE" sz="2000" b="1" dirty="0">
                <a:solidFill>
                  <a:schemeClr val="tx2"/>
                </a:solidFill>
                <a:latin typeface="Dosis SemiBold" panose="02010503020202060003" pitchFamily="2" charset="77"/>
                <a:cs typeface="Times New Roman" panose="02020603050405020304" pitchFamily="18" charset="0"/>
              </a:rPr>
              <a:t> </a:t>
            </a:r>
            <a:r>
              <a:rPr lang="sv-SE" sz="2000" b="1" dirty="0" err="1">
                <a:solidFill>
                  <a:schemeClr val="tx2"/>
                </a:solidFill>
                <a:latin typeface="Dosis SemiBold" panose="02010503020202060003" pitchFamily="2" charset="77"/>
                <a:cs typeface="Times New Roman" panose="02020603050405020304" pitchFamily="18" charset="0"/>
              </a:rPr>
              <a:t>up</a:t>
            </a:r>
            <a:endParaRPr lang="sv-SE" sz="2000" b="1" dirty="0">
              <a:solidFill>
                <a:schemeClr val="tx2"/>
              </a:solidFill>
              <a:latin typeface="Dosis SemiBold" panose="02010503020202060003" pitchFamily="2" charset="77"/>
              <a:cs typeface="Times New Roman" panose="02020603050405020304" pitchFamily="18" charset="0"/>
            </a:endParaRPr>
          </a:p>
          <a:p>
            <a:pPr marL="182563" lvl="0" indent="-182563">
              <a:lnSpc>
                <a:spcPct val="107000"/>
              </a:lnSpc>
              <a:spcAft>
                <a:spcPts val="600"/>
              </a:spcAft>
              <a:buFont typeface="Arial" panose="020B0604020202020204" pitchFamily="34" charset="0"/>
              <a:buChar char="•"/>
            </a:pPr>
            <a:r>
              <a:rPr lang="sv-SE" sz="2000" b="1" dirty="0">
                <a:solidFill>
                  <a:schemeClr val="tx2"/>
                </a:solidFill>
                <a:latin typeface="Dosis SemiBold" panose="02010503020202060003" pitchFamily="2" charset="77"/>
                <a:cs typeface="Times New Roman" panose="02020603050405020304" pitchFamily="18" charset="0"/>
              </a:rPr>
              <a:t>Make sure </a:t>
            </a:r>
            <a:r>
              <a:rPr lang="sv-SE" sz="2000" b="1" dirty="0" err="1">
                <a:solidFill>
                  <a:schemeClr val="tx2"/>
                </a:solidFill>
                <a:latin typeface="Dosis SemiBold" panose="02010503020202060003" pitchFamily="2" charset="77"/>
                <a:cs typeface="Times New Roman" panose="02020603050405020304" pitchFamily="18" charset="0"/>
              </a:rPr>
              <a:t>everyone</a:t>
            </a:r>
            <a:r>
              <a:rPr lang="sv-SE" sz="2000" b="1" dirty="0">
                <a:solidFill>
                  <a:schemeClr val="tx2"/>
                </a:solidFill>
                <a:latin typeface="Dosis SemiBold" panose="02010503020202060003" pitchFamily="2" charset="77"/>
                <a:cs typeface="Times New Roman" panose="02020603050405020304" pitchFamily="18" charset="0"/>
              </a:rPr>
              <a:t> </a:t>
            </a:r>
            <a:r>
              <a:rPr lang="sv-SE" sz="2000" b="1" dirty="0" err="1">
                <a:solidFill>
                  <a:schemeClr val="tx2"/>
                </a:solidFill>
                <a:latin typeface="Dosis SemiBold" panose="02010503020202060003" pitchFamily="2" charset="77"/>
                <a:cs typeface="Times New Roman" panose="02020603050405020304" pitchFamily="18" charset="0"/>
              </a:rPr>
              <a:t>feels</a:t>
            </a:r>
            <a:r>
              <a:rPr lang="sv-SE" sz="2000" b="1" dirty="0">
                <a:solidFill>
                  <a:schemeClr val="tx2"/>
                </a:solidFill>
                <a:latin typeface="Dosis SemiBold" panose="02010503020202060003" pitchFamily="2" charset="77"/>
                <a:cs typeface="Times New Roman" panose="02020603050405020304" pitchFamily="18" charset="0"/>
              </a:rPr>
              <a:t> </a:t>
            </a:r>
            <a:r>
              <a:rPr lang="sv-SE" sz="2000" b="1" dirty="0" err="1">
                <a:solidFill>
                  <a:schemeClr val="tx2"/>
                </a:solidFill>
                <a:latin typeface="Dosis SemiBold" panose="02010503020202060003" pitchFamily="2" charset="77"/>
                <a:cs typeface="Times New Roman" panose="02020603050405020304" pitchFamily="18" charset="0"/>
              </a:rPr>
              <a:t>included</a:t>
            </a:r>
            <a:endParaRPr lang="sv-SE" sz="2000" b="1" dirty="0">
              <a:solidFill>
                <a:schemeClr val="tx2"/>
              </a:solidFill>
              <a:latin typeface="Dosis SemiBold" panose="02010503020202060003" pitchFamily="2" charset="77"/>
              <a:cs typeface="Times New Roman" panose="02020603050405020304" pitchFamily="18" charset="0"/>
            </a:endParaRPr>
          </a:p>
          <a:p>
            <a:pPr marL="182563" indent="-182563">
              <a:lnSpc>
                <a:spcPct val="107000"/>
              </a:lnSpc>
              <a:spcAft>
                <a:spcPts val="600"/>
              </a:spcAft>
              <a:buFont typeface="Arial" panose="020B0604020202020204" pitchFamily="34" charset="0"/>
              <a:buChar char="•"/>
            </a:pPr>
            <a:r>
              <a:rPr lang="sv-SE" sz="2000" b="1" dirty="0">
                <a:solidFill>
                  <a:schemeClr val="tx2"/>
                </a:solidFill>
                <a:latin typeface="Dosis SemiBold" panose="02010503020202060003" pitchFamily="2" charset="77"/>
                <a:cs typeface="Times New Roman" panose="02020603050405020304" pitchFamily="18" charset="0"/>
              </a:rPr>
              <a:t>Short </a:t>
            </a:r>
            <a:r>
              <a:rPr lang="sv-SE" sz="2000" b="1" dirty="0" err="1">
                <a:solidFill>
                  <a:schemeClr val="tx2"/>
                </a:solidFill>
                <a:latin typeface="Dosis SemiBold" panose="02010503020202060003" pitchFamily="2" charset="77"/>
                <a:cs typeface="Times New Roman" panose="02020603050405020304" pitchFamily="18" charset="0"/>
              </a:rPr>
              <a:t>ways</a:t>
            </a:r>
            <a:r>
              <a:rPr lang="sv-SE" sz="2000" b="1" dirty="0">
                <a:solidFill>
                  <a:schemeClr val="tx2"/>
                </a:solidFill>
                <a:latin typeface="Dosis SemiBold" panose="02010503020202060003" pitchFamily="2" charset="77"/>
                <a:cs typeface="Times New Roman" panose="02020603050405020304" pitchFamily="18" charset="0"/>
              </a:rPr>
              <a:t> </a:t>
            </a:r>
            <a:r>
              <a:rPr lang="sv-SE" sz="2000" b="1" dirty="0" err="1">
                <a:solidFill>
                  <a:schemeClr val="tx2"/>
                </a:solidFill>
                <a:latin typeface="Dosis SemiBold" panose="02010503020202060003" pitchFamily="2" charset="77"/>
                <a:cs typeface="Times New Roman" panose="02020603050405020304" pitchFamily="18" charset="0"/>
              </a:rPr>
              <a:t>of</a:t>
            </a:r>
            <a:r>
              <a:rPr lang="sv-SE" sz="2000" b="1" dirty="0">
                <a:solidFill>
                  <a:schemeClr val="tx2"/>
                </a:solidFill>
                <a:latin typeface="Dosis SemiBold" panose="02010503020202060003" pitchFamily="2" charset="77"/>
                <a:cs typeface="Times New Roman" panose="02020603050405020304" pitchFamily="18" charset="0"/>
              </a:rPr>
              <a:t> </a:t>
            </a:r>
            <a:r>
              <a:rPr lang="sv-SE" sz="2000" b="1" dirty="0" err="1">
                <a:solidFill>
                  <a:schemeClr val="tx2"/>
                </a:solidFill>
                <a:latin typeface="Dosis SemiBold" panose="02010503020202060003" pitchFamily="2" charset="77"/>
                <a:cs typeface="Times New Roman" panose="02020603050405020304" pitchFamily="18" charset="0"/>
              </a:rPr>
              <a:t>communication</a:t>
            </a:r>
            <a:endParaRPr lang="sv-SE" sz="2000" b="1" dirty="0">
              <a:solidFill>
                <a:schemeClr val="tx2"/>
              </a:solidFill>
              <a:latin typeface="Dosis SemiBold" panose="02010503020202060003" pitchFamily="2" charset="77"/>
              <a:cs typeface="Times New Roman" panose="02020603050405020304" pitchFamily="18" charset="0"/>
            </a:endParaRPr>
          </a:p>
          <a:p>
            <a:pPr marL="182563" lvl="0" indent="-182563">
              <a:lnSpc>
                <a:spcPct val="107000"/>
              </a:lnSpc>
              <a:spcAft>
                <a:spcPts val="600"/>
              </a:spcAft>
              <a:buFont typeface="Arial" panose="020B0604020202020204" pitchFamily="34" charset="0"/>
              <a:buChar char="•"/>
            </a:pPr>
            <a:endParaRPr lang="sv-SE" sz="2000" b="1" dirty="0">
              <a:solidFill>
                <a:schemeClr val="tx2"/>
              </a:solidFill>
              <a:latin typeface="Dosis SemiBold" panose="02010503020202060003" pitchFamily="2" charset="77"/>
              <a:cs typeface="Times New Roman" panose="02020603050405020304" pitchFamily="18" charset="0"/>
            </a:endParaRPr>
          </a:p>
        </p:txBody>
      </p:sp>
    </p:spTree>
    <p:extLst>
      <p:ext uri="{BB962C8B-B14F-4D97-AF65-F5344CB8AC3E}">
        <p14:creationId xmlns:p14="http://schemas.microsoft.com/office/powerpoint/2010/main" val="16365349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p:cNvSpPr/>
          <p:nvPr/>
        </p:nvSpPr>
        <p:spPr>
          <a:xfrm>
            <a:off x="0" y="0"/>
            <a:ext cx="12192000" cy="6858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a:ea typeface="+mn-ea"/>
              <a:cs typeface="+mn-cs"/>
            </a:endParaRPr>
          </a:p>
        </p:txBody>
      </p:sp>
      <p:sp>
        <p:nvSpPr>
          <p:cNvPr id="9" name="textruta 2"/>
          <p:cNvSpPr txBox="1"/>
          <p:nvPr/>
        </p:nvSpPr>
        <p:spPr>
          <a:xfrm>
            <a:off x="177424" y="206394"/>
            <a:ext cx="5691112" cy="4770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2500" b="1" i="0" u="none" strike="noStrike" kern="1200" cap="none" spc="0" normalizeH="0" baseline="0" noProof="0" dirty="0">
                <a:ln>
                  <a:noFill/>
                </a:ln>
                <a:solidFill>
                  <a:prstClr val="white"/>
                </a:solidFill>
                <a:effectLst/>
                <a:uLnTx/>
                <a:uFillTx/>
                <a:latin typeface="Arial" charset="0"/>
                <a:ea typeface="Arial" charset="0"/>
                <a:cs typeface="Arial" charset="0"/>
              </a:rPr>
              <a:t> </a:t>
            </a:r>
          </a:p>
        </p:txBody>
      </p:sp>
      <p:pic>
        <p:nvPicPr>
          <p:cNvPr id="5" name="Bildobjekt 4" descr="HallNollan_payoff.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47127" y="1597745"/>
            <a:ext cx="9156192" cy="3639312"/>
          </a:xfrm>
          <a:prstGeom prst="rect">
            <a:avLst/>
          </a:prstGeom>
        </p:spPr>
      </p:pic>
    </p:spTree>
    <p:extLst>
      <p:ext uri="{BB962C8B-B14F-4D97-AF65-F5344CB8AC3E}">
        <p14:creationId xmlns:p14="http://schemas.microsoft.com/office/powerpoint/2010/main" val="3225635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a:extLst>
              <a:ext uri="{FF2B5EF4-FFF2-40B4-BE49-F238E27FC236}">
                <a16:creationId xmlns:a16="http://schemas.microsoft.com/office/drawing/2014/main" id="{F099B9B1-A3F4-994D-B2D7-45840C446488}"/>
              </a:ext>
            </a:extLst>
          </p:cNvPr>
          <p:cNvPicPr>
            <a:picLocks noChangeAspect="1"/>
          </p:cNvPicPr>
          <p:nvPr/>
        </p:nvPicPr>
        <p:blipFill rotWithShape="1">
          <a:blip r:embed="rId3">
            <a:extLst>
              <a:ext uri="{28A0092B-C50C-407E-A947-70E740481C1C}">
                <a14:useLocalDpi xmlns:a14="http://schemas.microsoft.com/office/drawing/2010/main" val="0"/>
              </a:ext>
            </a:extLst>
          </a:blip>
          <a:srcRect l="6943" t="82" r="39781" b="-82"/>
          <a:stretch/>
        </p:blipFill>
        <p:spPr>
          <a:xfrm>
            <a:off x="6711042" y="0"/>
            <a:ext cx="5480958" cy="6858000"/>
          </a:xfrm>
          <a:prstGeom prst="rect">
            <a:avLst/>
          </a:prstGeom>
        </p:spPr>
      </p:pic>
      <p:sp>
        <p:nvSpPr>
          <p:cNvPr id="5" name="textruta 2">
            <a:extLst>
              <a:ext uri="{FF2B5EF4-FFF2-40B4-BE49-F238E27FC236}">
                <a16:creationId xmlns:a16="http://schemas.microsoft.com/office/drawing/2014/main" id="{CEE48DAA-6082-4190-BC3B-BEDA84EFB437}"/>
              </a:ext>
            </a:extLst>
          </p:cNvPr>
          <p:cNvSpPr txBox="1"/>
          <p:nvPr/>
        </p:nvSpPr>
        <p:spPr>
          <a:xfrm>
            <a:off x="193874" y="289192"/>
            <a:ext cx="10870732" cy="4770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2500" b="1" dirty="0">
                <a:solidFill>
                  <a:srgbClr val="01B0F0"/>
                </a:solidFill>
                <a:latin typeface="Dosis" pitchFamily="2" charset="0"/>
                <a:ea typeface="Arial" charset="0"/>
                <a:cs typeface="Arial" charset="0"/>
              </a:rPr>
              <a:t>Beskrivning av aktiviteten</a:t>
            </a:r>
            <a:endParaRPr kumimoji="0" lang="sv-SE" sz="2500" b="1" i="0" u="none" strike="noStrike" kern="1200" cap="none" spc="0" normalizeH="0" baseline="0" noProof="0" dirty="0">
              <a:ln>
                <a:noFill/>
              </a:ln>
              <a:solidFill>
                <a:srgbClr val="01B0F0"/>
              </a:solidFill>
              <a:effectLst/>
              <a:uLnTx/>
              <a:uFillTx/>
              <a:latin typeface="Dosis" pitchFamily="2" charset="0"/>
              <a:ea typeface="Arial" charset="0"/>
              <a:cs typeface="Arial" charset="0"/>
            </a:endParaRPr>
          </a:p>
        </p:txBody>
      </p:sp>
      <p:sp>
        <p:nvSpPr>
          <p:cNvPr id="6" name="Rectangle 13">
            <a:extLst>
              <a:ext uri="{FF2B5EF4-FFF2-40B4-BE49-F238E27FC236}">
                <a16:creationId xmlns:a16="http://schemas.microsoft.com/office/drawing/2014/main" id="{A6A91C01-0291-45BC-B5C0-B01FB7A3D1E0}"/>
              </a:ext>
            </a:extLst>
          </p:cNvPr>
          <p:cNvSpPr/>
          <p:nvPr/>
        </p:nvSpPr>
        <p:spPr>
          <a:xfrm>
            <a:off x="272960" y="842844"/>
            <a:ext cx="540000" cy="54000"/>
          </a:xfrm>
          <a:prstGeom prst="rect">
            <a:avLst/>
          </a:prstGeom>
          <a:solidFill>
            <a:srgbClr val="01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7" name="Picture 12">
            <a:extLst>
              <a:ext uri="{FF2B5EF4-FFF2-40B4-BE49-F238E27FC236}">
                <a16:creationId xmlns:a16="http://schemas.microsoft.com/office/drawing/2014/main" id="{3C12850F-06B9-4A08-A4A0-C1284E34A1E5}"/>
              </a:ext>
            </a:extLst>
          </p:cNvPr>
          <p:cNvPicPr>
            <a:picLocks noChangeAspect="1"/>
          </p:cNvPicPr>
          <p:nvPr/>
        </p:nvPicPr>
        <p:blipFill>
          <a:blip r:embed="rId4"/>
          <a:stretch>
            <a:fillRect/>
          </a:stretch>
        </p:blipFill>
        <p:spPr>
          <a:xfrm>
            <a:off x="11372755" y="176014"/>
            <a:ext cx="625371" cy="547200"/>
          </a:xfrm>
          <a:prstGeom prst="rect">
            <a:avLst/>
          </a:prstGeom>
        </p:spPr>
      </p:pic>
      <p:sp>
        <p:nvSpPr>
          <p:cNvPr id="3" name="Rektangel 2">
            <a:extLst>
              <a:ext uri="{FF2B5EF4-FFF2-40B4-BE49-F238E27FC236}">
                <a16:creationId xmlns:a16="http://schemas.microsoft.com/office/drawing/2014/main" id="{9305718A-A5A4-9348-A05F-87BAED18F262}"/>
              </a:ext>
            </a:extLst>
          </p:cNvPr>
          <p:cNvSpPr/>
          <p:nvPr/>
        </p:nvSpPr>
        <p:spPr>
          <a:xfrm>
            <a:off x="272960" y="1101299"/>
            <a:ext cx="6004797" cy="3570208"/>
          </a:xfrm>
          <a:prstGeom prst="rect">
            <a:avLst/>
          </a:prstGeom>
        </p:spPr>
        <p:txBody>
          <a:bodyPr wrap="square">
            <a:spAutoFit/>
          </a:bodyPr>
          <a:lstStyle/>
          <a:p>
            <a:r>
              <a:rPr lang="sv-SE" sz="1600" dirty="0">
                <a:solidFill>
                  <a:schemeClr val="accent1"/>
                </a:solidFill>
                <a:latin typeface="DINPro-Regular" panose="02000503030000020004" pitchFamily="2" charset="0"/>
              </a:rPr>
              <a:t>Filmen som ligger till grund för den här aktiviteten/reflektionsövningen handlar om vikten av dialog inom projekt och organisationer för att skapa förutsättningar för att arbeta säkert. I filmen pratar de även om hur man kan göra för att säkerställa att alla förstått och har samma bild av det som sagts och överenskommits. </a:t>
            </a:r>
          </a:p>
          <a:p>
            <a:endParaRPr lang="sv-SE" sz="1600" dirty="0">
              <a:solidFill>
                <a:schemeClr val="accent1"/>
              </a:solidFill>
              <a:latin typeface="DINPro-Regular" panose="02000503030000020004" pitchFamily="2" charset="0"/>
            </a:endParaRPr>
          </a:p>
          <a:p>
            <a:r>
              <a:rPr lang="sv-SE" sz="1600" dirty="0">
                <a:solidFill>
                  <a:schemeClr val="accent1"/>
                </a:solidFill>
                <a:latin typeface="DINPro-Regular" panose="02000503030000020004" pitchFamily="2" charset="0"/>
              </a:rPr>
              <a:t>Frågorna är tänkta att utgå från vad varje enskild person, i sin roll, kan göra för att bidra till en fungerande kommunikation och dialog på sin arbetsplats. Det, i sin tur, leder till att öka säkerheten. </a:t>
            </a:r>
          </a:p>
          <a:p>
            <a:endParaRPr lang="sv-SE" sz="1600" dirty="0">
              <a:solidFill>
                <a:schemeClr val="accent1"/>
              </a:solidFill>
              <a:latin typeface="DINPro-Regular" panose="02000503030000020004" pitchFamily="2" charset="0"/>
            </a:endParaRPr>
          </a:p>
          <a:p>
            <a:r>
              <a:rPr lang="sv-SE" sz="1600" dirty="0">
                <a:solidFill>
                  <a:schemeClr val="accent1"/>
                </a:solidFill>
                <a:latin typeface="DINPro-Regular" panose="02000503030000020004" pitchFamily="2" charset="0"/>
              </a:rPr>
              <a:t>Vi uppmuntrar även till att låta någon eller några av deltagarna dela med sig av sina reflektioner.</a:t>
            </a:r>
            <a:r>
              <a:rPr lang="sv-SE" dirty="0">
                <a:solidFill>
                  <a:schemeClr val="accent1"/>
                </a:solidFill>
                <a:latin typeface="DINPro-Regular" panose="02000503030000020004" pitchFamily="2" charset="0"/>
              </a:rPr>
              <a:t> </a:t>
            </a:r>
          </a:p>
        </p:txBody>
      </p:sp>
    </p:spTree>
    <p:extLst>
      <p:ext uri="{BB962C8B-B14F-4D97-AF65-F5344CB8AC3E}">
        <p14:creationId xmlns:p14="http://schemas.microsoft.com/office/powerpoint/2010/main" val="12968597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ruta 2">
            <a:extLst>
              <a:ext uri="{FF2B5EF4-FFF2-40B4-BE49-F238E27FC236}">
                <a16:creationId xmlns:a16="http://schemas.microsoft.com/office/drawing/2014/main" id="{CEE48DAA-6082-4190-BC3B-BEDA84EFB437}"/>
              </a:ext>
            </a:extLst>
          </p:cNvPr>
          <p:cNvSpPr txBox="1"/>
          <p:nvPr/>
        </p:nvSpPr>
        <p:spPr>
          <a:xfrm>
            <a:off x="193874" y="289182"/>
            <a:ext cx="10870732" cy="477054"/>
          </a:xfrm>
          <a:prstGeom prst="rect">
            <a:avLst/>
          </a:prstGeom>
          <a:noFill/>
        </p:spPr>
        <p:txBody>
          <a:bodyPr wrap="square" rtlCol="0">
            <a:spAutoFit/>
          </a:bodyPr>
          <a:lstStyle/>
          <a:p>
            <a:pPr lvl="0" defTabSz="914400">
              <a:defRPr/>
            </a:pPr>
            <a:r>
              <a:rPr lang="sv-SE" sz="2500" b="1" dirty="0">
                <a:solidFill>
                  <a:srgbClr val="01B0F0"/>
                </a:solidFill>
                <a:latin typeface="Dosis" pitchFamily="2" charset="0"/>
                <a:ea typeface="Arial" charset="0"/>
                <a:cs typeface="Arial" charset="0"/>
              </a:rPr>
              <a:t>Information inför </a:t>
            </a:r>
            <a:r>
              <a:rPr lang="sv-SE" sz="2500" b="1" u="sng" dirty="0">
                <a:solidFill>
                  <a:srgbClr val="01B0F0"/>
                </a:solidFill>
                <a:latin typeface="Dosis" pitchFamily="2" charset="0"/>
                <a:ea typeface="Arial" charset="0"/>
                <a:cs typeface="Arial" charset="0"/>
              </a:rPr>
              <a:t>val</a:t>
            </a:r>
            <a:r>
              <a:rPr lang="sv-SE" sz="2500" b="1" dirty="0">
                <a:solidFill>
                  <a:srgbClr val="01B0F0"/>
                </a:solidFill>
                <a:latin typeface="Dosis" pitchFamily="2" charset="0"/>
                <a:ea typeface="Arial" charset="0"/>
                <a:cs typeface="Arial" charset="0"/>
              </a:rPr>
              <a:t> av aktivitetsvariant</a:t>
            </a:r>
          </a:p>
        </p:txBody>
      </p:sp>
      <p:sp>
        <p:nvSpPr>
          <p:cNvPr id="6" name="Rectangle 13">
            <a:extLst>
              <a:ext uri="{FF2B5EF4-FFF2-40B4-BE49-F238E27FC236}">
                <a16:creationId xmlns:a16="http://schemas.microsoft.com/office/drawing/2014/main" id="{A6A91C01-0291-45BC-B5C0-B01FB7A3D1E0}"/>
              </a:ext>
            </a:extLst>
          </p:cNvPr>
          <p:cNvSpPr/>
          <p:nvPr/>
        </p:nvSpPr>
        <p:spPr>
          <a:xfrm>
            <a:off x="272960" y="842844"/>
            <a:ext cx="540000" cy="54000"/>
          </a:xfrm>
          <a:prstGeom prst="rect">
            <a:avLst/>
          </a:prstGeom>
          <a:solidFill>
            <a:srgbClr val="01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7" name="Picture 12">
            <a:extLst>
              <a:ext uri="{FF2B5EF4-FFF2-40B4-BE49-F238E27FC236}">
                <a16:creationId xmlns:a16="http://schemas.microsoft.com/office/drawing/2014/main" id="{3C12850F-06B9-4A08-A4A0-C1284E34A1E5}"/>
              </a:ext>
            </a:extLst>
          </p:cNvPr>
          <p:cNvPicPr>
            <a:picLocks noChangeAspect="1"/>
          </p:cNvPicPr>
          <p:nvPr/>
        </p:nvPicPr>
        <p:blipFill>
          <a:blip r:embed="rId3"/>
          <a:stretch>
            <a:fillRect/>
          </a:stretch>
        </p:blipFill>
        <p:spPr>
          <a:xfrm>
            <a:off x="11372755" y="176014"/>
            <a:ext cx="625371" cy="547200"/>
          </a:xfrm>
          <a:prstGeom prst="rect">
            <a:avLst/>
          </a:prstGeom>
        </p:spPr>
      </p:pic>
      <p:sp>
        <p:nvSpPr>
          <p:cNvPr id="2" name="textruta 1">
            <a:extLst>
              <a:ext uri="{FF2B5EF4-FFF2-40B4-BE49-F238E27FC236}">
                <a16:creationId xmlns:a16="http://schemas.microsoft.com/office/drawing/2014/main" id="{28014D86-E836-4956-924F-0F6605F64570}"/>
              </a:ext>
            </a:extLst>
          </p:cNvPr>
          <p:cNvSpPr txBox="1"/>
          <p:nvPr/>
        </p:nvSpPr>
        <p:spPr>
          <a:xfrm>
            <a:off x="439755" y="1097125"/>
            <a:ext cx="11312489" cy="3200876"/>
          </a:xfrm>
          <a:prstGeom prst="rect">
            <a:avLst/>
          </a:prstGeom>
          <a:noFill/>
        </p:spPr>
        <p:txBody>
          <a:bodyPr wrap="square" rtlCol="0" anchor="t">
            <a:spAutoFit/>
          </a:bodyPr>
          <a:lstStyle/>
          <a:p>
            <a:pPr>
              <a:spcAft>
                <a:spcPts val="1200"/>
              </a:spcAft>
            </a:pPr>
            <a:r>
              <a:rPr lang="sv-SE" sz="2400" dirty="0">
                <a:solidFill>
                  <a:schemeClr val="accent1"/>
                </a:solidFill>
                <a:latin typeface="DINPro-Regular" panose="02000503030000020004" pitchFamily="2" charset="0"/>
              </a:rPr>
              <a:t>Aktiviteten går att genomföra på olika sätt, vilka vi valt att kalla varianter. Det finns tre olika varianter (BAS, Mellan och Workshop) som bygger på samma två grundfrågor som deltagarna får reflektera över. Mellan-varianten innehåller en följdfråga och uppmuntrar till mer reflektion och dialog och workshopen ger ytterligare utrymme för att arbeta vidare med frågorna. </a:t>
            </a:r>
          </a:p>
          <a:p>
            <a:pPr>
              <a:spcAft>
                <a:spcPts val="1200"/>
              </a:spcAft>
            </a:pPr>
            <a:r>
              <a:rPr lang="sv-SE" sz="2400" dirty="0">
                <a:solidFill>
                  <a:schemeClr val="accent1"/>
                </a:solidFill>
                <a:latin typeface="DINPro-Regular" panose="02000503030000020004" pitchFamily="2" charset="0"/>
              </a:rPr>
              <a:t>På följande sidor finns de tre olika varianterna beskrivna. Ni </a:t>
            </a:r>
            <a:r>
              <a:rPr lang="sv-SE" sz="2400" b="1" dirty="0">
                <a:solidFill>
                  <a:schemeClr val="accent1"/>
                </a:solidFill>
                <a:latin typeface="DINPro-Regular" panose="02000503030000020004" pitchFamily="2" charset="0"/>
              </a:rPr>
              <a:t>väljer själva vilken aktivitetsvariant </a:t>
            </a:r>
            <a:r>
              <a:rPr lang="sv-SE" sz="2400" dirty="0">
                <a:solidFill>
                  <a:schemeClr val="accent1"/>
                </a:solidFill>
                <a:latin typeface="DINPro-Regular" panose="02000503030000020004" pitchFamily="2" charset="0"/>
              </a:rPr>
              <a:t>som passar bäst i er organisation. </a:t>
            </a:r>
            <a:r>
              <a:rPr lang="sv-SE" sz="2400" b="1" dirty="0">
                <a:solidFill>
                  <a:schemeClr val="accent1"/>
                </a:solidFill>
                <a:latin typeface="DINPro-Regular" panose="02000503030000020004" pitchFamily="2" charset="0"/>
              </a:rPr>
              <a:t>Anpassa </a:t>
            </a:r>
            <a:r>
              <a:rPr lang="sv-SE" sz="2400" dirty="0">
                <a:solidFill>
                  <a:schemeClr val="accent1"/>
                </a:solidFill>
                <a:latin typeface="DINPro-Regular" panose="02000503030000020004" pitchFamily="2" charset="0"/>
              </a:rPr>
              <a:t>gärna den variant ni väljer så att den passar just er verksamhet och just den arbetsplats ni är på. </a:t>
            </a:r>
            <a:endParaRPr lang="sv-SE" sz="2000" dirty="0">
              <a:solidFill>
                <a:schemeClr val="accent1"/>
              </a:solidFill>
              <a:latin typeface="DINPro-Regular" panose="02000503030000020004" pitchFamily="2" charset="0"/>
            </a:endParaRPr>
          </a:p>
        </p:txBody>
      </p:sp>
    </p:spTree>
    <p:extLst>
      <p:ext uri="{BB962C8B-B14F-4D97-AF65-F5344CB8AC3E}">
        <p14:creationId xmlns:p14="http://schemas.microsoft.com/office/powerpoint/2010/main" val="5095414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ruta 2">
            <a:extLst>
              <a:ext uri="{FF2B5EF4-FFF2-40B4-BE49-F238E27FC236}">
                <a16:creationId xmlns:a16="http://schemas.microsoft.com/office/drawing/2014/main" id="{CEE48DAA-6082-4190-BC3B-BEDA84EFB437}"/>
              </a:ext>
            </a:extLst>
          </p:cNvPr>
          <p:cNvSpPr txBox="1"/>
          <p:nvPr/>
        </p:nvSpPr>
        <p:spPr>
          <a:xfrm>
            <a:off x="193874" y="289182"/>
            <a:ext cx="10870732" cy="4770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2500" b="1" i="0" u="none" strike="noStrike" kern="1200" cap="none" spc="0" normalizeH="0" baseline="0" noProof="0" dirty="0">
                <a:ln>
                  <a:noFill/>
                </a:ln>
                <a:solidFill>
                  <a:srgbClr val="01B0F0"/>
                </a:solidFill>
                <a:effectLst/>
                <a:uLnTx/>
                <a:uFillTx/>
                <a:latin typeface="Dosis" pitchFamily="2" charset="0"/>
                <a:ea typeface="Arial" charset="0"/>
                <a:cs typeface="Arial" charset="0"/>
              </a:rPr>
              <a:t>Beskrivning av de olika varianterna </a:t>
            </a:r>
          </a:p>
        </p:txBody>
      </p:sp>
      <p:sp>
        <p:nvSpPr>
          <p:cNvPr id="6" name="Rectangle 13">
            <a:extLst>
              <a:ext uri="{FF2B5EF4-FFF2-40B4-BE49-F238E27FC236}">
                <a16:creationId xmlns:a16="http://schemas.microsoft.com/office/drawing/2014/main" id="{A6A91C01-0291-45BC-B5C0-B01FB7A3D1E0}"/>
              </a:ext>
            </a:extLst>
          </p:cNvPr>
          <p:cNvSpPr/>
          <p:nvPr/>
        </p:nvSpPr>
        <p:spPr>
          <a:xfrm>
            <a:off x="272960" y="842844"/>
            <a:ext cx="540000" cy="54000"/>
          </a:xfrm>
          <a:prstGeom prst="rect">
            <a:avLst/>
          </a:prstGeom>
          <a:solidFill>
            <a:srgbClr val="01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7" name="Picture 12">
            <a:extLst>
              <a:ext uri="{FF2B5EF4-FFF2-40B4-BE49-F238E27FC236}">
                <a16:creationId xmlns:a16="http://schemas.microsoft.com/office/drawing/2014/main" id="{3C12850F-06B9-4A08-A4A0-C1284E34A1E5}"/>
              </a:ext>
            </a:extLst>
          </p:cNvPr>
          <p:cNvPicPr>
            <a:picLocks noChangeAspect="1"/>
          </p:cNvPicPr>
          <p:nvPr/>
        </p:nvPicPr>
        <p:blipFill>
          <a:blip r:embed="rId3"/>
          <a:stretch>
            <a:fillRect/>
          </a:stretch>
        </p:blipFill>
        <p:spPr>
          <a:xfrm>
            <a:off x="11372755" y="176014"/>
            <a:ext cx="625371" cy="547200"/>
          </a:xfrm>
          <a:prstGeom prst="rect">
            <a:avLst/>
          </a:prstGeom>
        </p:spPr>
      </p:pic>
      <p:sp>
        <p:nvSpPr>
          <p:cNvPr id="2" name="textruta 1">
            <a:extLst>
              <a:ext uri="{FF2B5EF4-FFF2-40B4-BE49-F238E27FC236}">
                <a16:creationId xmlns:a16="http://schemas.microsoft.com/office/drawing/2014/main" id="{28014D86-E836-4956-924F-0F6605F64570}"/>
              </a:ext>
            </a:extLst>
          </p:cNvPr>
          <p:cNvSpPr txBox="1"/>
          <p:nvPr/>
        </p:nvSpPr>
        <p:spPr>
          <a:xfrm>
            <a:off x="272960" y="1347168"/>
            <a:ext cx="9593817" cy="3600986"/>
          </a:xfrm>
          <a:prstGeom prst="rect">
            <a:avLst/>
          </a:prstGeom>
          <a:noFill/>
        </p:spPr>
        <p:txBody>
          <a:bodyPr wrap="square" rtlCol="0" anchor="t">
            <a:spAutoFit/>
          </a:bodyPr>
          <a:lstStyle/>
          <a:p>
            <a:pPr>
              <a:spcBef>
                <a:spcPts val="600"/>
              </a:spcBef>
              <a:spcAft>
                <a:spcPts val="1200"/>
              </a:spcAft>
            </a:pPr>
            <a:r>
              <a:rPr lang="sv-SE" b="1" dirty="0">
                <a:solidFill>
                  <a:schemeClr val="accent1"/>
                </a:solidFill>
                <a:latin typeface="DINPro-Regular" panose="02000503030000020004" pitchFamily="2" charset="0"/>
              </a:rPr>
              <a:t>BAS-varianten</a:t>
            </a:r>
            <a:r>
              <a:rPr lang="sv-SE" dirty="0">
                <a:solidFill>
                  <a:schemeClr val="accent1"/>
                </a:solidFill>
                <a:latin typeface="DINPro-Regular" panose="02000503030000020004" pitchFamily="2" charset="0"/>
              </a:rPr>
              <a:t> – tid 2-4 min; </a:t>
            </a:r>
            <a:br>
              <a:rPr lang="sv-SE" dirty="0">
                <a:solidFill>
                  <a:schemeClr val="accent1"/>
                </a:solidFill>
                <a:latin typeface="DINPro-Regular" panose="02000503030000020004" pitchFamily="2" charset="0"/>
              </a:rPr>
            </a:br>
            <a:r>
              <a:rPr lang="sv-SE" dirty="0">
                <a:solidFill>
                  <a:schemeClr val="accent1"/>
                </a:solidFill>
                <a:latin typeface="DINPro-Regular" panose="02000503030000020004" pitchFamily="2" charset="0"/>
              </a:rPr>
              <a:t>Deltagarna reflekterar kring två frågor; möjlighet finns att sedan låta några personer dela vad de tänkt eller pratat om.</a:t>
            </a:r>
          </a:p>
          <a:p>
            <a:pPr>
              <a:spcBef>
                <a:spcPts val="600"/>
              </a:spcBef>
              <a:spcAft>
                <a:spcPts val="1200"/>
              </a:spcAft>
            </a:pPr>
            <a:r>
              <a:rPr lang="sv-SE" b="1" dirty="0">
                <a:solidFill>
                  <a:schemeClr val="accent1"/>
                </a:solidFill>
                <a:latin typeface="DINPro-Regular" panose="02000503030000020004" pitchFamily="2" charset="0"/>
              </a:rPr>
              <a:t>MELLAN-varianten</a:t>
            </a:r>
            <a:r>
              <a:rPr lang="sv-SE" dirty="0">
                <a:solidFill>
                  <a:schemeClr val="accent1"/>
                </a:solidFill>
                <a:latin typeface="DINPro-Regular" panose="02000503030000020004" pitchFamily="2" charset="0"/>
              </a:rPr>
              <a:t> – tid 3-6 min; </a:t>
            </a:r>
            <a:br>
              <a:rPr lang="sv-SE" dirty="0">
                <a:solidFill>
                  <a:schemeClr val="accent1"/>
                </a:solidFill>
                <a:latin typeface="DINPro-Regular" panose="02000503030000020004" pitchFamily="2" charset="0"/>
              </a:rPr>
            </a:br>
            <a:r>
              <a:rPr lang="sv-SE" dirty="0">
                <a:solidFill>
                  <a:schemeClr val="accent1"/>
                </a:solidFill>
                <a:latin typeface="DINPro-Regular" panose="02000503030000020004" pitchFamily="2" charset="0"/>
              </a:rPr>
              <a:t>Deltagarna reflekterar kring </a:t>
            </a:r>
            <a:r>
              <a:rPr lang="sv-SE" u="sng" dirty="0">
                <a:solidFill>
                  <a:schemeClr val="accent1"/>
                </a:solidFill>
                <a:latin typeface="DINPro-Regular" panose="02000503030000020004" pitchFamily="2" charset="0"/>
              </a:rPr>
              <a:t>tre</a:t>
            </a:r>
            <a:r>
              <a:rPr lang="sv-SE" dirty="0">
                <a:solidFill>
                  <a:schemeClr val="accent1"/>
                </a:solidFill>
                <a:latin typeface="DINPro-Regular" panose="02000503030000020004" pitchFamily="2" charset="0"/>
              </a:rPr>
              <a:t> frågor; möjlighet finns att sedan låta några personer dela vad de tänkt eller pratat om.</a:t>
            </a:r>
          </a:p>
          <a:p>
            <a:pPr>
              <a:spcBef>
                <a:spcPts val="600"/>
              </a:spcBef>
              <a:spcAft>
                <a:spcPts val="1200"/>
              </a:spcAft>
            </a:pPr>
            <a:r>
              <a:rPr lang="sv-SE" b="1" dirty="0">
                <a:solidFill>
                  <a:schemeClr val="accent1"/>
                </a:solidFill>
                <a:latin typeface="DINPro-Regular" panose="02000503030000020004" pitchFamily="2" charset="0"/>
              </a:rPr>
              <a:t>Workshop </a:t>
            </a:r>
            <a:r>
              <a:rPr lang="sv-SE" dirty="0">
                <a:solidFill>
                  <a:schemeClr val="accent1"/>
                </a:solidFill>
                <a:latin typeface="DINPro-Regular" panose="02000503030000020004" pitchFamily="2" charset="0"/>
              </a:rPr>
              <a:t>– så lång tid ni tycker behövs</a:t>
            </a:r>
            <a:br>
              <a:rPr lang="sv-SE" dirty="0">
                <a:solidFill>
                  <a:schemeClr val="accent1"/>
                </a:solidFill>
                <a:latin typeface="DINPro-Regular" panose="02000503030000020004" pitchFamily="2" charset="0"/>
              </a:rPr>
            </a:br>
            <a:r>
              <a:rPr lang="sv-SE" dirty="0">
                <a:solidFill>
                  <a:schemeClr val="accent1"/>
                </a:solidFill>
                <a:latin typeface="DINPro-Regular" panose="02000503030000020004" pitchFamily="2" charset="0"/>
              </a:rPr>
              <a:t>Någon av varianterna BAS eller MELLAN väljs och antingen kombineras vald variant med en uppföljande workshop eller så genomförs aktiviteten direkt som en workshop. I denna variant får ni möjlighet att konkretisera svaren på frågorna och göra dem till aktiviteter ni kan jobba vidare med och följa upp.</a:t>
            </a:r>
          </a:p>
        </p:txBody>
      </p:sp>
    </p:spTree>
    <p:extLst>
      <p:ext uri="{BB962C8B-B14F-4D97-AF65-F5344CB8AC3E}">
        <p14:creationId xmlns:p14="http://schemas.microsoft.com/office/powerpoint/2010/main" val="16028806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ruta 2">
            <a:extLst>
              <a:ext uri="{FF2B5EF4-FFF2-40B4-BE49-F238E27FC236}">
                <a16:creationId xmlns:a16="http://schemas.microsoft.com/office/drawing/2014/main" id="{CEE48DAA-6082-4190-BC3B-BEDA84EFB437}"/>
              </a:ext>
            </a:extLst>
          </p:cNvPr>
          <p:cNvSpPr txBox="1"/>
          <p:nvPr/>
        </p:nvSpPr>
        <p:spPr>
          <a:xfrm>
            <a:off x="193874" y="270643"/>
            <a:ext cx="10870732" cy="4770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2500" b="1" i="0" u="none" strike="noStrike" kern="1200" cap="none" spc="0" normalizeH="0" baseline="0" noProof="0" dirty="0">
                <a:ln>
                  <a:noFill/>
                </a:ln>
                <a:solidFill>
                  <a:srgbClr val="01B0F0"/>
                </a:solidFill>
                <a:effectLst/>
                <a:uLnTx/>
                <a:uFillTx/>
                <a:latin typeface="Dosis" pitchFamily="2" charset="0"/>
                <a:ea typeface="Arial" charset="0"/>
                <a:cs typeface="Arial" charset="0"/>
              </a:rPr>
              <a:t>BAS-varianten – tid: ca 2-4 minuter</a:t>
            </a:r>
          </a:p>
        </p:txBody>
      </p:sp>
      <p:sp>
        <p:nvSpPr>
          <p:cNvPr id="6" name="Rectangle 13">
            <a:extLst>
              <a:ext uri="{FF2B5EF4-FFF2-40B4-BE49-F238E27FC236}">
                <a16:creationId xmlns:a16="http://schemas.microsoft.com/office/drawing/2014/main" id="{A6A91C01-0291-45BC-B5C0-B01FB7A3D1E0}"/>
              </a:ext>
            </a:extLst>
          </p:cNvPr>
          <p:cNvSpPr/>
          <p:nvPr/>
        </p:nvSpPr>
        <p:spPr>
          <a:xfrm>
            <a:off x="272960" y="842844"/>
            <a:ext cx="540000" cy="54000"/>
          </a:xfrm>
          <a:prstGeom prst="rect">
            <a:avLst/>
          </a:prstGeom>
          <a:solidFill>
            <a:srgbClr val="01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7" name="Picture 12">
            <a:extLst>
              <a:ext uri="{FF2B5EF4-FFF2-40B4-BE49-F238E27FC236}">
                <a16:creationId xmlns:a16="http://schemas.microsoft.com/office/drawing/2014/main" id="{3C12850F-06B9-4A08-A4A0-C1284E34A1E5}"/>
              </a:ext>
            </a:extLst>
          </p:cNvPr>
          <p:cNvPicPr>
            <a:picLocks noChangeAspect="1"/>
          </p:cNvPicPr>
          <p:nvPr/>
        </p:nvPicPr>
        <p:blipFill>
          <a:blip r:embed="rId3"/>
          <a:stretch>
            <a:fillRect/>
          </a:stretch>
        </p:blipFill>
        <p:spPr>
          <a:xfrm>
            <a:off x="11372755" y="176014"/>
            <a:ext cx="625371" cy="547200"/>
          </a:xfrm>
          <a:prstGeom prst="rect">
            <a:avLst/>
          </a:prstGeom>
        </p:spPr>
      </p:pic>
      <p:sp>
        <p:nvSpPr>
          <p:cNvPr id="2" name="textruta 1">
            <a:extLst>
              <a:ext uri="{FF2B5EF4-FFF2-40B4-BE49-F238E27FC236}">
                <a16:creationId xmlns:a16="http://schemas.microsoft.com/office/drawing/2014/main" id="{28014D86-E836-4956-924F-0F6605F64570}"/>
              </a:ext>
            </a:extLst>
          </p:cNvPr>
          <p:cNvSpPr txBox="1"/>
          <p:nvPr/>
        </p:nvSpPr>
        <p:spPr>
          <a:xfrm>
            <a:off x="272960" y="1906168"/>
            <a:ext cx="6129983" cy="3293209"/>
          </a:xfrm>
          <a:prstGeom prst="rect">
            <a:avLst/>
          </a:prstGeom>
          <a:noFill/>
        </p:spPr>
        <p:txBody>
          <a:bodyPr wrap="square" rtlCol="0" anchor="t">
            <a:spAutoFit/>
          </a:bodyPr>
          <a:lstStyle/>
          <a:p>
            <a:r>
              <a:rPr lang="sv-SE" dirty="0">
                <a:solidFill>
                  <a:schemeClr val="accent1"/>
                </a:solidFill>
                <a:latin typeface="DINPro-Regular" panose="02000503030000020004" pitchFamily="2" charset="0"/>
              </a:rPr>
              <a:t>Steg 1:</a:t>
            </a:r>
          </a:p>
          <a:p>
            <a:r>
              <a:rPr lang="sv-SE" dirty="0">
                <a:solidFill>
                  <a:schemeClr val="accent1"/>
                </a:solidFill>
                <a:latin typeface="DINPro-Regular" panose="02000503030000020004" pitchFamily="2" charset="0"/>
              </a:rPr>
              <a:t>Instruera deltagarna att antingen resonera själv eller med personen bredvid sig. </a:t>
            </a:r>
          </a:p>
          <a:p>
            <a:endParaRPr lang="sv-SE" dirty="0">
              <a:solidFill>
                <a:schemeClr val="accent1"/>
              </a:solidFill>
              <a:latin typeface="DINPro-Regular" panose="02000503030000020004" pitchFamily="2" charset="0"/>
            </a:endParaRPr>
          </a:p>
          <a:p>
            <a:r>
              <a:rPr lang="sv-SE" sz="1400" dirty="0">
                <a:solidFill>
                  <a:schemeClr val="accent1"/>
                </a:solidFill>
                <a:latin typeface="DINPro-Regular" panose="02000503030000020004" pitchFamily="2" charset="0"/>
              </a:rPr>
              <a:t>Efter detta steg går det att avsluta övningen, men vi föreslår att även nästa steg genomförs för bästa resultat.</a:t>
            </a:r>
          </a:p>
          <a:p>
            <a:endParaRPr lang="sv-SE" dirty="0">
              <a:solidFill>
                <a:schemeClr val="accent1"/>
              </a:solidFill>
              <a:latin typeface="DINPro-Regular" panose="02000503030000020004" pitchFamily="2" charset="0"/>
            </a:endParaRPr>
          </a:p>
          <a:p>
            <a:r>
              <a:rPr lang="sv-SE" dirty="0">
                <a:solidFill>
                  <a:schemeClr val="accent1"/>
                </a:solidFill>
                <a:latin typeface="DINPro-Regular" panose="02000503030000020004" pitchFamily="2" charset="0"/>
              </a:rPr>
              <a:t>Steg 2:</a:t>
            </a:r>
          </a:p>
          <a:p>
            <a:r>
              <a:rPr lang="sv-SE" dirty="0">
                <a:solidFill>
                  <a:schemeClr val="accent1"/>
                </a:solidFill>
                <a:latin typeface="DINPro-Regular" panose="02000503030000020004" pitchFamily="2" charset="0"/>
              </a:rPr>
              <a:t>Låt sedan några personer berätta vad de tänkt på eller pratat om. Den som håller i övningen får gärna följa upp svaren kort genom att fylla i/själv reflektera. </a:t>
            </a:r>
          </a:p>
          <a:p>
            <a:endParaRPr lang="sv-SE" dirty="0">
              <a:solidFill>
                <a:schemeClr val="accent1"/>
              </a:solidFill>
              <a:latin typeface="DINPro-Regular" panose="02000503030000020004" pitchFamily="2" charset="0"/>
            </a:endParaRPr>
          </a:p>
        </p:txBody>
      </p:sp>
      <p:sp>
        <p:nvSpPr>
          <p:cNvPr id="11" name="Rektangel 10">
            <a:extLst>
              <a:ext uri="{FF2B5EF4-FFF2-40B4-BE49-F238E27FC236}">
                <a16:creationId xmlns:a16="http://schemas.microsoft.com/office/drawing/2014/main" id="{162E5E74-A913-ED4D-BC9E-4A121EA802A5}"/>
              </a:ext>
            </a:extLst>
          </p:cNvPr>
          <p:cNvSpPr/>
          <p:nvPr/>
        </p:nvSpPr>
        <p:spPr>
          <a:xfrm>
            <a:off x="272961" y="1116880"/>
            <a:ext cx="5746840" cy="707886"/>
          </a:xfrm>
          <a:prstGeom prst="rect">
            <a:avLst/>
          </a:prstGeom>
        </p:spPr>
        <p:txBody>
          <a:bodyPr wrap="square">
            <a:spAutoFit/>
          </a:bodyPr>
          <a:lstStyle/>
          <a:p>
            <a:r>
              <a:rPr lang="sv-SE" sz="2000" dirty="0">
                <a:solidFill>
                  <a:schemeClr val="accent1"/>
                </a:solidFill>
                <a:latin typeface="DINPro-Regular" panose="02000503030000020004" pitchFamily="2" charset="0"/>
              </a:rPr>
              <a:t>I BAS-varianten instrueras deltagarna att reflektera kring två frågor. </a:t>
            </a:r>
          </a:p>
        </p:txBody>
      </p:sp>
      <p:sp>
        <p:nvSpPr>
          <p:cNvPr id="17" name="Rektangel 16">
            <a:extLst>
              <a:ext uri="{FF2B5EF4-FFF2-40B4-BE49-F238E27FC236}">
                <a16:creationId xmlns:a16="http://schemas.microsoft.com/office/drawing/2014/main" id="{5E8C8725-DDEE-523E-0C6E-AE9C58BE99A6}"/>
              </a:ext>
            </a:extLst>
          </p:cNvPr>
          <p:cNvSpPr/>
          <p:nvPr/>
        </p:nvSpPr>
        <p:spPr>
          <a:xfrm>
            <a:off x="6790544" y="1116880"/>
            <a:ext cx="5081557" cy="412420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8" name="Rektangel 17">
            <a:extLst>
              <a:ext uri="{FF2B5EF4-FFF2-40B4-BE49-F238E27FC236}">
                <a16:creationId xmlns:a16="http://schemas.microsoft.com/office/drawing/2014/main" id="{2E73BA8B-496F-C90A-879C-C283FCCDCF35}"/>
              </a:ext>
            </a:extLst>
          </p:cNvPr>
          <p:cNvSpPr/>
          <p:nvPr/>
        </p:nvSpPr>
        <p:spPr>
          <a:xfrm>
            <a:off x="6921500" y="1280188"/>
            <a:ext cx="4789007" cy="2298643"/>
          </a:xfrm>
          <a:prstGeom prst="rect">
            <a:avLst/>
          </a:prstGeom>
        </p:spPr>
        <p:txBody>
          <a:bodyPr wrap="square">
            <a:spAutoFit/>
          </a:bodyPr>
          <a:lstStyle/>
          <a:p>
            <a:pPr lvl="0">
              <a:lnSpc>
                <a:spcPct val="107000"/>
              </a:lnSpc>
              <a:spcAft>
                <a:spcPts val="600"/>
              </a:spcAft>
            </a:pPr>
            <a:r>
              <a:rPr lang="sv-SE" b="1" dirty="0">
                <a:solidFill>
                  <a:schemeClr val="bg1"/>
                </a:solidFill>
                <a:latin typeface="Dosis SemiBold" panose="02010503020202060003" pitchFamily="2" charset="77"/>
                <a:ea typeface="Calibri" panose="020F0502020204030204" pitchFamily="34" charset="0"/>
                <a:cs typeface="Times New Roman" panose="02020603050405020304" pitchFamily="18" charset="0"/>
              </a:rPr>
              <a:t>Frågor:</a:t>
            </a:r>
          </a:p>
          <a:p>
            <a:pPr marL="342900" lvl="0" indent="-342900">
              <a:lnSpc>
                <a:spcPct val="107000"/>
              </a:lnSpc>
              <a:spcAft>
                <a:spcPts val="600"/>
              </a:spcAft>
              <a:buFont typeface="+mj-lt"/>
              <a:buAutoNum type="arabicPeriod"/>
            </a:pPr>
            <a:r>
              <a:rPr lang="sv-SE" sz="1800" b="1" dirty="0">
                <a:solidFill>
                  <a:schemeClr val="bg1"/>
                </a:solidFill>
                <a:latin typeface="Dosis SemiBold" panose="02010503020202060003" pitchFamily="2" charset="77"/>
                <a:cs typeface="Times New Roman" panose="02020603050405020304" pitchFamily="18" charset="0"/>
              </a:rPr>
              <a:t>Hur gör ni idag i ditt projekt för att säkerställa att ni förstått varandra och de arbetsmoment som ska utföras?</a:t>
            </a:r>
          </a:p>
          <a:p>
            <a:pPr marL="342900" indent="-342900">
              <a:lnSpc>
                <a:spcPct val="107000"/>
              </a:lnSpc>
              <a:spcAft>
                <a:spcPts val="600"/>
              </a:spcAft>
              <a:buFont typeface="+mj-lt"/>
              <a:buAutoNum type="arabicPeriod"/>
            </a:pPr>
            <a:r>
              <a:rPr lang="sv-SE" sz="1800" b="1" dirty="0">
                <a:solidFill>
                  <a:schemeClr val="bg1"/>
                </a:solidFill>
                <a:latin typeface="Dosis SemiBold" panose="02010503020202060003" pitchFamily="2" charset="77"/>
                <a:ea typeface="Calibri" panose="020F0502020204030204" pitchFamily="34" charset="0"/>
                <a:cs typeface="Times New Roman" panose="02020603050405020304" pitchFamily="18" charset="0"/>
              </a:rPr>
              <a:t>I vilka arbetssituationer/moment är det extra viktigt att alla inblandade verkligen har samma bild av vad som ska göras och hur?</a:t>
            </a:r>
            <a:endParaRPr lang="sv-SE" sz="1800" b="1" dirty="0">
              <a:solidFill>
                <a:schemeClr val="bg1"/>
              </a:solidFill>
              <a:latin typeface="Dosis SemiBold" panose="02010503020202060003" pitchFamily="2" charset="77"/>
              <a:cs typeface="Times New Roman" panose="02020603050405020304" pitchFamily="18" charset="0"/>
            </a:endParaRPr>
          </a:p>
        </p:txBody>
      </p:sp>
      <p:grpSp>
        <p:nvGrpSpPr>
          <p:cNvPr id="24" name="Grupp 23">
            <a:extLst>
              <a:ext uri="{FF2B5EF4-FFF2-40B4-BE49-F238E27FC236}">
                <a16:creationId xmlns:a16="http://schemas.microsoft.com/office/drawing/2014/main" id="{D32731B2-6EEA-2676-1AAE-C2A9DD017A6A}"/>
              </a:ext>
            </a:extLst>
          </p:cNvPr>
          <p:cNvGrpSpPr/>
          <p:nvPr/>
        </p:nvGrpSpPr>
        <p:grpSpPr>
          <a:xfrm>
            <a:off x="8441880" y="4832283"/>
            <a:ext cx="3570140" cy="1861457"/>
            <a:chOff x="8441880" y="4832283"/>
            <a:chExt cx="3570140" cy="1861457"/>
          </a:xfrm>
        </p:grpSpPr>
        <p:sp>
          <p:nvSpPr>
            <p:cNvPr id="25" name="Oval pratbubbla 24">
              <a:extLst>
                <a:ext uri="{FF2B5EF4-FFF2-40B4-BE49-F238E27FC236}">
                  <a16:creationId xmlns:a16="http://schemas.microsoft.com/office/drawing/2014/main" id="{6ED8336F-6E72-57A5-3DC7-6E24198C04A7}"/>
                </a:ext>
              </a:extLst>
            </p:cNvPr>
            <p:cNvSpPr/>
            <p:nvPr/>
          </p:nvSpPr>
          <p:spPr>
            <a:xfrm>
              <a:off x="8441880" y="4832283"/>
              <a:ext cx="3570140" cy="1861457"/>
            </a:xfrm>
            <a:prstGeom prst="wedgeEllipseCallout">
              <a:avLst>
                <a:gd name="adj1" fmla="val 50973"/>
                <a:gd name="adj2" fmla="val 56360"/>
              </a:avLst>
            </a:prstGeom>
            <a:solidFill>
              <a:schemeClr val="bg1"/>
            </a:solidFill>
            <a:ln w="19050">
              <a:solidFill>
                <a:srgbClr val="00B0F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6" name="Rektangel 25">
              <a:extLst>
                <a:ext uri="{FF2B5EF4-FFF2-40B4-BE49-F238E27FC236}">
                  <a16:creationId xmlns:a16="http://schemas.microsoft.com/office/drawing/2014/main" id="{604ADDAF-523F-D63F-6C1F-378EA27A88F6}"/>
                </a:ext>
              </a:extLst>
            </p:cNvPr>
            <p:cNvSpPr/>
            <p:nvPr/>
          </p:nvSpPr>
          <p:spPr>
            <a:xfrm>
              <a:off x="8581799" y="5071454"/>
              <a:ext cx="3290302" cy="1384995"/>
            </a:xfrm>
            <a:prstGeom prst="rect">
              <a:avLst/>
            </a:prstGeom>
          </p:spPr>
          <p:txBody>
            <a:bodyPr wrap="square">
              <a:spAutoFit/>
            </a:bodyPr>
            <a:lstStyle/>
            <a:p>
              <a:pPr algn="ctr"/>
              <a:r>
                <a:rPr lang="sv-SE" sz="1400" b="1" dirty="0">
                  <a:latin typeface="DINPro-Regular" panose="02000503030000020004" pitchFamily="2" charset="0"/>
                </a:rPr>
                <a:t>Tips! </a:t>
              </a:r>
              <a:r>
                <a:rPr lang="sv-SE" sz="1400" dirty="0">
                  <a:latin typeface="DINPro-Regular" panose="02000503030000020004" pitchFamily="2" charset="0"/>
                </a:rPr>
                <a:t>Känns det svårt att få någon/några att prata, kan du gärna inleda med att antingen dela dina egna tankar eller att du i förväg kommit överens med någon annan närvarande att dela sina tankar.</a:t>
              </a:r>
              <a:endParaRPr lang="sv-SE" sz="1400" dirty="0"/>
            </a:p>
          </p:txBody>
        </p:sp>
      </p:grpSp>
    </p:spTree>
    <p:extLst>
      <p:ext uri="{BB962C8B-B14F-4D97-AF65-F5344CB8AC3E}">
        <p14:creationId xmlns:p14="http://schemas.microsoft.com/office/powerpoint/2010/main" val="2581661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ktangel 10">
            <a:extLst>
              <a:ext uri="{FF2B5EF4-FFF2-40B4-BE49-F238E27FC236}">
                <a16:creationId xmlns:a16="http://schemas.microsoft.com/office/drawing/2014/main" id="{F4552DAC-EF7C-4916-1BB7-924AF4D938CC}"/>
              </a:ext>
            </a:extLst>
          </p:cNvPr>
          <p:cNvSpPr/>
          <p:nvPr/>
        </p:nvSpPr>
        <p:spPr>
          <a:xfrm>
            <a:off x="272960" y="1054216"/>
            <a:ext cx="11543191" cy="484257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 name="textruta 2">
            <a:extLst>
              <a:ext uri="{FF2B5EF4-FFF2-40B4-BE49-F238E27FC236}">
                <a16:creationId xmlns:a16="http://schemas.microsoft.com/office/drawing/2014/main" id="{CEE48DAA-6082-4190-BC3B-BEDA84EFB437}"/>
              </a:ext>
            </a:extLst>
          </p:cNvPr>
          <p:cNvSpPr txBox="1"/>
          <p:nvPr/>
        </p:nvSpPr>
        <p:spPr>
          <a:xfrm>
            <a:off x="186061" y="270643"/>
            <a:ext cx="10870732" cy="4770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2500" b="1" i="0" u="none" strike="noStrike" kern="1200" cap="none" spc="0" normalizeH="0" baseline="0" noProof="0" dirty="0">
                <a:ln>
                  <a:noFill/>
                </a:ln>
                <a:solidFill>
                  <a:srgbClr val="01B0F0"/>
                </a:solidFill>
                <a:effectLst/>
                <a:uLnTx/>
                <a:uFillTx/>
                <a:latin typeface="Dosis" pitchFamily="2" charset="0"/>
                <a:ea typeface="Arial" charset="0"/>
                <a:cs typeface="Arial" charset="0"/>
              </a:rPr>
              <a:t>Aktivitet Håll Nollans </a:t>
            </a:r>
            <a:r>
              <a:rPr kumimoji="0" lang="sv-SE" sz="2500" b="1" i="0" u="none" strike="noStrike" kern="1200" cap="none" spc="0" normalizeH="0" baseline="0" noProof="0" dirty="0" err="1">
                <a:ln>
                  <a:noFill/>
                </a:ln>
                <a:solidFill>
                  <a:srgbClr val="01B0F0"/>
                </a:solidFill>
                <a:effectLst/>
                <a:uLnTx/>
                <a:uFillTx/>
                <a:latin typeface="Dosis" pitchFamily="2" charset="0"/>
                <a:ea typeface="Arial" charset="0"/>
                <a:cs typeface="Arial" charset="0"/>
              </a:rPr>
              <a:t>säkerhetspush</a:t>
            </a:r>
            <a:r>
              <a:rPr kumimoji="0" lang="sv-SE" sz="2500" b="1" i="0" u="none" strike="noStrike" kern="1200" cap="none" spc="0" normalizeH="0" baseline="0" noProof="0" dirty="0">
                <a:ln>
                  <a:noFill/>
                </a:ln>
                <a:solidFill>
                  <a:srgbClr val="01B0F0"/>
                </a:solidFill>
                <a:effectLst/>
                <a:uLnTx/>
                <a:uFillTx/>
                <a:latin typeface="Dosis" pitchFamily="2" charset="0"/>
                <a:ea typeface="Arial" charset="0"/>
                <a:cs typeface="Arial" charset="0"/>
              </a:rPr>
              <a:t> 2023</a:t>
            </a:r>
          </a:p>
        </p:txBody>
      </p:sp>
      <p:sp>
        <p:nvSpPr>
          <p:cNvPr id="6" name="Rectangle 13">
            <a:extLst>
              <a:ext uri="{FF2B5EF4-FFF2-40B4-BE49-F238E27FC236}">
                <a16:creationId xmlns:a16="http://schemas.microsoft.com/office/drawing/2014/main" id="{A6A91C01-0291-45BC-B5C0-B01FB7A3D1E0}"/>
              </a:ext>
            </a:extLst>
          </p:cNvPr>
          <p:cNvSpPr/>
          <p:nvPr/>
        </p:nvSpPr>
        <p:spPr>
          <a:xfrm>
            <a:off x="272960" y="842844"/>
            <a:ext cx="540000" cy="54000"/>
          </a:xfrm>
          <a:prstGeom prst="rect">
            <a:avLst/>
          </a:prstGeom>
          <a:solidFill>
            <a:srgbClr val="01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7" name="Picture 12">
            <a:extLst>
              <a:ext uri="{FF2B5EF4-FFF2-40B4-BE49-F238E27FC236}">
                <a16:creationId xmlns:a16="http://schemas.microsoft.com/office/drawing/2014/main" id="{3C12850F-06B9-4A08-A4A0-C1284E34A1E5}"/>
              </a:ext>
            </a:extLst>
          </p:cNvPr>
          <p:cNvPicPr>
            <a:picLocks noChangeAspect="1"/>
          </p:cNvPicPr>
          <p:nvPr/>
        </p:nvPicPr>
        <p:blipFill>
          <a:blip r:embed="rId3"/>
          <a:stretch>
            <a:fillRect/>
          </a:stretch>
        </p:blipFill>
        <p:spPr>
          <a:xfrm>
            <a:off x="11372755" y="176014"/>
            <a:ext cx="625371" cy="547200"/>
          </a:xfrm>
          <a:prstGeom prst="rect">
            <a:avLst/>
          </a:prstGeom>
        </p:spPr>
      </p:pic>
      <p:sp>
        <p:nvSpPr>
          <p:cNvPr id="13" name="Rektangel 12">
            <a:extLst>
              <a:ext uri="{FF2B5EF4-FFF2-40B4-BE49-F238E27FC236}">
                <a16:creationId xmlns:a16="http://schemas.microsoft.com/office/drawing/2014/main" id="{B95EA4C5-03D2-7649-A1C3-14EFFE2A597F}"/>
              </a:ext>
            </a:extLst>
          </p:cNvPr>
          <p:cNvSpPr/>
          <p:nvPr/>
        </p:nvSpPr>
        <p:spPr>
          <a:xfrm>
            <a:off x="485872" y="1170697"/>
            <a:ext cx="10905093" cy="3175549"/>
          </a:xfrm>
          <a:prstGeom prst="rect">
            <a:avLst/>
          </a:prstGeom>
        </p:spPr>
        <p:txBody>
          <a:bodyPr wrap="square">
            <a:spAutoFit/>
          </a:bodyPr>
          <a:lstStyle/>
          <a:p>
            <a:pPr lvl="0">
              <a:lnSpc>
                <a:spcPct val="107000"/>
              </a:lnSpc>
              <a:spcAft>
                <a:spcPts val="600"/>
              </a:spcAft>
            </a:pPr>
            <a:r>
              <a:rPr lang="sv-SE" sz="4000" b="1" dirty="0">
                <a:solidFill>
                  <a:schemeClr val="bg1"/>
                </a:solidFill>
                <a:latin typeface="Dosis SemiBold" panose="02010503020202060003" pitchFamily="2" charset="77"/>
                <a:ea typeface="Calibri" panose="020F0502020204030204" pitchFamily="34" charset="0"/>
                <a:cs typeface="Times New Roman" panose="02020603050405020304" pitchFamily="18" charset="0"/>
              </a:rPr>
              <a:t>Reflektera över:</a:t>
            </a:r>
          </a:p>
          <a:p>
            <a:pPr marL="342900" lvl="0" indent="-342900">
              <a:lnSpc>
                <a:spcPct val="107000"/>
              </a:lnSpc>
              <a:spcAft>
                <a:spcPts val="600"/>
              </a:spcAft>
              <a:buFont typeface="+mj-lt"/>
              <a:buAutoNum type="arabicPeriod"/>
            </a:pPr>
            <a:r>
              <a:rPr lang="sv-SE" sz="2800" b="1" dirty="0">
                <a:solidFill>
                  <a:schemeClr val="bg1"/>
                </a:solidFill>
                <a:latin typeface="Dosis SemiBold" panose="02010503020202060003" pitchFamily="2" charset="77"/>
                <a:cs typeface="Times New Roman" panose="02020603050405020304" pitchFamily="18" charset="0"/>
              </a:rPr>
              <a:t>Hur gör ni idag i ditt projekt för att säkerställa att ni förstått varandra och de arbetsmoment som ska utföras?</a:t>
            </a:r>
          </a:p>
          <a:p>
            <a:pPr marL="342900" indent="-342900">
              <a:lnSpc>
                <a:spcPct val="107000"/>
              </a:lnSpc>
              <a:spcAft>
                <a:spcPts val="600"/>
              </a:spcAft>
              <a:buFont typeface="+mj-lt"/>
              <a:buAutoNum type="arabicPeriod"/>
            </a:pPr>
            <a:r>
              <a:rPr lang="sv-SE" sz="2800" b="1" dirty="0">
                <a:solidFill>
                  <a:schemeClr val="bg1"/>
                </a:solidFill>
                <a:latin typeface="Dosis SemiBold" panose="02010503020202060003" pitchFamily="2" charset="77"/>
                <a:ea typeface="Calibri" panose="020F0502020204030204" pitchFamily="34" charset="0"/>
                <a:cs typeface="Times New Roman" panose="02020603050405020304" pitchFamily="18" charset="0"/>
              </a:rPr>
              <a:t>I vilka arbetssituationer/moment är det extra viktigt att alla inblandade verkligen har samma bild av </a:t>
            </a:r>
            <a:br>
              <a:rPr lang="sv-SE" sz="2800" b="1" dirty="0">
                <a:solidFill>
                  <a:schemeClr val="bg1"/>
                </a:solidFill>
                <a:latin typeface="Dosis SemiBold" panose="02010503020202060003" pitchFamily="2" charset="77"/>
                <a:ea typeface="Calibri" panose="020F0502020204030204" pitchFamily="34" charset="0"/>
                <a:cs typeface="Times New Roman" panose="02020603050405020304" pitchFamily="18" charset="0"/>
              </a:rPr>
            </a:br>
            <a:r>
              <a:rPr lang="sv-SE" sz="2800" b="1" dirty="0">
                <a:solidFill>
                  <a:schemeClr val="bg1"/>
                </a:solidFill>
                <a:latin typeface="Dosis SemiBold" panose="02010503020202060003" pitchFamily="2" charset="77"/>
                <a:ea typeface="Calibri" panose="020F0502020204030204" pitchFamily="34" charset="0"/>
                <a:cs typeface="Times New Roman" panose="02020603050405020304" pitchFamily="18" charset="0"/>
              </a:rPr>
              <a:t>vad som ska göras och hur?</a:t>
            </a:r>
            <a:endParaRPr lang="sv-SE" sz="2800" b="1" dirty="0">
              <a:solidFill>
                <a:schemeClr val="bg1"/>
              </a:solidFill>
              <a:latin typeface="Dosis SemiBold" panose="02010503020202060003" pitchFamily="2" charset="77"/>
              <a:cs typeface="Times New Roman" panose="02020603050405020304" pitchFamily="18" charset="0"/>
            </a:endParaRPr>
          </a:p>
        </p:txBody>
      </p:sp>
      <p:sp>
        <p:nvSpPr>
          <p:cNvPr id="2" name="Rektangel 1">
            <a:extLst>
              <a:ext uri="{FF2B5EF4-FFF2-40B4-BE49-F238E27FC236}">
                <a16:creationId xmlns:a16="http://schemas.microsoft.com/office/drawing/2014/main" id="{1E6116C4-70EE-8C48-A669-6EAA5933AC7F}"/>
              </a:ext>
            </a:extLst>
          </p:cNvPr>
          <p:cNvSpPr/>
          <p:nvPr/>
        </p:nvSpPr>
        <p:spPr>
          <a:xfrm>
            <a:off x="6982097" y="204884"/>
            <a:ext cx="4074695" cy="2030316"/>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solidFill>
                  <a:srgbClr val="FF0000"/>
                </a:solidFill>
              </a:rPr>
              <a:t>Denna bild kan användas för att visa frågorna på en skärm eller med projektor. </a:t>
            </a:r>
            <a:r>
              <a:rPr lang="sv-SE" sz="1200" dirty="0">
                <a:solidFill>
                  <a:srgbClr val="FF0000"/>
                </a:solidFill>
              </a:rPr>
              <a:t>(Justera denna bilden så den passar er och plocka sedan bort denna orangea ruta)</a:t>
            </a:r>
            <a:endParaRPr lang="sv-SE" dirty="0">
              <a:solidFill>
                <a:srgbClr val="FF0000"/>
              </a:solidFill>
            </a:endParaRPr>
          </a:p>
        </p:txBody>
      </p:sp>
    </p:spTree>
    <p:extLst>
      <p:ext uri="{BB962C8B-B14F-4D97-AF65-F5344CB8AC3E}">
        <p14:creationId xmlns:p14="http://schemas.microsoft.com/office/powerpoint/2010/main" val="7451647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ADC269FB-9E35-F510-CB10-CCA2431EBA9F}"/>
              </a:ext>
            </a:extLst>
          </p:cNvPr>
          <p:cNvSpPr/>
          <p:nvPr/>
        </p:nvSpPr>
        <p:spPr>
          <a:xfrm>
            <a:off x="272960" y="1054216"/>
            <a:ext cx="11543191" cy="484257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 name="textruta 2">
            <a:extLst>
              <a:ext uri="{FF2B5EF4-FFF2-40B4-BE49-F238E27FC236}">
                <a16:creationId xmlns:a16="http://schemas.microsoft.com/office/drawing/2014/main" id="{CEE48DAA-6082-4190-BC3B-BEDA84EFB437}"/>
              </a:ext>
            </a:extLst>
          </p:cNvPr>
          <p:cNvSpPr txBox="1"/>
          <p:nvPr/>
        </p:nvSpPr>
        <p:spPr>
          <a:xfrm>
            <a:off x="186061" y="270643"/>
            <a:ext cx="10870732" cy="4770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2500" b="1" i="0" u="none" strike="noStrike" kern="1200" cap="none" spc="0" normalizeH="0" baseline="0" noProof="0" dirty="0" err="1">
                <a:ln>
                  <a:noFill/>
                </a:ln>
                <a:solidFill>
                  <a:srgbClr val="01B0F0"/>
                </a:solidFill>
                <a:effectLst/>
                <a:uLnTx/>
                <a:uFillTx/>
                <a:latin typeface="Dosis" pitchFamily="2" charset="0"/>
                <a:ea typeface="Arial" charset="0"/>
                <a:cs typeface="Arial" charset="0"/>
              </a:rPr>
              <a:t>Activity</a:t>
            </a:r>
            <a:r>
              <a:rPr kumimoji="0" lang="sv-SE" sz="2500" b="1" i="0" u="none" strike="noStrike" kern="1200" cap="none" spc="0" normalizeH="0" baseline="0" noProof="0" dirty="0">
                <a:ln>
                  <a:noFill/>
                </a:ln>
                <a:solidFill>
                  <a:srgbClr val="01B0F0"/>
                </a:solidFill>
                <a:effectLst/>
                <a:uLnTx/>
                <a:uFillTx/>
                <a:latin typeface="Dosis" pitchFamily="2" charset="0"/>
                <a:ea typeface="Arial" charset="0"/>
                <a:cs typeface="Arial" charset="0"/>
              </a:rPr>
              <a:t> - a </a:t>
            </a:r>
            <a:r>
              <a:rPr lang="sv-SE" sz="2500" b="1" dirty="0">
                <a:solidFill>
                  <a:srgbClr val="01B0F0"/>
                </a:solidFill>
                <a:latin typeface="Dosis" pitchFamily="2" charset="0"/>
                <a:ea typeface="Arial" charset="0"/>
                <a:cs typeface="Arial" charset="0"/>
              </a:rPr>
              <a:t>push for </a:t>
            </a:r>
            <a:r>
              <a:rPr lang="sv-SE" sz="2500" b="1" dirty="0" err="1">
                <a:solidFill>
                  <a:srgbClr val="01B0F0"/>
                </a:solidFill>
                <a:latin typeface="Dosis" pitchFamily="2" charset="0"/>
                <a:ea typeface="Arial" charset="0"/>
                <a:cs typeface="Arial" charset="0"/>
              </a:rPr>
              <a:t>safety</a:t>
            </a:r>
            <a:r>
              <a:rPr lang="sv-SE" sz="2500" b="1" dirty="0">
                <a:solidFill>
                  <a:srgbClr val="01B0F0"/>
                </a:solidFill>
                <a:latin typeface="Dosis" pitchFamily="2" charset="0"/>
                <a:ea typeface="Arial" charset="0"/>
                <a:cs typeface="Arial" charset="0"/>
              </a:rPr>
              <a:t> </a:t>
            </a:r>
            <a:r>
              <a:rPr lang="sv-SE" sz="2500" b="1" dirty="0" err="1">
                <a:solidFill>
                  <a:srgbClr val="01B0F0"/>
                </a:solidFill>
                <a:latin typeface="Dosis" pitchFamily="2" charset="0"/>
                <a:ea typeface="Arial" charset="0"/>
                <a:cs typeface="Arial" charset="0"/>
              </a:rPr>
              <a:t>awareness</a:t>
            </a:r>
            <a:r>
              <a:rPr lang="sv-SE" sz="2500" b="1" dirty="0">
                <a:solidFill>
                  <a:srgbClr val="01B0F0"/>
                </a:solidFill>
                <a:latin typeface="Dosis" pitchFamily="2" charset="0"/>
                <a:ea typeface="Arial" charset="0"/>
                <a:cs typeface="Arial" charset="0"/>
              </a:rPr>
              <a:t>, </a:t>
            </a:r>
            <a:r>
              <a:rPr kumimoji="0" lang="sv-SE" sz="2500" b="1" i="0" u="none" strike="noStrike" kern="1200" cap="none" spc="0" normalizeH="0" baseline="0" noProof="0" dirty="0">
                <a:ln>
                  <a:noFill/>
                </a:ln>
                <a:solidFill>
                  <a:srgbClr val="01B0F0"/>
                </a:solidFill>
                <a:effectLst/>
                <a:uLnTx/>
                <a:uFillTx/>
                <a:latin typeface="Dosis" pitchFamily="2" charset="0"/>
                <a:ea typeface="Arial" charset="0"/>
                <a:cs typeface="Arial" charset="0"/>
              </a:rPr>
              <a:t>Håll Nollan</a:t>
            </a:r>
          </a:p>
        </p:txBody>
      </p:sp>
      <p:sp>
        <p:nvSpPr>
          <p:cNvPr id="6" name="Rectangle 13">
            <a:extLst>
              <a:ext uri="{FF2B5EF4-FFF2-40B4-BE49-F238E27FC236}">
                <a16:creationId xmlns:a16="http://schemas.microsoft.com/office/drawing/2014/main" id="{A6A91C01-0291-45BC-B5C0-B01FB7A3D1E0}"/>
              </a:ext>
            </a:extLst>
          </p:cNvPr>
          <p:cNvSpPr/>
          <p:nvPr/>
        </p:nvSpPr>
        <p:spPr>
          <a:xfrm>
            <a:off x="272960" y="842844"/>
            <a:ext cx="540000" cy="54000"/>
          </a:xfrm>
          <a:prstGeom prst="rect">
            <a:avLst/>
          </a:prstGeom>
          <a:solidFill>
            <a:srgbClr val="01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7" name="Picture 12">
            <a:extLst>
              <a:ext uri="{FF2B5EF4-FFF2-40B4-BE49-F238E27FC236}">
                <a16:creationId xmlns:a16="http://schemas.microsoft.com/office/drawing/2014/main" id="{3C12850F-06B9-4A08-A4A0-C1284E34A1E5}"/>
              </a:ext>
            </a:extLst>
          </p:cNvPr>
          <p:cNvPicPr>
            <a:picLocks noChangeAspect="1"/>
          </p:cNvPicPr>
          <p:nvPr/>
        </p:nvPicPr>
        <p:blipFill>
          <a:blip r:embed="rId3"/>
          <a:stretch>
            <a:fillRect/>
          </a:stretch>
        </p:blipFill>
        <p:spPr>
          <a:xfrm>
            <a:off x="11372755" y="176014"/>
            <a:ext cx="625371" cy="547200"/>
          </a:xfrm>
          <a:prstGeom prst="rect">
            <a:avLst/>
          </a:prstGeom>
        </p:spPr>
      </p:pic>
      <p:sp>
        <p:nvSpPr>
          <p:cNvPr id="13" name="Rektangel 12">
            <a:extLst>
              <a:ext uri="{FF2B5EF4-FFF2-40B4-BE49-F238E27FC236}">
                <a16:creationId xmlns:a16="http://schemas.microsoft.com/office/drawing/2014/main" id="{B95EA4C5-03D2-7649-A1C3-14EFFE2A597F}"/>
              </a:ext>
            </a:extLst>
          </p:cNvPr>
          <p:cNvSpPr/>
          <p:nvPr/>
        </p:nvSpPr>
        <p:spPr>
          <a:xfrm>
            <a:off x="485872" y="1170697"/>
            <a:ext cx="10905093" cy="3374385"/>
          </a:xfrm>
          <a:prstGeom prst="rect">
            <a:avLst/>
          </a:prstGeom>
        </p:spPr>
        <p:txBody>
          <a:bodyPr wrap="square">
            <a:spAutoFit/>
          </a:bodyPr>
          <a:lstStyle/>
          <a:p>
            <a:pPr lvl="0">
              <a:lnSpc>
                <a:spcPct val="107000"/>
              </a:lnSpc>
              <a:spcAft>
                <a:spcPts val="600"/>
              </a:spcAft>
            </a:pPr>
            <a:r>
              <a:rPr lang="sv-SE" sz="4000" b="1" dirty="0" err="1">
                <a:solidFill>
                  <a:schemeClr val="bg1"/>
                </a:solidFill>
                <a:latin typeface="Dosis SemiBold" panose="02010503020202060003" pitchFamily="2" charset="77"/>
                <a:ea typeface="Calibri" panose="020F0502020204030204" pitchFamily="34" charset="0"/>
                <a:cs typeface="Times New Roman" panose="02020603050405020304" pitchFamily="18" charset="0"/>
              </a:rPr>
              <a:t>Reflect</a:t>
            </a:r>
            <a:r>
              <a:rPr lang="sv-SE" sz="4000" b="1" dirty="0">
                <a:solidFill>
                  <a:schemeClr val="bg1"/>
                </a:solidFill>
                <a:latin typeface="Dosis SemiBold" panose="02010503020202060003" pitchFamily="2" charset="77"/>
                <a:ea typeface="Calibri" panose="020F0502020204030204" pitchFamily="34" charset="0"/>
                <a:cs typeface="Times New Roman" panose="02020603050405020304" pitchFamily="18" charset="0"/>
              </a:rPr>
              <a:t> on:</a:t>
            </a:r>
          </a:p>
          <a:p>
            <a:pPr marL="342900" lvl="0" indent="-342900">
              <a:lnSpc>
                <a:spcPct val="107000"/>
              </a:lnSpc>
              <a:spcAft>
                <a:spcPts val="600"/>
              </a:spcAft>
              <a:buFont typeface="+mj-lt"/>
              <a:buAutoNum type="arabicPeriod"/>
            </a:pPr>
            <a:r>
              <a:rPr lang="en-US" sz="2800" b="1" dirty="0">
                <a:solidFill>
                  <a:schemeClr val="bg1"/>
                </a:solidFill>
                <a:latin typeface="Dosis SemiBold" panose="02010503020202060003" pitchFamily="2" charset="77"/>
                <a:ea typeface="Calibri" panose="020F0502020204030204" pitchFamily="34" charset="0"/>
                <a:cs typeface="Times New Roman" panose="02020603050405020304" pitchFamily="18" charset="0"/>
              </a:rPr>
              <a:t>How do you ensure that you understand each other in your project and that everyone understand the work tasks to be performed?</a:t>
            </a:r>
          </a:p>
          <a:p>
            <a:pPr marL="342900" lvl="0" indent="-342900">
              <a:lnSpc>
                <a:spcPct val="107000"/>
              </a:lnSpc>
              <a:spcAft>
                <a:spcPts val="600"/>
              </a:spcAft>
              <a:buFont typeface="+mj-lt"/>
              <a:buAutoNum type="arabicPeriod"/>
            </a:pPr>
            <a:r>
              <a:rPr lang="en-US" sz="2800" b="1" dirty="0">
                <a:solidFill>
                  <a:schemeClr val="bg1"/>
                </a:solidFill>
                <a:latin typeface="Dosis SemiBold" panose="02010503020202060003" pitchFamily="2" charset="77"/>
                <a:ea typeface="Calibri" panose="020F0502020204030204" pitchFamily="34" charset="0"/>
                <a:cs typeface="Times New Roman" panose="02020603050405020304" pitchFamily="18" charset="0"/>
              </a:rPr>
              <a:t>In which work situations/work tasks is it extra important that everyone involved really has the same picture of what should be done and how?</a:t>
            </a:r>
          </a:p>
          <a:p>
            <a:pPr marL="342900" lvl="0" indent="-342900">
              <a:lnSpc>
                <a:spcPct val="107000"/>
              </a:lnSpc>
              <a:spcAft>
                <a:spcPts val="600"/>
              </a:spcAft>
              <a:buFont typeface="+mj-lt"/>
              <a:buAutoNum type="arabicPeriod"/>
            </a:pPr>
            <a:endParaRPr lang="en-US" sz="3600" b="1" dirty="0" err="1">
              <a:solidFill>
                <a:schemeClr val="bg1"/>
              </a:solidFill>
              <a:latin typeface="Dosis SemiBold" panose="02010503020202060003" pitchFamily="2" charset="77"/>
              <a:ea typeface="Calibri" panose="020F0502020204030204" pitchFamily="34" charset="0"/>
              <a:cs typeface="Times New Roman" panose="02020603050405020304" pitchFamily="18" charset="0"/>
            </a:endParaRPr>
          </a:p>
        </p:txBody>
      </p:sp>
      <p:sp>
        <p:nvSpPr>
          <p:cNvPr id="15" name="Rektangel 14">
            <a:extLst>
              <a:ext uri="{FF2B5EF4-FFF2-40B4-BE49-F238E27FC236}">
                <a16:creationId xmlns:a16="http://schemas.microsoft.com/office/drawing/2014/main" id="{B7587E75-A366-CED6-3A5C-34D7E6C7D630}"/>
              </a:ext>
            </a:extLst>
          </p:cNvPr>
          <p:cNvSpPr/>
          <p:nvPr/>
        </p:nvSpPr>
        <p:spPr>
          <a:xfrm>
            <a:off x="6982097" y="204884"/>
            <a:ext cx="4074695" cy="2030316"/>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solidFill>
                  <a:srgbClr val="FF0000"/>
                </a:solidFill>
              </a:rPr>
              <a:t>Denna bild kan användas för att visa frågorna på en skärm eller med projektor. </a:t>
            </a:r>
            <a:r>
              <a:rPr lang="sv-SE" sz="1200" dirty="0">
                <a:solidFill>
                  <a:srgbClr val="FF0000"/>
                </a:solidFill>
              </a:rPr>
              <a:t>(Justera denna bilden så den passar er och plocka sedan bort denna orangea ruta)</a:t>
            </a:r>
            <a:endParaRPr lang="sv-SE" dirty="0">
              <a:solidFill>
                <a:srgbClr val="FF0000"/>
              </a:solidFill>
            </a:endParaRPr>
          </a:p>
        </p:txBody>
      </p:sp>
    </p:spTree>
    <p:extLst>
      <p:ext uri="{BB962C8B-B14F-4D97-AF65-F5344CB8AC3E}">
        <p14:creationId xmlns:p14="http://schemas.microsoft.com/office/powerpoint/2010/main" val="15111404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ktangel 11">
            <a:extLst>
              <a:ext uri="{FF2B5EF4-FFF2-40B4-BE49-F238E27FC236}">
                <a16:creationId xmlns:a16="http://schemas.microsoft.com/office/drawing/2014/main" id="{F1823553-A4D0-4A41-B2AF-B36972495181}"/>
              </a:ext>
            </a:extLst>
          </p:cNvPr>
          <p:cNvSpPr/>
          <p:nvPr/>
        </p:nvSpPr>
        <p:spPr>
          <a:xfrm>
            <a:off x="6790544" y="1116880"/>
            <a:ext cx="5081557" cy="412420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 name="textruta 2">
            <a:extLst>
              <a:ext uri="{FF2B5EF4-FFF2-40B4-BE49-F238E27FC236}">
                <a16:creationId xmlns:a16="http://schemas.microsoft.com/office/drawing/2014/main" id="{CEE48DAA-6082-4190-BC3B-BEDA84EFB437}"/>
              </a:ext>
            </a:extLst>
          </p:cNvPr>
          <p:cNvSpPr txBox="1"/>
          <p:nvPr/>
        </p:nvSpPr>
        <p:spPr>
          <a:xfrm>
            <a:off x="193874" y="270643"/>
            <a:ext cx="10870732" cy="4770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2500" b="1" i="0" u="none" strike="noStrike" kern="1200" cap="none" spc="0" normalizeH="0" baseline="0" noProof="0" dirty="0">
                <a:ln>
                  <a:noFill/>
                </a:ln>
                <a:solidFill>
                  <a:srgbClr val="01B0F0"/>
                </a:solidFill>
                <a:effectLst/>
                <a:uLnTx/>
                <a:uFillTx/>
                <a:latin typeface="Dosis" pitchFamily="2" charset="0"/>
                <a:ea typeface="Arial" charset="0"/>
                <a:cs typeface="Arial" charset="0"/>
              </a:rPr>
              <a:t>MELLAN-varianten – tid: ca 3-6 minuter</a:t>
            </a:r>
          </a:p>
        </p:txBody>
      </p:sp>
      <p:sp>
        <p:nvSpPr>
          <p:cNvPr id="6" name="Rectangle 13">
            <a:extLst>
              <a:ext uri="{FF2B5EF4-FFF2-40B4-BE49-F238E27FC236}">
                <a16:creationId xmlns:a16="http://schemas.microsoft.com/office/drawing/2014/main" id="{A6A91C01-0291-45BC-B5C0-B01FB7A3D1E0}"/>
              </a:ext>
            </a:extLst>
          </p:cNvPr>
          <p:cNvSpPr/>
          <p:nvPr/>
        </p:nvSpPr>
        <p:spPr>
          <a:xfrm>
            <a:off x="272960" y="842844"/>
            <a:ext cx="540000" cy="54000"/>
          </a:xfrm>
          <a:prstGeom prst="rect">
            <a:avLst/>
          </a:prstGeom>
          <a:solidFill>
            <a:srgbClr val="01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7" name="Picture 12">
            <a:extLst>
              <a:ext uri="{FF2B5EF4-FFF2-40B4-BE49-F238E27FC236}">
                <a16:creationId xmlns:a16="http://schemas.microsoft.com/office/drawing/2014/main" id="{3C12850F-06B9-4A08-A4A0-C1284E34A1E5}"/>
              </a:ext>
            </a:extLst>
          </p:cNvPr>
          <p:cNvPicPr>
            <a:picLocks noChangeAspect="1"/>
          </p:cNvPicPr>
          <p:nvPr/>
        </p:nvPicPr>
        <p:blipFill>
          <a:blip r:embed="rId3"/>
          <a:stretch>
            <a:fillRect/>
          </a:stretch>
        </p:blipFill>
        <p:spPr>
          <a:xfrm>
            <a:off x="11372755" y="176014"/>
            <a:ext cx="625371" cy="547200"/>
          </a:xfrm>
          <a:prstGeom prst="rect">
            <a:avLst/>
          </a:prstGeom>
        </p:spPr>
      </p:pic>
      <p:sp>
        <p:nvSpPr>
          <p:cNvPr id="2" name="textruta 1">
            <a:extLst>
              <a:ext uri="{FF2B5EF4-FFF2-40B4-BE49-F238E27FC236}">
                <a16:creationId xmlns:a16="http://schemas.microsoft.com/office/drawing/2014/main" id="{28014D86-E836-4956-924F-0F6605F64570}"/>
              </a:ext>
            </a:extLst>
          </p:cNvPr>
          <p:cNvSpPr txBox="1"/>
          <p:nvPr/>
        </p:nvSpPr>
        <p:spPr>
          <a:xfrm>
            <a:off x="272961" y="1906168"/>
            <a:ext cx="5939483" cy="3293209"/>
          </a:xfrm>
          <a:prstGeom prst="rect">
            <a:avLst/>
          </a:prstGeom>
          <a:noFill/>
        </p:spPr>
        <p:txBody>
          <a:bodyPr wrap="square" rtlCol="0" anchor="t">
            <a:spAutoFit/>
          </a:bodyPr>
          <a:lstStyle/>
          <a:p>
            <a:r>
              <a:rPr lang="sv-SE" dirty="0">
                <a:solidFill>
                  <a:schemeClr val="accent1"/>
                </a:solidFill>
                <a:latin typeface="DINPro-Regular" panose="02000503030000020004" pitchFamily="2" charset="0"/>
              </a:rPr>
              <a:t>Steg 1:</a:t>
            </a:r>
          </a:p>
          <a:p>
            <a:r>
              <a:rPr lang="sv-SE" dirty="0">
                <a:solidFill>
                  <a:schemeClr val="accent1"/>
                </a:solidFill>
                <a:latin typeface="DINPro-Regular" panose="02000503030000020004" pitchFamily="2" charset="0"/>
              </a:rPr>
              <a:t>Instruera deltagarna att resonera själv, två och två eller i grupp om tre. </a:t>
            </a:r>
          </a:p>
          <a:p>
            <a:endParaRPr lang="sv-SE" dirty="0">
              <a:solidFill>
                <a:schemeClr val="accent1"/>
              </a:solidFill>
              <a:latin typeface="DINPro-Regular" panose="02000503030000020004" pitchFamily="2" charset="0"/>
            </a:endParaRPr>
          </a:p>
          <a:p>
            <a:r>
              <a:rPr lang="sv-SE" sz="1400" dirty="0">
                <a:solidFill>
                  <a:schemeClr val="accent1"/>
                </a:solidFill>
                <a:latin typeface="DINPro-Regular" panose="02000503030000020004" pitchFamily="2" charset="0"/>
              </a:rPr>
              <a:t>Efter detta steg går det att avsluta övningen, men vi föreslår att även nästa steg genomförs för bästa resultat.</a:t>
            </a:r>
          </a:p>
          <a:p>
            <a:endParaRPr lang="sv-SE" dirty="0">
              <a:solidFill>
                <a:schemeClr val="accent1"/>
              </a:solidFill>
              <a:latin typeface="DINPro-Regular" panose="02000503030000020004" pitchFamily="2" charset="0"/>
            </a:endParaRPr>
          </a:p>
          <a:p>
            <a:r>
              <a:rPr lang="sv-SE" dirty="0">
                <a:solidFill>
                  <a:schemeClr val="accent1"/>
                </a:solidFill>
                <a:latin typeface="DINPro-Regular" panose="02000503030000020004" pitchFamily="2" charset="0"/>
              </a:rPr>
              <a:t>Steg 2:</a:t>
            </a:r>
          </a:p>
          <a:p>
            <a:r>
              <a:rPr lang="sv-SE" dirty="0">
                <a:solidFill>
                  <a:schemeClr val="accent1"/>
                </a:solidFill>
                <a:latin typeface="DINPro-Regular" panose="02000503030000020004" pitchFamily="2" charset="0"/>
              </a:rPr>
              <a:t>Låt sedan 2-3 grupper berätta vad de tänkt på eller pratat om. Den som håller i övningen får gärna följa upp svaren kort genom att fylla i/själv reflektera. </a:t>
            </a:r>
          </a:p>
          <a:p>
            <a:endParaRPr lang="sv-SE" dirty="0">
              <a:solidFill>
                <a:schemeClr val="accent1"/>
              </a:solidFill>
              <a:latin typeface="DINPro-Regular" panose="02000503030000020004" pitchFamily="2" charset="0"/>
            </a:endParaRPr>
          </a:p>
        </p:txBody>
      </p:sp>
      <p:sp>
        <p:nvSpPr>
          <p:cNvPr id="11" name="Rektangel 10">
            <a:extLst>
              <a:ext uri="{FF2B5EF4-FFF2-40B4-BE49-F238E27FC236}">
                <a16:creationId xmlns:a16="http://schemas.microsoft.com/office/drawing/2014/main" id="{162E5E74-A913-ED4D-BC9E-4A121EA802A5}"/>
              </a:ext>
            </a:extLst>
          </p:cNvPr>
          <p:cNvSpPr/>
          <p:nvPr/>
        </p:nvSpPr>
        <p:spPr>
          <a:xfrm>
            <a:off x="272960" y="1116880"/>
            <a:ext cx="6378541" cy="707886"/>
          </a:xfrm>
          <a:prstGeom prst="rect">
            <a:avLst/>
          </a:prstGeom>
        </p:spPr>
        <p:txBody>
          <a:bodyPr wrap="square">
            <a:spAutoFit/>
          </a:bodyPr>
          <a:lstStyle/>
          <a:p>
            <a:r>
              <a:rPr lang="sv-SE" sz="2000" dirty="0">
                <a:solidFill>
                  <a:schemeClr val="accent1"/>
                </a:solidFill>
                <a:latin typeface="DINPro-Regular" panose="02000503030000020004" pitchFamily="2" charset="0"/>
              </a:rPr>
              <a:t>I MELLAN-varianten instrueras deltagarna att reflektera kring tre frågor. </a:t>
            </a:r>
          </a:p>
        </p:txBody>
      </p:sp>
      <p:sp>
        <p:nvSpPr>
          <p:cNvPr id="13" name="Rektangel 12">
            <a:extLst>
              <a:ext uri="{FF2B5EF4-FFF2-40B4-BE49-F238E27FC236}">
                <a16:creationId xmlns:a16="http://schemas.microsoft.com/office/drawing/2014/main" id="{B95EA4C5-03D2-7649-A1C3-14EFFE2A597F}"/>
              </a:ext>
            </a:extLst>
          </p:cNvPr>
          <p:cNvSpPr/>
          <p:nvPr/>
        </p:nvSpPr>
        <p:spPr>
          <a:xfrm>
            <a:off x="6921500" y="1280188"/>
            <a:ext cx="4789007" cy="3561039"/>
          </a:xfrm>
          <a:prstGeom prst="rect">
            <a:avLst/>
          </a:prstGeom>
        </p:spPr>
        <p:txBody>
          <a:bodyPr wrap="square">
            <a:spAutoFit/>
          </a:bodyPr>
          <a:lstStyle/>
          <a:p>
            <a:pPr lvl="0">
              <a:lnSpc>
                <a:spcPct val="107000"/>
              </a:lnSpc>
              <a:spcAft>
                <a:spcPts val="600"/>
              </a:spcAft>
            </a:pPr>
            <a:r>
              <a:rPr lang="sv-SE" b="1" dirty="0">
                <a:solidFill>
                  <a:schemeClr val="bg1"/>
                </a:solidFill>
                <a:latin typeface="Dosis SemiBold" panose="02010503020202060003" pitchFamily="2" charset="77"/>
                <a:ea typeface="Calibri" panose="020F0502020204030204" pitchFamily="34" charset="0"/>
                <a:cs typeface="Times New Roman" panose="02020603050405020304" pitchFamily="18" charset="0"/>
              </a:rPr>
              <a:t>Frågor:</a:t>
            </a:r>
          </a:p>
          <a:p>
            <a:pPr marL="342900" lvl="0" indent="-342900">
              <a:lnSpc>
                <a:spcPct val="107000"/>
              </a:lnSpc>
              <a:spcAft>
                <a:spcPts val="600"/>
              </a:spcAft>
              <a:buFont typeface="+mj-lt"/>
              <a:buAutoNum type="arabicPeriod"/>
            </a:pPr>
            <a:r>
              <a:rPr lang="sv-SE" sz="1800" b="1" dirty="0">
                <a:solidFill>
                  <a:schemeClr val="bg1"/>
                </a:solidFill>
                <a:latin typeface="Dosis SemiBold" panose="02010503020202060003" pitchFamily="2" charset="77"/>
                <a:cs typeface="Times New Roman" panose="02020603050405020304" pitchFamily="18" charset="0"/>
              </a:rPr>
              <a:t>Hur gör ni idag i ditt projekt för att säkerställa att ni förstått varandra och de arbetsmoment som ska utföras?</a:t>
            </a:r>
          </a:p>
          <a:p>
            <a:pPr marL="342900" indent="-342900">
              <a:lnSpc>
                <a:spcPct val="107000"/>
              </a:lnSpc>
              <a:spcAft>
                <a:spcPts val="600"/>
              </a:spcAft>
              <a:buFont typeface="+mj-lt"/>
              <a:buAutoNum type="arabicPeriod"/>
            </a:pPr>
            <a:r>
              <a:rPr lang="sv-SE" sz="1800" b="1" dirty="0">
                <a:solidFill>
                  <a:schemeClr val="bg1"/>
                </a:solidFill>
                <a:latin typeface="Dosis SemiBold" panose="02010503020202060003" pitchFamily="2" charset="77"/>
                <a:ea typeface="Calibri" panose="020F0502020204030204" pitchFamily="34" charset="0"/>
                <a:cs typeface="Times New Roman" panose="02020603050405020304" pitchFamily="18" charset="0"/>
              </a:rPr>
              <a:t>I vilka arbetssituationer/moment är det extra viktigt att alla inblandade verkligen har samma bild av vad som ska göras och hur?</a:t>
            </a:r>
            <a:endParaRPr lang="sv-SE" sz="1800" b="1" dirty="0">
              <a:solidFill>
                <a:schemeClr val="bg1"/>
              </a:solidFill>
              <a:latin typeface="Dosis SemiBold" panose="02010503020202060003" pitchFamily="2" charset="77"/>
              <a:cs typeface="Times New Roman" panose="02020603050405020304" pitchFamily="18" charset="0"/>
            </a:endParaRPr>
          </a:p>
          <a:p>
            <a:pPr marL="342900" lvl="0" indent="-342900">
              <a:lnSpc>
                <a:spcPct val="107000"/>
              </a:lnSpc>
              <a:spcAft>
                <a:spcPts val="600"/>
              </a:spcAft>
              <a:buFont typeface="+mj-lt"/>
              <a:buAutoNum type="arabicPeriod"/>
            </a:pPr>
            <a:r>
              <a:rPr lang="sv-SE" sz="1800" b="1" dirty="0">
                <a:solidFill>
                  <a:schemeClr val="bg1"/>
                </a:solidFill>
                <a:latin typeface="Dosis SemiBold" panose="02010503020202060003" pitchFamily="2" charset="77"/>
                <a:cs typeface="Times New Roman" panose="02020603050405020304" pitchFamily="18" charset="0"/>
              </a:rPr>
              <a:t>Finns det några roller som du inte pratar med idag som du tycker att det vore bra att ha en dialog med? Vilka är det i så fall och har du förslag på hur det skulle kunna gå till?</a:t>
            </a:r>
          </a:p>
        </p:txBody>
      </p:sp>
      <p:grpSp>
        <p:nvGrpSpPr>
          <p:cNvPr id="17" name="Grupp 16">
            <a:extLst>
              <a:ext uri="{FF2B5EF4-FFF2-40B4-BE49-F238E27FC236}">
                <a16:creationId xmlns:a16="http://schemas.microsoft.com/office/drawing/2014/main" id="{D87FDD58-AC44-D718-4EFD-2D1D7ABD26C0}"/>
              </a:ext>
            </a:extLst>
          </p:cNvPr>
          <p:cNvGrpSpPr/>
          <p:nvPr/>
        </p:nvGrpSpPr>
        <p:grpSpPr>
          <a:xfrm>
            <a:off x="8441880" y="4832283"/>
            <a:ext cx="3570140" cy="1861457"/>
            <a:chOff x="8441880" y="4832283"/>
            <a:chExt cx="3570140" cy="1861457"/>
          </a:xfrm>
        </p:grpSpPr>
        <p:sp>
          <p:nvSpPr>
            <p:cNvPr id="15" name="Oval pratbubbla 14">
              <a:extLst>
                <a:ext uri="{FF2B5EF4-FFF2-40B4-BE49-F238E27FC236}">
                  <a16:creationId xmlns:a16="http://schemas.microsoft.com/office/drawing/2014/main" id="{D232AFB4-8BA8-6BB3-215F-583B91E10B8B}"/>
                </a:ext>
              </a:extLst>
            </p:cNvPr>
            <p:cNvSpPr/>
            <p:nvPr/>
          </p:nvSpPr>
          <p:spPr>
            <a:xfrm>
              <a:off x="8441880" y="4832283"/>
              <a:ext cx="3570140" cy="1861457"/>
            </a:xfrm>
            <a:prstGeom prst="wedgeEllipseCallout">
              <a:avLst>
                <a:gd name="adj1" fmla="val 50973"/>
                <a:gd name="adj2" fmla="val 56360"/>
              </a:avLst>
            </a:prstGeom>
            <a:solidFill>
              <a:schemeClr val="bg1"/>
            </a:solidFill>
            <a:ln w="19050">
              <a:solidFill>
                <a:srgbClr val="00B0F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6" name="Rektangel 15">
              <a:extLst>
                <a:ext uri="{FF2B5EF4-FFF2-40B4-BE49-F238E27FC236}">
                  <a16:creationId xmlns:a16="http://schemas.microsoft.com/office/drawing/2014/main" id="{D571CCB5-D690-0E9D-D467-D7578A72B8F2}"/>
                </a:ext>
              </a:extLst>
            </p:cNvPr>
            <p:cNvSpPr/>
            <p:nvPr/>
          </p:nvSpPr>
          <p:spPr>
            <a:xfrm>
              <a:off x="8581799" y="5071454"/>
              <a:ext cx="3290302" cy="1384995"/>
            </a:xfrm>
            <a:prstGeom prst="rect">
              <a:avLst/>
            </a:prstGeom>
          </p:spPr>
          <p:txBody>
            <a:bodyPr wrap="square">
              <a:spAutoFit/>
            </a:bodyPr>
            <a:lstStyle/>
            <a:p>
              <a:pPr algn="ctr"/>
              <a:r>
                <a:rPr lang="sv-SE" sz="1400" b="1" dirty="0">
                  <a:latin typeface="DINPro-Regular" panose="02000503030000020004" pitchFamily="2" charset="0"/>
                </a:rPr>
                <a:t>Tips! </a:t>
              </a:r>
              <a:r>
                <a:rPr lang="sv-SE" sz="1400" dirty="0">
                  <a:latin typeface="DINPro-Regular" panose="02000503030000020004" pitchFamily="2" charset="0"/>
                </a:rPr>
                <a:t>Känns det svårt att få någon/några att prata, kan du gärna inleda med att antingen dela dina egna tankar eller att du i förväg kommit överens med någon annan närvarande att dela sina tankar.</a:t>
              </a:r>
              <a:endParaRPr lang="sv-SE" sz="1400" dirty="0"/>
            </a:p>
          </p:txBody>
        </p:sp>
      </p:grpSp>
    </p:spTree>
    <p:extLst>
      <p:ext uri="{BB962C8B-B14F-4D97-AF65-F5344CB8AC3E}">
        <p14:creationId xmlns:p14="http://schemas.microsoft.com/office/powerpoint/2010/main" val="8324587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ktangel 11">
            <a:extLst>
              <a:ext uri="{FF2B5EF4-FFF2-40B4-BE49-F238E27FC236}">
                <a16:creationId xmlns:a16="http://schemas.microsoft.com/office/drawing/2014/main" id="{F1823553-A4D0-4A41-B2AF-B36972495181}"/>
              </a:ext>
            </a:extLst>
          </p:cNvPr>
          <p:cNvSpPr/>
          <p:nvPr/>
        </p:nvSpPr>
        <p:spPr>
          <a:xfrm>
            <a:off x="272960" y="1054216"/>
            <a:ext cx="11543191" cy="484257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 name="textruta 2">
            <a:extLst>
              <a:ext uri="{FF2B5EF4-FFF2-40B4-BE49-F238E27FC236}">
                <a16:creationId xmlns:a16="http://schemas.microsoft.com/office/drawing/2014/main" id="{CEE48DAA-6082-4190-BC3B-BEDA84EFB437}"/>
              </a:ext>
            </a:extLst>
          </p:cNvPr>
          <p:cNvSpPr txBox="1"/>
          <p:nvPr/>
        </p:nvSpPr>
        <p:spPr>
          <a:xfrm>
            <a:off x="193874" y="270643"/>
            <a:ext cx="10870732" cy="4770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2500" b="1" i="0" u="none" strike="noStrike" kern="1200" cap="none" spc="0" normalizeH="0" baseline="0" noProof="0" dirty="0">
                <a:ln>
                  <a:noFill/>
                </a:ln>
                <a:solidFill>
                  <a:srgbClr val="01B0F0"/>
                </a:solidFill>
                <a:effectLst/>
                <a:uLnTx/>
                <a:uFillTx/>
                <a:latin typeface="Dosis" pitchFamily="2" charset="0"/>
                <a:ea typeface="Arial" charset="0"/>
                <a:cs typeface="Arial" charset="0"/>
              </a:rPr>
              <a:t>Aktivitet Håll Nollans </a:t>
            </a:r>
            <a:r>
              <a:rPr kumimoji="0" lang="sv-SE" sz="2500" b="1" i="0" u="none" strike="noStrike" kern="1200" cap="none" spc="0" normalizeH="0" baseline="0" noProof="0" dirty="0" err="1">
                <a:ln>
                  <a:noFill/>
                </a:ln>
                <a:solidFill>
                  <a:srgbClr val="01B0F0"/>
                </a:solidFill>
                <a:effectLst/>
                <a:uLnTx/>
                <a:uFillTx/>
                <a:latin typeface="Dosis" pitchFamily="2" charset="0"/>
                <a:ea typeface="Arial" charset="0"/>
                <a:cs typeface="Arial" charset="0"/>
              </a:rPr>
              <a:t>säkerhetspush</a:t>
            </a:r>
            <a:r>
              <a:rPr kumimoji="0" lang="sv-SE" sz="2500" b="1" i="0" u="none" strike="noStrike" kern="1200" cap="none" spc="0" normalizeH="0" baseline="0" noProof="0" dirty="0">
                <a:ln>
                  <a:noFill/>
                </a:ln>
                <a:solidFill>
                  <a:srgbClr val="01B0F0"/>
                </a:solidFill>
                <a:effectLst/>
                <a:uLnTx/>
                <a:uFillTx/>
                <a:latin typeface="Dosis" pitchFamily="2" charset="0"/>
                <a:ea typeface="Arial" charset="0"/>
                <a:cs typeface="Arial" charset="0"/>
              </a:rPr>
              <a:t> 2023</a:t>
            </a:r>
          </a:p>
        </p:txBody>
      </p:sp>
      <p:sp>
        <p:nvSpPr>
          <p:cNvPr id="6" name="Rectangle 13">
            <a:extLst>
              <a:ext uri="{FF2B5EF4-FFF2-40B4-BE49-F238E27FC236}">
                <a16:creationId xmlns:a16="http://schemas.microsoft.com/office/drawing/2014/main" id="{A6A91C01-0291-45BC-B5C0-B01FB7A3D1E0}"/>
              </a:ext>
            </a:extLst>
          </p:cNvPr>
          <p:cNvSpPr/>
          <p:nvPr/>
        </p:nvSpPr>
        <p:spPr>
          <a:xfrm>
            <a:off x="272960" y="842844"/>
            <a:ext cx="540000" cy="54000"/>
          </a:xfrm>
          <a:prstGeom prst="rect">
            <a:avLst/>
          </a:prstGeom>
          <a:solidFill>
            <a:srgbClr val="01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7" name="Picture 12">
            <a:extLst>
              <a:ext uri="{FF2B5EF4-FFF2-40B4-BE49-F238E27FC236}">
                <a16:creationId xmlns:a16="http://schemas.microsoft.com/office/drawing/2014/main" id="{3C12850F-06B9-4A08-A4A0-C1284E34A1E5}"/>
              </a:ext>
            </a:extLst>
          </p:cNvPr>
          <p:cNvPicPr>
            <a:picLocks noChangeAspect="1"/>
          </p:cNvPicPr>
          <p:nvPr/>
        </p:nvPicPr>
        <p:blipFill>
          <a:blip r:embed="rId3"/>
          <a:stretch>
            <a:fillRect/>
          </a:stretch>
        </p:blipFill>
        <p:spPr>
          <a:xfrm>
            <a:off x="11372755" y="176014"/>
            <a:ext cx="625371" cy="547200"/>
          </a:xfrm>
          <a:prstGeom prst="rect">
            <a:avLst/>
          </a:prstGeom>
        </p:spPr>
      </p:pic>
      <p:sp>
        <p:nvSpPr>
          <p:cNvPr id="13" name="Rektangel 12">
            <a:extLst>
              <a:ext uri="{FF2B5EF4-FFF2-40B4-BE49-F238E27FC236}">
                <a16:creationId xmlns:a16="http://schemas.microsoft.com/office/drawing/2014/main" id="{B95EA4C5-03D2-7649-A1C3-14EFFE2A597F}"/>
              </a:ext>
            </a:extLst>
          </p:cNvPr>
          <p:cNvSpPr/>
          <p:nvPr/>
        </p:nvSpPr>
        <p:spPr>
          <a:xfrm>
            <a:off x="485872" y="1170697"/>
            <a:ext cx="11150957" cy="4635564"/>
          </a:xfrm>
          <a:prstGeom prst="rect">
            <a:avLst/>
          </a:prstGeom>
        </p:spPr>
        <p:txBody>
          <a:bodyPr wrap="square">
            <a:spAutoFit/>
          </a:bodyPr>
          <a:lstStyle/>
          <a:p>
            <a:pPr lvl="0">
              <a:lnSpc>
                <a:spcPct val="107000"/>
              </a:lnSpc>
              <a:spcAft>
                <a:spcPts val="600"/>
              </a:spcAft>
            </a:pPr>
            <a:r>
              <a:rPr lang="sv-SE" sz="4000" b="1" dirty="0">
                <a:solidFill>
                  <a:schemeClr val="bg1"/>
                </a:solidFill>
                <a:latin typeface="Dosis SemiBold" panose="02010503020202060003" pitchFamily="2" charset="77"/>
                <a:ea typeface="Calibri" panose="020F0502020204030204" pitchFamily="34" charset="0"/>
                <a:cs typeface="Times New Roman" panose="02020603050405020304" pitchFamily="18" charset="0"/>
              </a:rPr>
              <a:t>Reflektera över:</a:t>
            </a:r>
          </a:p>
          <a:p>
            <a:pPr marL="342900" indent="-342900">
              <a:lnSpc>
                <a:spcPct val="107000"/>
              </a:lnSpc>
              <a:spcAft>
                <a:spcPts val="600"/>
              </a:spcAft>
              <a:buFont typeface="+mj-lt"/>
              <a:buAutoNum type="arabicPeriod"/>
            </a:pPr>
            <a:r>
              <a:rPr lang="sv-SE" sz="2800" b="1" dirty="0">
                <a:solidFill>
                  <a:schemeClr val="bg1"/>
                </a:solidFill>
                <a:latin typeface="Dosis SemiBold" panose="02010503020202060003" pitchFamily="2" charset="77"/>
                <a:cs typeface="Times New Roman" panose="02020603050405020304" pitchFamily="18" charset="0"/>
              </a:rPr>
              <a:t>Hur gör ni idag i ditt projekt för att säkerställa att ni förstått varandra och de uppgifter som ska göras? Hur gör ni idag i ditt projekt för att säkerställa att ni förstått varandra och de arbetsmoment som ska utföras?</a:t>
            </a:r>
          </a:p>
          <a:p>
            <a:pPr marL="342900" indent="-342900">
              <a:lnSpc>
                <a:spcPct val="107000"/>
              </a:lnSpc>
              <a:spcAft>
                <a:spcPts val="600"/>
              </a:spcAft>
              <a:buFont typeface="+mj-lt"/>
              <a:buAutoNum type="arabicPeriod"/>
            </a:pPr>
            <a:r>
              <a:rPr lang="sv-SE" sz="2800" b="1" dirty="0">
                <a:solidFill>
                  <a:schemeClr val="bg1"/>
                </a:solidFill>
                <a:latin typeface="Dosis SemiBold" panose="02010503020202060003" pitchFamily="2" charset="77"/>
                <a:ea typeface="Calibri" panose="020F0502020204030204" pitchFamily="34" charset="0"/>
                <a:cs typeface="Times New Roman" panose="02020603050405020304" pitchFamily="18" charset="0"/>
              </a:rPr>
              <a:t>I vilka arbetssituationer/moment är det extra viktigt att alla inblandade verkligen har samma bild av vad som ska göras och hur?</a:t>
            </a:r>
            <a:endParaRPr lang="sv-SE" sz="2800" b="1" dirty="0">
              <a:solidFill>
                <a:schemeClr val="bg1"/>
              </a:solidFill>
              <a:latin typeface="Dosis SemiBold" panose="02010503020202060003" pitchFamily="2" charset="77"/>
              <a:cs typeface="Times New Roman" panose="02020603050405020304" pitchFamily="18" charset="0"/>
            </a:endParaRPr>
          </a:p>
          <a:p>
            <a:pPr marL="342900" lvl="0" indent="-342900">
              <a:lnSpc>
                <a:spcPct val="107000"/>
              </a:lnSpc>
              <a:spcAft>
                <a:spcPts val="600"/>
              </a:spcAft>
              <a:buFont typeface="+mj-lt"/>
              <a:buAutoNum type="arabicPeriod"/>
            </a:pPr>
            <a:r>
              <a:rPr lang="sv-SE" sz="2800" b="1" dirty="0">
                <a:solidFill>
                  <a:schemeClr val="bg1"/>
                </a:solidFill>
                <a:latin typeface="Dosis SemiBold" panose="02010503020202060003" pitchFamily="2" charset="77"/>
                <a:cs typeface="Times New Roman" panose="02020603050405020304" pitchFamily="18" charset="0"/>
              </a:rPr>
              <a:t>Finns det några roller som du inte pratar med idag som du tycker att det vore bra att ha en dialog med? Vilka är det i så fall </a:t>
            </a:r>
            <a:br>
              <a:rPr lang="sv-SE" sz="2800" b="1" dirty="0">
                <a:solidFill>
                  <a:schemeClr val="bg1"/>
                </a:solidFill>
                <a:latin typeface="Dosis SemiBold" panose="02010503020202060003" pitchFamily="2" charset="77"/>
                <a:cs typeface="Times New Roman" panose="02020603050405020304" pitchFamily="18" charset="0"/>
              </a:rPr>
            </a:br>
            <a:r>
              <a:rPr lang="sv-SE" sz="2800" b="1" dirty="0">
                <a:solidFill>
                  <a:schemeClr val="bg1"/>
                </a:solidFill>
                <a:latin typeface="Dosis SemiBold" panose="02010503020202060003" pitchFamily="2" charset="77"/>
                <a:cs typeface="Times New Roman" panose="02020603050405020304" pitchFamily="18" charset="0"/>
              </a:rPr>
              <a:t>och har du förslag på hur det skulle kunna gå till?</a:t>
            </a:r>
            <a:endParaRPr lang="sv-SE" sz="3200" b="1" dirty="0">
              <a:solidFill>
                <a:schemeClr val="bg1"/>
              </a:solidFill>
              <a:latin typeface="Dosis SemiBold" panose="02010503020202060003" pitchFamily="2" charset="77"/>
              <a:cs typeface="Times New Roman" panose="02020603050405020304" pitchFamily="18" charset="0"/>
            </a:endParaRPr>
          </a:p>
        </p:txBody>
      </p:sp>
      <p:sp>
        <p:nvSpPr>
          <p:cNvPr id="14" name="Rektangel 13">
            <a:extLst>
              <a:ext uri="{FF2B5EF4-FFF2-40B4-BE49-F238E27FC236}">
                <a16:creationId xmlns:a16="http://schemas.microsoft.com/office/drawing/2014/main" id="{E3F097EF-9F17-2447-797B-CA7E789A5D31}"/>
              </a:ext>
            </a:extLst>
          </p:cNvPr>
          <p:cNvSpPr/>
          <p:nvPr/>
        </p:nvSpPr>
        <p:spPr>
          <a:xfrm>
            <a:off x="6982097" y="204884"/>
            <a:ext cx="4074695" cy="2030316"/>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solidFill>
                  <a:srgbClr val="FF0000"/>
                </a:solidFill>
              </a:rPr>
              <a:t>Denna bild kan användas för att visa frågorna på en skärm eller med projektor. </a:t>
            </a:r>
            <a:r>
              <a:rPr lang="sv-SE" sz="1200" dirty="0">
                <a:solidFill>
                  <a:srgbClr val="FF0000"/>
                </a:solidFill>
              </a:rPr>
              <a:t>(Justera denna bilden så den passar er och plocka sedan bort denna orangea ruta)</a:t>
            </a:r>
            <a:endParaRPr lang="sv-SE" dirty="0">
              <a:solidFill>
                <a:srgbClr val="FF0000"/>
              </a:solidFill>
            </a:endParaRPr>
          </a:p>
        </p:txBody>
      </p:sp>
    </p:spTree>
    <p:extLst>
      <p:ext uri="{BB962C8B-B14F-4D97-AF65-F5344CB8AC3E}">
        <p14:creationId xmlns:p14="http://schemas.microsoft.com/office/powerpoint/2010/main" val="805330968"/>
      </p:ext>
    </p:extLst>
  </p:cSld>
  <p:clrMapOvr>
    <a:masterClrMapping/>
  </p:clrMapOvr>
</p:sld>
</file>

<file path=ppt/theme/theme1.xml><?xml version="1.0" encoding="utf-8"?>
<a:theme xmlns:a="http://schemas.openxmlformats.org/drawingml/2006/main" name="Håll Nollan">
  <a:themeElements>
    <a:clrScheme name="110">
      <a:dk1>
        <a:srgbClr val="01AFEF"/>
      </a:dk1>
      <a:lt1>
        <a:srgbClr val="FFFFFF"/>
      </a:lt1>
      <a:dk2>
        <a:srgbClr val="01AFEF"/>
      </a:dk2>
      <a:lt2>
        <a:srgbClr val="E7E6E6"/>
      </a:lt2>
      <a:accent1>
        <a:srgbClr val="005777"/>
      </a:accent1>
      <a:accent2>
        <a:srgbClr val="ED7D31"/>
      </a:accent2>
      <a:accent3>
        <a:srgbClr val="A5A5A5"/>
      </a:accent3>
      <a:accent4>
        <a:srgbClr val="FFC000"/>
      </a:accent4>
      <a:accent5>
        <a:srgbClr val="5B9BD5"/>
      </a:accent5>
      <a:accent6>
        <a:srgbClr val="70AD47"/>
      </a:accent6>
      <a:hlink>
        <a:srgbClr val="01AFEF"/>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01B0F0"/>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HallNollan_PowerPoint_Template" id="{5863378C-E70D-714B-BD2F-CE662F19B2B0}" vid="{E42C2F64-52FE-E447-8ABC-1A8EF0CA3C9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430d8474-45c2-4f23-bf46-3e25fc32e737" xsi:nil="true"/>
    <lcf76f155ced4ddcb4097134ff3c332f xmlns="3ff0c0a1-1da5-454c-bde6-1eb9921eb313">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kument" ma:contentTypeID="0x010100EE0F7AB1B83EF7458CA14240A739CF9B" ma:contentTypeVersion="19" ma:contentTypeDescription="Skapa ett nytt dokument." ma:contentTypeScope="" ma:versionID="e12c8a46402a21ff3970fb87458edbe2">
  <xsd:schema xmlns:xsd="http://www.w3.org/2001/XMLSchema" xmlns:xs="http://www.w3.org/2001/XMLSchema" xmlns:p="http://schemas.microsoft.com/office/2006/metadata/properties" xmlns:ns2="3ff0c0a1-1da5-454c-bde6-1eb9921eb313" xmlns:ns3="430d8474-45c2-4f23-bf46-3e25fc32e737" targetNamespace="http://schemas.microsoft.com/office/2006/metadata/properties" ma:root="true" ma:fieldsID="822f0a3ed8b951d106ca3f359070217e" ns2:_="" ns3:_="">
    <xsd:import namespace="3ff0c0a1-1da5-454c-bde6-1eb9921eb313"/>
    <xsd:import namespace="430d8474-45c2-4f23-bf46-3e25fc32e737"/>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Location" minOccurs="0"/>
                <xsd:element ref="ns2:MediaServiceGenerationTime" minOccurs="0"/>
                <xsd:element ref="ns2:MediaServiceEventHashCode" minOccurs="0"/>
                <xsd:element ref="ns2:MediaServiceOCR" minOccurs="0"/>
                <xsd:element ref="ns2:MediaLengthInSeconds" minOccurs="0"/>
                <xsd:element ref="ns2:lcf76f155ced4ddcb4097134ff3c332f" minOccurs="0"/>
                <xsd:element ref="ns3:TaxCatchAll" minOccurs="0"/>
                <xsd:element ref="ns3:SharedWithUsers" minOccurs="0"/>
                <xsd:element ref="ns3:SharedWithDetails"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ff0c0a1-1da5-454c-bde6-1eb9921eb31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Location" ma:index="14" nillable="true" ma:displayName="Location" ma:internalName="MediaServiceLocatio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LengthInSeconds" ma:index="18" nillable="true" ma:displayName="Length (seconds)" ma:internalName="MediaLengthInSeconds" ma:readOnly="true">
      <xsd:simpleType>
        <xsd:restriction base="dms:Unknown"/>
      </xsd:simpleType>
    </xsd:element>
    <xsd:element name="lcf76f155ced4ddcb4097134ff3c332f" ma:index="20" nillable="true" ma:taxonomy="true" ma:internalName="lcf76f155ced4ddcb4097134ff3c332f" ma:taxonomyFieldName="MediaServiceImageTags" ma:displayName="Bildmarkeringar" ma:readOnly="false" ma:fieldId="{5cf76f15-5ced-4ddc-b409-7134ff3c332f}" ma:taxonomyMulti="true" ma:sspId="c1a0697f-eeca-465e-81c1-fe6332cbecbc"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30d8474-45c2-4f23-bf46-3e25fc32e737" elementFormDefault="qualified">
    <xsd:import namespace="http://schemas.microsoft.com/office/2006/documentManagement/types"/>
    <xsd:import namespace="http://schemas.microsoft.com/office/infopath/2007/PartnerControls"/>
    <xsd:element name="TaxCatchAll" ma:index="21" nillable="true" ma:displayName="Taxonomy Catch All Column" ma:hidden="true" ma:list="{7dca1f4f-91fe-4586-b570-1f97637e4645}" ma:internalName="TaxCatchAll" ma:showField="CatchAllData" ma:web="430d8474-45c2-4f23-bf46-3e25fc32e737">
      <xsd:complexType>
        <xsd:complexContent>
          <xsd:extension base="dms:MultiChoiceLookup">
            <xsd:sequence>
              <xsd:element name="Value" type="dms:Lookup" maxOccurs="unbounded" minOccurs="0" nillable="true"/>
            </xsd:sequence>
          </xsd:extension>
        </xsd:complexContent>
      </xsd:complexType>
    </xsd:element>
    <xsd:element name="SharedWithUsers" ma:index="22" nillable="true" ma:displayName="Dela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3" nillable="true" ma:displayName="Delat med informa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5CCE8E5-1846-481B-9E28-1470E8316225}">
  <ds:schemaRefs>
    <ds:schemaRef ds:uri="3ff0c0a1-1da5-454c-bde6-1eb9921eb313"/>
    <ds:schemaRef ds:uri="http://schemas.microsoft.com/office/2006/metadata/properties"/>
    <ds:schemaRef ds:uri="http://www.w3.org/XML/1998/namespace"/>
    <ds:schemaRef ds:uri="http://purl.org/dc/terms/"/>
    <ds:schemaRef ds:uri="http://purl.org/dc/elements/1.1/"/>
    <ds:schemaRef ds:uri="http://schemas.microsoft.com/office/2006/documentManagement/types"/>
    <ds:schemaRef ds:uri="http://schemas.openxmlformats.org/package/2006/metadata/core-properties"/>
    <ds:schemaRef ds:uri="http://purl.org/dc/dcmitype/"/>
    <ds:schemaRef ds:uri="http://schemas.microsoft.com/office/infopath/2007/PartnerControls"/>
    <ds:schemaRef ds:uri="430d8474-45c2-4f23-bf46-3e25fc32e737"/>
  </ds:schemaRefs>
</ds:datastoreItem>
</file>

<file path=customXml/itemProps2.xml><?xml version="1.0" encoding="utf-8"?>
<ds:datastoreItem xmlns:ds="http://schemas.openxmlformats.org/officeDocument/2006/customXml" ds:itemID="{3BF3221C-092C-4F80-9CAA-901973C1D7A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ff0c0a1-1da5-454c-bde6-1eb9921eb313"/>
    <ds:schemaRef ds:uri="430d8474-45c2-4f23-bf46-3e25fc32e73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E2B0EDD-7F67-41AD-8C08-1393CB4B1DA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6598</TotalTime>
  <Words>1849</Words>
  <Application>Microsoft Macintosh PowerPoint</Application>
  <PresentationFormat>Bredbild</PresentationFormat>
  <Paragraphs>136</Paragraphs>
  <Slides>15</Slides>
  <Notes>15</Notes>
  <HiddenSlides>0</HiddenSlides>
  <MMClips>0</MMClips>
  <ScaleCrop>false</ScaleCrop>
  <HeadingPairs>
    <vt:vector size="6" baseType="variant">
      <vt:variant>
        <vt:lpstr>Använt teckensnitt</vt:lpstr>
      </vt:variant>
      <vt:variant>
        <vt:i4>6</vt:i4>
      </vt:variant>
      <vt:variant>
        <vt:lpstr>Tema</vt:lpstr>
      </vt:variant>
      <vt:variant>
        <vt:i4>1</vt:i4>
      </vt:variant>
      <vt:variant>
        <vt:lpstr>Bildrubriker</vt:lpstr>
      </vt:variant>
      <vt:variant>
        <vt:i4>15</vt:i4>
      </vt:variant>
    </vt:vector>
  </HeadingPairs>
  <TitlesOfParts>
    <vt:vector size="22" baseType="lpstr">
      <vt:lpstr>Arial</vt:lpstr>
      <vt:lpstr>Calibri</vt:lpstr>
      <vt:lpstr>DINPro-Regular</vt:lpstr>
      <vt:lpstr>Dosis</vt:lpstr>
      <vt:lpstr>Dosis Medium</vt:lpstr>
      <vt:lpstr>Dosis SemiBold</vt:lpstr>
      <vt:lpstr>Håll Nollan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Paola Squassina</dc:creator>
  <cp:lastModifiedBy>Hanna Ågermo</cp:lastModifiedBy>
  <cp:revision>223</cp:revision>
  <cp:lastPrinted>2020-04-29T15:28:16Z</cp:lastPrinted>
  <dcterms:created xsi:type="dcterms:W3CDTF">2020-04-29T06:34:09Z</dcterms:created>
  <dcterms:modified xsi:type="dcterms:W3CDTF">2026-01-25T17:08:57Z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0x010100EE0F7AB1B83EF7458CA14240A739CF9B</vt:lpwstr>
  </property>
  <property fmtid="{D5CDD505-2E9C-101B-9397-08002B2CF9AE}" pid="3" name="MediaServiceImageTags">
    <vt:lpwstr/>
  </property>
</Properties>
</file>