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09" r:id="rId4"/>
    <p:sldMasterId id="2147483752" r:id="rId5"/>
  </p:sldMasterIdLst>
  <p:notesMasterIdLst>
    <p:notesMasterId r:id="rId23"/>
  </p:notesMasterIdLst>
  <p:sldIdLst>
    <p:sldId id="1782" r:id="rId6"/>
    <p:sldId id="1770" r:id="rId7"/>
    <p:sldId id="1771" r:id="rId8"/>
    <p:sldId id="1772" r:id="rId9"/>
    <p:sldId id="1773" r:id="rId10"/>
    <p:sldId id="1783" r:id="rId11"/>
    <p:sldId id="1774" r:id="rId12"/>
    <p:sldId id="1776" r:id="rId13"/>
    <p:sldId id="1777" r:id="rId14"/>
    <p:sldId id="1784" r:id="rId15"/>
    <p:sldId id="1778" r:id="rId16"/>
    <p:sldId id="1779" r:id="rId17"/>
    <p:sldId id="1780" r:id="rId18"/>
    <p:sldId id="1785" r:id="rId19"/>
    <p:sldId id="1781" r:id="rId20"/>
    <p:sldId id="1786" r:id="rId21"/>
    <p:sldId id="17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0975AD5-D215-ED4F-869C-8790B2FA6631}">
          <p14:sldIdLst>
            <p14:sldId id="1782"/>
            <p14:sldId id="1770"/>
            <p14:sldId id="1771"/>
            <p14:sldId id="1772"/>
            <p14:sldId id="1773"/>
          </p14:sldIdLst>
        </p14:section>
        <p14:section name="BAS-varianten" id="{99B305FA-D084-224A-8F55-F0993CCF83FF}">
          <p14:sldIdLst>
            <p14:sldId id="1783"/>
            <p14:sldId id="1774"/>
            <p14:sldId id="1776"/>
            <p14:sldId id="1777"/>
          </p14:sldIdLst>
        </p14:section>
        <p14:section name="MELLAN-varianten" id="{9BBB60C4-9580-514A-9C5D-7A67BD8D11D9}">
          <p14:sldIdLst>
            <p14:sldId id="1784"/>
            <p14:sldId id="1778"/>
            <p14:sldId id="1779"/>
            <p14:sldId id="1780"/>
          </p14:sldIdLst>
        </p14:section>
        <p14:section name="Workshop" id="{FF6D9015-5CAF-DD41-9645-67B5A7E7A499}">
          <p14:sldIdLst>
            <p14:sldId id="1785"/>
            <p14:sldId id="1781"/>
            <p14:sldId id="1786"/>
            <p14:sldId id="17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D6753-09BD-734C-6F9D-98C347C09354}" name="Hanna Ågermo" initials="HÅ" userId="S::hanna@agermo.com::c5dd156e-ce07-49b7-8107-569e9abe1f0c" providerId="AD"/>
  <p188:author id="{88ED3D5F-E1A7-CDB7-63DD-86692CE6B907}" name="asa.nordin" initials="as" userId="S::asa.nordin_sisab.se#ext#@hallnollan.onmicrosoft.com::76c665f8-f49c-4d9a-ab2f-76c1b224e3fe" providerId="AD"/>
  <p188:author id="{891274A4-E736-A126-9D6C-E7BF9389597E}" name="Ulrika Dolietis" initials="UD" userId="S::ulrika.dolietis@hallnollan.se::c38728b4-06e5-45eb-9f2e-15c9430af28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0F3F3-385A-6B41-BE0C-A57FF98BD94D}" v="6" dt="2026-01-25T17:12:0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4620"/>
  </p:normalViewPr>
  <p:slideViewPr>
    <p:cSldViewPr snapToGrid="0">
      <p:cViewPr varScale="1">
        <p:scale>
          <a:sx n="98" d="100"/>
          <a:sy n="98" d="100"/>
        </p:scale>
        <p:origin x="768"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F109DEEC-3DC7-5205-AC9C-B25FD903EF63}"/>
    <pc:docChg chg="custSel modSld">
      <pc:chgData name="Hanna Ågermo" userId="c5dd156e-ce07-49b7-8107-569e9abe1f0c" providerId="ADAL" clId="{F109DEEC-3DC7-5205-AC9C-B25FD903EF63}" dt="2026-01-25T17:12:05.091" v="88"/>
      <pc:docMkLst>
        <pc:docMk/>
      </pc:docMkLst>
      <pc:sldChg chg="delSp modSp mod">
        <pc:chgData name="Hanna Ågermo" userId="c5dd156e-ce07-49b7-8107-569e9abe1f0c" providerId="ADAL" clId="{F109DEEC-3DC7-5205-AC9C-B25FD903EF63}" dt="2026-01-25T17:12:05.091" v="88"/>
        <pc:sldMkLst>
          <pc:docMk/>
          <pc:sldMk cId="539772542" sldId="1770"/>
        </pc:sldMkLst>
        <pc:spChg chg="del">
          <ac:chgData name="Hanna Ågermo" userId="c5dd156e-ce07-49b7-8107-569e9abe1f0c" providerId="ADAL" clId="{F109DEEC-3DC7-5205-AC9C-B25FD903EF63}" dt="2026-01-25T17:12:05.091" v="88"/>
          <ac:spMkLst>
            <pc:docMk/>
            <pc:sldMk cId="539772542" sldId="1770"/>
            <ac:spMk id="5" creationId="{236DB3FE-9746-C075-54FA-940CACF50F13}"/>
          </ac:spMkLst>
        </pc:spChg>
        <pc:spChg chg="mod">
          <ac:chgData name="Hanna Ågermo" userId="c5dd156e-ce07-49b7-8107-569e9abe1f0c" providerId="ADAL" clId="{F109DEEC-3DC7-5205-AC9C-B25FD903EF63}" dt="2026-01-25T17:09:32.824" v="46" actId="20577"/>
          <ac:spMkLst>
            <pc:docMk/>
            <pc:sldMk cId="539772542" sldId="1770"/>
            <ac:spMk id="7" creationId="{7052E852-0D94-1FEF-548E-7744F89F2A85}"/>
          </ac:spMkLst>
        </pc:spChg>
      </pc:sldChg>
      <pc:sldChg chg="delSp modSp mod">
        <pc:chgData name="Hanna Ågermo" userId="c5dd156e-ce07-49b7-8107-569e9abe1f0c" providerId="ADAL" clId="{F109DEEC-3DC7-5205-AC9C-B25FD903EF63}" dt="2026-01-25T17:12:05.091" v="88"/>
        <pc:sldMkLst>
          <pc:docMk/>
          <pc:sldMk cId="3034925316" sldId="1771"/>
        </pc:sldMkLst>
        <pc:spChg chg="del">
          <ac:chgData name="Hanna Ågermo" userId="c5dd156e-ce07-49b7-8107-569e9abe1f0c" providerId="ADAL" clId="{F109DEEC-3DC7-5205-AC9C-B25FD903EF63}" dt="2026-01-25T17:12:05.091" v="88"/>
          <ac:spMkLst>
            <pc:docMk/>
            <pc:sldMk cId="3034925316" sldId="1771"/>
            <ac:spMk id="3" creationId="{3ABD3D77-3D72-8A4C-2F61-F247C49EF71A}"/>
          </ac:spMkLst>
        </pc:spChg>
        <pc:spChg chg="mod">
          <ac:chgData name="Hanna Ågermo" userId="c5dd156e-ce07-49b7-8107-569e9abe1f0c" providerId="ADAL" clId="{F109DEEC-3DC7-5205-AC9C-B25FD903EF63}" dt="2026-01-25T17:09:52.211" v="56" actId="20577"/>
          <ac:spMkLst>
            <pc:docMk/>
            <pc:sldMk cId="3034925316" sldId="1771"/>
            <ac:spMk id="11" creationId="{7E4731ED-4018-0573-262A-5D640418918A}"/>
          </ac:spMkLst>
        </pc:spChg>
      </pc:sldChg>
      <pc:sldChg chg="delSp modSp mod">
        <pc:chgData name="Hanna Ågermo" userId="c5dd156e-ce07-49b7-8107-569e9abe1f0c" providerId="ADAL" clId="{F109DEEC-3DC7-5205-AC9C-B25FD903EF63}" dt="2026-01-25T17:12:05.091" v="88"/>
        <pc:sldMkLst>
          <pc:docMk/>
          <pc:sldMk cId="3155519250" sldId="1772"/>
        </pc:sldMkLst>
        <pc:spChg chg="mod">
          <ac:chgData name="Hanna Ågermo" userId="c5dd156e-ce07-49b7-8107-569e9abe1f0c" providerId="ADAL" clId="{F109DEEC-3DC7-5205-AC9C-B25FD903EF63}" dt="2026-01-25T17:10:22.415" v="59" actId="20577"/>
          <ac:spMkLst>
            <pc:docMk/>
            <pc:sldMk cId="3155519250" sldId="1772"/>
            <ac:spMk id="2" creationId="{9CFE7ED8-5E05-DBAF-1773-D39EDC0023C3}"/>
          </ac:spMkLst>
        </pc:spChg>
        <pc:spChg chg="del">
          <ac:chgData name="Hanna Ågermo" userId="c5dd156e-ce07-49b7-8107-569e9abe1f0c" providerId="ADAL" clId="{F109DEEC-3DC7-5205-AC9C-B25FD903EF63}" dt="2026-01-25T17:12:05.091" v="88"/>
          <ac:spMkLst>
            <pc:docMk/>
            <pc:sldMk cId="3155519250" sldId="1772"/>
            <ac:spMk id="4" creationId="{EB8F9286-6734-E011-974A-FB8985A4A73C}"/>
          </ac:spMkLst>
        </pc:spChg>
      </pc:sldChg>
      <pc:sldChg chg="delSp">
        <pc:chgData name="Hanna Ågermo" userId="c5dd156e-ce07-49b7-8107-569e9abe1f0c" providerId="ADAL" clId="{F109DEEC-3DC7-5205-AC9C-B25FD903EF63}" dt="2026-01-25T17:12:05.091" v="88"/>
        <pc:sldMkLst>
          <pc:docMk/>
          <pc:sldMk cId="3789726327" sldId="1773"/>
        </pc:sldMkLst>
        <pc:spChg chg="del">
          <ac:chgData name="Hanna Ågermo" userId="c5dd156e-ce07-49b7-8107-569e9abe1f0c" providerId="ADAL" clId="{F109DEEC-3DC7-5205-AC9C-B25FD903EF63}" dt="2026-01-25T17:12:05.091" v="88"/>
          <ac:spMkLst>
            <pc:docMk/>
            <pc:sldMk cId="3789726327" sldId="1773"/>
            <ac:spMk id="5" creationId="{8AF645D2-0458-20F1-E3DF-1A92437A4E4E}"/>
          </ac:spMkLst>
        </pc:spChg>
      </pc:sldChg>
      <pc:sldChg chg="delSp modSp mod">
        <pc:chgData name="Hanna Ågermo" userId="c5dd156e-ce07-49b7-8107-569e9abe1f0c" providerId="ADAL" clId="{F109DEEC-3DC7-5205-AC9C-B25FD903EF63}" dt="2026-01-25T17:12:05.091" v="88"/>
        <pc:sldMkLst>
          <pc:docMk/>
          <pc:sldMk cId="4090452978" sldId="1774"/>
        </pc:sldMkLst>
        <pc:spChg chg="del">
          <ac:chgData name="Hanna Ågermo" userId="c5dd156e-ce07-49b7-8107-569e9abe1f0c" providerId="ADAL" clId="{F109DEEC-3DC7-5205-AC9C-B25FD903EF63}" dt="2026-01-25T17:12:05.091" v="88"/>
          <ac:spMkLst>
            <pc:docMk/>
            <pc:sldMk cId="4090452978" sldId="1774"/>
            <ac:spMk id="5" creationId="{0E31A309-FF22-B3DD-94E5-69FEC4A06BFD}"/>
          </ac:spMkLst>
        </pc:spChg>
        <pc:spChg chg="mod">
          <ac:chgData name="Hanna Ågermo" userId="c5dd156e-ce07-49b7-8107-569e9abe1f0c" providerId="ADAL" clId="{F109DEEC-3DC7-5205-AC9C-B25FD903EF63}" dt="2026-01-25T17:10:38.414" v="60" actId="20577"/>
          <ac:spMkLst>
            <pc:docMk/>
            <pc:sldMk cId="4090452978" sldId="1774"/>
            <ac:spMk id="10" creationId="{15476DE3-EF7A-4619-BD42-5D74EC559AFA}"/>
          </ac:spMkLst>
        </pc:spChg>
      </pc:sldChg>
      <pc:sldChg chg="delSp modSp mod">
        <pc:chgData name="Hanna Ågermo" userId="c5dd156e-ce07-49b7-8107-569e9abe1f0c" providerId="ADAL" clId="{F109DEEC-3DC7-5205-AC9C-B25FD903EF63}" dt="2026-01-25T17:12:05.091" v="88"/>
        <pc:sldMkLst>
          <pc:docMk/>
          <pc:sldMk cId="3294135516" sldId="1776"/>
        </pc:sldMkLst>
        <pc:spChg chg="del">
          <ac:chgData name="Hanna Ågermo" userId="c5dd156e-ce07-49b7-8107-569e9abe1f0c" providerId="ADAL" clId="{F109DEEC-3DC7-5205-AC9C-B25FD903EF63}" dt="2026-01-25T17:12:05.091" v="88"/>
          <ac:spMkLst>
            <pc:docMk/>
            <pc:sldMk cId="3294135516" sldId="1776"/>
            <ac:spMk id="4" creationId="{E99A2CA0-9D29-E0E7-DD78-F576425C1E62}"/>
          </ac:spMkLst>
        </pc:spChg>
        <pc:spChg chg="mod">
          <ac:chgData name="Hanna Ågermo" userId="c5dd156e-ce07-49b7-8107-569e9abe1f0c" providerId="ADAL" clId="{F109DEEC-3DC7-5205-AC9C-B25FD903EF63}" dt="2026-01-25T17:10:50.773" v="62" actId="20577"/>
          <ac:spMkLst>
            <pc:docMk/>
            <pc:sldMk cId="3294135516" sldId="1776"/>
            <ac:spMk id="13" creationId="{1E307FD2-C1DE-9E42-D67E-1CF9DBEE2134}"/>
          </ac:spMkLst>
        </pc:spChg>
        <pc:grpChg chg="del">
          <ac:chgData name="Hanna Ågermo" userId="c5dd156e-ce07-49b7-8107-569e9abe1f0c" providerId="ADAL" clId="{F109DEEC-3DC7-5205-AC9C-B25FD903EF63}" dt="2026-01-25T17:10:52.332" v="63" actId="478"/>
          <ac:grpSpMkLst>
            <pc:docMk/>
            <pc:sldMk cId="3294135516" sldId="1776"/>
            <ac:grpSpMk id="21" creationId="{51BA5157-2667-3995-EC7E-FA5567DC8E9B}"/>
          </ac:grpSpMkLst>
        </pc:grpChg>
      </pc:sldChg>
      <pc:sldChg chg="addSp delSp modSp mod">
        <pc:chgData name="Hanna Ågermo" userId="c5dd156e-ce07-49b7-8107-569e9abe1f0c" providerId="ADAL" clId="{F109DEEC-3DC7-5205-AC9C-B25FD903EF63}" dt="2026-01-25T17:12:05.091" v="88"/>
        <pc:sldMkLst>
          <pc:docMk/>
          <pc:sldMk cId="1505225662" sldId="1777"/>
        </pc:sldMkLst>
        <pc:spChg chg="add mod">
          <ac:chgData name="Hanna Ågermo" userId="c5dd156e-ce07-49b7-8107-569e9abe1f0c" providerId="ADAL" clId="{F109DEEC-3DC7-5205-AC9C-B25FD903EF63}" dt="2026-01-25T17:11:01.137" v="66"/>
          <ac:spMkLst>
            <pc:docMk/>
            <pc:sldMk cId="1505225662" sldId="1777"/>
            <ac:spMk id="2" creationId="{D3A6C3CE-4842-007E-7113-4EAA0126C039}"/>
          </ac:spMkLst>
        </pc:spChg>
        <pc:spChg chg="del">
          <ac:chgData name="Hanna Ågermo" userId="c5dd156e-ce07-49b7-8107-569e9abe1f0c" providerId="ADAL" clId="{F109DEEC-3DC7-5205-AC9C-B25FD903EF63}" dt="2026-01-25T17:12:05.091" v="88"/>
          <ac:spMkLst>
            <pc:docMk/>
            <pc:sldMk cId="1505225662" sldId="1777"/>
            <ac:spMk id="4" creationId="{E99A2CA0-9D29-E0E7-DD78-F576425C1E62}"/>
          </ac:spMkLst>
        </pc:spChg>
        <pc:spChg chg="del">
          <ac:chgData name="Hanna Ågermo" userId="c5dd156e-ce07-49b7-8107-569e9abe1f0c" providerId="ADAL" clId="{F109DEEC-3DC7-5205-AC9C-B25FD903EF63}" dt="2026-01-25T17:11:05.939" v="70" actId="478"/>
          <ac:spMkLst>
            <pc:docMk/>
            <pc:sldMk cId="1505225662" sldId="1777"/>
            <ac:spMk id="8" creationId="{975EFD5C-8DE8-7243-B55E-79AC1B57BD42}"/>
          </ac:spMkLst>
        </pc:spChg>
        <pc:spChg chg="del mod">
          <ac:chgData name="Hanna Ågermo" userId="c5dd156e-ce07-49b7-8107-569e9abe1f0c" providerId="ADAL" clId="{F109DEEC-3DC7-5205-AC9C-B25FD903EF63}" dt="2026-01-25T17:11:04.994" v="69" actId="478"/>
          <ac:spMkLst>
            <pc:docMk/>
            <pc:sldMk cId="1505225662" sldId="1777"/>
            <ac:spMk id="9" creationId="{CB121045-9A45-EE54-477A-DD74C064BA98}"/>
          </ac:spMkLst>
        </pc:spChg>
        <pc:spChg chg="del mod">
          <ac:chgData name="Hanna Ågermo" userId="c5dd156e-ce07-49b7-8107-569e9abe1f0c" providerId="ADAL" clId="{F109DEEC-3DC7-5205-AC9C-B25FD903EF63}" dt="2026-01-25T17:11:00.338" v="65" actId="478"/>
          <ac:spMkLst>
            <pc:docMk/>
            <pc:sldMk cId="1505225662" sldId="1777"/>
            <ac:spMk id="13" creationId="{1E307FD2-C1DE-9E42-D67E-1CF9DBEE2134}"/>
          </ac:spMkLst>
        </pc:spChg>
        <pc:picChg chg="del">
          <ac:chgData name="Hanna Ågermo" userId="c5dd156e-ce07-49b7-8107-569e9abe1f0c" providerId="ADAL" clId="{F109DEEC-3DC7-5205-AC9C-B25FD903EF63}" dt="2026-01-25T17:11:02.278" v="67" actId="478"/>
          <ac:picMkLst>
            <pc:docMk/>
            <pc:sldMk cId="1505225662" sldId="1777"/>
            <ac:picMk id="10" creationId="{A845E0C0-615A-C28B-E5AB-E3E437CC4912}"/>
          </ac:picMkLst>
        </pc:picChg>
      </pc:sldChg>
      <pc:sldChg chg="delSp modSp mod">
        <pc:chgData name="Hanna Ågermo" userId="c5dd156e-ce07-49b7-8107-569e9abe1f0c" providerId="ADAL" clId="{F109DEEC-3DC7-5205-AC9C-B25FD903EF63}" dt="2026-01-25T17:12:05.091" v="88"/>
        <pc:sldMkLst>
          <pc:docMk/>
          <pc:sldMk cId="299683222" sldId="1778"/>
        </pc:sldMkLst>
        <pc:spChg chg="del">
          <ac:chgData name="Hanna Ågermo" userId="c5dd156e-ce07-49b7-8107-569e9abe1f0c" providerId="ADAL" clId="{F109DEEC-3DC7-5205-AC9C-B25FD903EF63}" dt="2026-01-25T17:12:05.091" v="88"/>
          <ac:spMkLst>
            <pc:docMk/>
            <pc:sldMk cId="299683222" sldId="1778"/>
            <ac:spMk id="5" creationId="{0E31A309-FF22-B3DD-94E5-69FEC4A06BFD}"/>
          </ac:spMkLst>
        </pc:spChg>
        <pc:spChg chg="mod">
          <ac:chgData name="Hanna Ågermo" userId="c5dd156e-ce07-49b7-8107-569e9abe1f0c" providerId="ADAL" clId="{F109DEEC-3DC7-5205-AC9C-B25FD903EF63}" dt="2026-01-25T17:11:14.423" v="71" actId="20577"/>
          <ac:spMkLst>
            <pc:docMk/>
            <pc:sldMk cId="299683222" sldId="1778"/>
            <ac:spMk id="10" creationId="{15476DE3-EF7A-4619-BD42-5D74EC559AFA}"/>
          </ac:spMkLst>
        </pc:spChg>
      </pc:sldChg>
      <pc:sldChg chg="addSp delSp modSp mod">
        <pc:chgData name="Hanna Ågermo" userId="c5dd156e-ce07-49b7-8107-569e9abe1f0c" providerId="ADAL" clId="{F109DEEC-3DC7-5205-AC9C-B25FD903EF63}" dt="2026-01-25T17:12:05.091" v="88"/>
        <pc:sldMkLst>
          <pc:docMk/>
          <pc:sldMk cId="962010643" sldId="1779"/>
        </pc:sldMkLst>
        <pc:spChg chg="add mod">
          <ac:chgData name="Hanna Ågermo" userId="c5dd156e-ce07-49b7-8107-569e9abe1f0c" providerId="ADAL" clId="{F109DEEC-3DC7-5205-AC9C-B25FD903EF63}" dt="2026-01-25T17:11:20.807" v="73"/>
          <ac:spMkLst>
            <pc:docMk/>
            <pc:sldMk cId="962010643" sldId="1779"/>
            <ac:spMk id="2" creationId="{7179D485-2007-A97D-74F8-C1BA7356EB72}"/>
          </ac:spMkLst>
        </pc:spChg>
        <pc:spChg chg="del">
          <ac:chgData name="Hanna Ågermo" userId="c5dd156e-ce07-49b7-8107-569e9abe1f0c" providerId="ADAL" clId="{F109DEEC-3DC7-5205-AC9C-B25FD903EF63}" dt="2026-01-25T17:12:05.091" v="88"/>
          <ac:spMkLst>
            <pc:docMk/>
            <pc:sldMk cId="962010643" sldId="1779"/>
            <ac:spMk id="4" creationId="{E99A2CA0-9D29-E0E7-DD78-F576425C1E62}"/>
          </ac:spMkLst>
        </pc:spChg>
        <pc:spChg chg="del">
          <ac:chgData name="Hanna Ågermo" userId="c5dd156e-ce07-49b7-8107-569e9abe1f0c" providerId="ADAL" clId="{F109DEEC-3DC7-5205-AC9C-B25FD903EF63}" dt="2026-01-25T17:11:20.451" v="72" actId="478"/>
          <ac:spMkLst>
            <pc:docMk/>
            <pc:sldMk cId="962010643" sldId="1779"/>
            <ac:spMk id="13" creationId="{1E307FD2-C1DE-9E42-D67E-1CF9DBEE2134}"/>
          </ac:spMkLst>
        </pc:spChg>
        <pc:grpChg chg="del mod">
          <ac:chgData name="Hanna Ågermo" userId="c5dd156e-ce07-49b7-8107-569e9abe1f0c" providerId="ADAL" clId="{F109DEEC-3DC7-5205-AC9C-B25FD903EF63}" dt="2026-01-25T17:11:22.613" v="75" actId="478"/>
          <ac:grpSpMkLst>
            <pc:docMk/>
            <pc:sldMk cId="962010643" sldId="1779"/>
            <ac:grpSpMk id="14" creationId="{9F6470A7-E54F-4B7C-6A5B-12E5F1B778A0}"/>
          </ac:grpSpMkLst>
        </pc:grpChg>
      </pc:sldChg>
      <pc:sldChg chg="addSp delSp modSp mod">
        <pc:chgData name="Hanna Ågermo" userId="c5dd156e-ce07-49b7-8107-569e9abe1f0c" providerId="ADAL" clId="{F109DEEC-3DC7-5205-AC9C-B25FD903EF63}" dt="2026-01-25T17:12:05.091" v="88"/>
        <pc:sldMkLst>
          <pc:docMk/>
          <pc:sldMk cId="3108959960" sldId="1780"/>
        </pc:sldMkLst>
        <pc:spChg chg="del">
          <ac:chgData name="Hanna Ågermo" userId="c5dd156e-ce07-49b7-8107-569e9abe1f0c" providerId="ADAL" clId="{F109DEEC-3DC7-5205-AC9C-B25FD903EF63}" dt="2026-01-25T17:12:05.091" v="88"/>
          <ac:spMkLst>
            <pc:docMk/>
            <pc:sldMk cId="3108959960" sldId="1780"/>
            <ac:spMk id="4" creationId="{E99A2CA0-9D29-E0E7-DD78-F576425C1E62}"/>
          </ac:spMkLst>
        </pc:spChg>
        <pc:spChg chg="add mod">
          <ac:chgData name="Hanna Ågermo" userId="c5dd156e-ce07-49b7-8107-569e9abe1f0c" providerId="ADAL" clId="{F109DEEC-3DC7-5205-AC9C-B25FD903EF63}" dt="2026-01-25T17:11:26.917" v="77"/>
          <ac:spMkLst>
            <pc:docMk/>
            <pc:sldMk cId="3108959960" sldId="1780"/>
            <ac:spMk id="10" creationId="{F95AE842-4981-FD3A-79F6-32C467C99297}"/>
          </ac:spMkLst>
        </pc:spChg>
        <pc:spChg chg="del">
          <ac:chgData name="Hanna Ågermo" userId="c5dd156e-ce07-49b7-8107-569e9abe1f0c" providerId="ADAL" clId="{F109DEEC-3DC7-5205-AC9C-B25FD903EF63}" dt="2026-01-25T17:11:26.523" v="76" actId="478"/>
          <ac:spMkLst>
            <pc:docMk/>
            <pc:sldMk cId="3108959960" sldId="1780"/>
            <ac:spMk id="13" creationId="{1E307FD2-C1DE-9E42-D67E-1CF9DBEE2134}"/>
          </ac:spMkLst>
        </pc:spChg>
        <pc:grpChg chg="del">
          <ac:chgData name="Hanna Ågermo" userId="c5dd156e-ce07-49b7-8107-569e9abe1f0c" providerId="ADAL" clId="{F109DEEC-3DC7-5205-AC9C-B25FD903EF63}" dt="2026-01-25T17:11:28.077" v="78" actId="478"/>
          <ac:grpSpMkLst>
            <pc:docMk/>
            <pc:sldMk cId="3108959960" sldId="1780"/>
            <ac:grpSpMk id="9" creationId="{87B5CBC4-8774-4992-9DB7-6BAB8AC58AB1}"/>
          </ac:grpSpMkLst>
        </pc:grpChg>
      </pc:sldChg>
      <pc:sldChg chg="delSp">
        <pc:chgData name="Hanna Ågermo" userId="c5dd156e-ce07-49b7-8107-569e9abe1f0c" providerId="ADAL" clId="{F109DEEC-3DC7-5205-AC9C-B25FD903EF63}" dt="2026-01-25T17:12:05.091" v="88"/>
        <pc:sldMkLst>
          <pc:docMk/>
          <pc:sldMk cId="1713426380" sldId="1781"/>
        </pc:sldMkLst>
        <pc:spChg chg="del">
          <ac:chgData name="Hanna Ågermo" userId="c5dd156e-ce07-49b7-8107-569e9abe1f0c" providerId="ADAL" clId="{F109DEEC-3DC7-5205-AC9C-B25FD903EF63}" dt="2026-01-25T17:12:05.091" v="88"/>
          <ac:spMkLst>
            <pc:docMk/>
            <pc:sldMk cId="1713426380" sldId="1781"/>
            <ac:spMk id="5" creationId="{0E31A309-FF22-B3DD-94E5-69FEC4A06BFD}"/>
          </ac:spMkLst>
        </pc:spChg>
      </pc:sldChg>
      <pc:sldChg chg="modSp mod">
        <pc:chgData name="Hanna Ågermo" userId="c5dd156e-ce07-49b7-8107-569e9abe1f0c" providerId="ADAL" clId="{F109DEEC-3DC7-5205-AC9C-B25FD903EF63}" dt="2026-01-25T17:09:25.502" v="44" actId="20577"/>
        <pc:sldMkLst>
          <pc:docMk/>
          <pc:sldMk cId="1478913547" sldId="1782"/>
        </pc:sldMkLst>
        <pc:spChg chg="mod">
          <ac:chgData name="Hanna Ågermo" userId="c5dd156e-ce07-49b7-8107-569e9abe1f0c" providerId="ADAL" clId="{F109DEEC-3DC7-5205-AC9C-B25FD903EF63}" dt="2026-01-25T17:09:25.502" v="44" actId="20577"/>
          <ac:spMkLst>
            <pc:docMk/>
            <pc:sldMk cId="1478913547" sldId="1782"/>
            <ac:spMk id="3" creationId="{3BEF8F49-11DD-E3BE-3053-E8620EBAB1E5}"/>
          </ac:spMkLst>
        </pc:spChg>
      </pc:sldChg>
      <pc:sldChg chg="delSp">
        <pc:chgData name="Hanna Ågermo" userId="c5dd156e-ce07-49b7-8107-569e9abe1f0c" providerId="ADAL" clId="{F109DEEC-3DC7-5205-AC9C-B25FD903EF63}" dt="2026-01-25T17:12:05.091" v="88"/>
        <pc:sldMkLst>
          <pc:docMk/>
          <pc:sldMk cId="3801126016" sldId="1783"/>
        </pc:sldMkLst>
        <pc:spChg chg="del">
          <ac:chgData name="Hanna Ågermo" userId="c5dd156e-ce07-49b7-8107-569e9abe1f0c" providerId="ADAL" clId="{F109DEEC-3DC7-5205-AC9C-B25FD903EF63}" dt="2026-01-25T17:12:05.091" v="88"/>
          <ac:spMkLst>
            <pc:docMk/>
            <pc:sldMk cId="3801126016" sldId="1783"/>
            <ac:spMk id="3" creationId="{96EF3B55-4559-A240-3F23-A48352627FBB}"/>
          </ac:spMkLst>
        </pc:spChg>
      </pc:sldChg>
      <pc:sldChg chg="delSp">
        <pc:chgData name="Hanna Ågermo" userId="c5dd156e-ce07-49b7-8107-569e9abe1f0c" providerId="ADAL" clId="{F109DEEC-3DC7-5205-AC9C-B25FD903EF63}" dt="2026-01-25T17:12:05.091" v="88"/>
        <pc:sldMkLst>
          <pc:docMk/>
          <pc:sldMk cId="3470694544" sldId="1784"/>
        </pc:sldMkLst>
        <pc:spChg chg="del">
          <ac:chgData name="Hanna Ågermo" userId="c5dd156e-ce07-49b7-8107-569e9abe1f0c" providerId="ADAL" clId="{F109DEEC-3DC7-5205-AC9C-B25FD903EF63}" dt="2026-01-25T17:12:05.091" v="88"/>
          <ac:spMkLst>
            <pc:docMk/>
            <pc:sldMk cId="3470694544" sldId="1784"/>
            <ac:spMk id="3" creationId="{96EF3B55-4559-A240-3F23-A48352627FBB}"/>
          </ac:spMkLst>
        </pc:spChg>
      </pc:sldChg>
      <pc:sldChg chg="delSp">
        <pc:chgData name="Hanna Ågermo" userId="c5dd156e-ce07-49b7-8107-569e9abe1f0c" providerId="ADAL" clId="{F109DEEC-3DC7-5205-AC9C-B25FD903EF63}" dt="2026-01-25T17:12:05.091" v="88"/>
        <pc:sldMkLst>
          <pc:docMk/>
          <pc:sldMk cId="3251907489" sldId="1785"/>
        </pc:sldMkLst>
        <pc:spChg chg="del">
          <ac:chgData name="Hanna Ågermo" userId="c5dd156e-ce07-49b7-8107-569e9abe1f0c" providerId="ADAL" clId="{F109DEEC-3DC7-5205-AC9C-B25FD903EF63}" dt="2026-01-25T17:12:05.091" v="88"/>
          <ac:spMkLst>
            <pc:docMk/>
            <pc:sldMk cId="3251907489" sldId="1785"/>
            <ac:spMk id="3" creationId="{96EF3B55-4559-A240-3F23-A48352627FBB}"/>
          </ac:spMkLst>
        </pc:spChg>
      </pc:sldChg>
      <pc:sldChg chg="addSp delSp modSp mod">
        <pc:chgData name="Hanna Ågermo" userId="c5dd156e-ce07-49b7-8107-569e9abe1f0c" providerId="ADAL" clId="{F109DEEC-3DC7-5205-AC9C-B25FD903EF63}" dt="2026-01-25T17:12:05.091" v="88"/>
        <pc:sldMkLst>
          <pc:docMk/>
          <pc:sldMk cId="4163954965" sldId="1786"/>
        </pc:sldMkLst>
        <pc:spChg chg="add mod">
          <ac:chgData name="Hanna Ågermo" userId="c5dd156e-ce07-49b7-8107-569e9abe1f0c" providerId="ADAL" clId="{F109DEEC-3DC7-5205-AC9C-B25FD903EF63}" dt="2026-01-25T17:11:40.471" v="80"/>
          <ac:spMkLst>
            <pc:docMk/>
            <pc:sldMk cId="4163954965" sldId="1786"/>
            <ac:spMk id="2" creationId="{36A3A283-6191-3017-8EBD-D8BD1E676F51}"/>
          </ac:spMkLst>
        </pc:spChg>
        <pc:spChg chg="del">
          <ac:chgData name="Hanna Ågermo" userId="c5dd156e-ce07-49b7-8107-569e9abe1f0c" providerId="ADAL" clId="{F109DEEC-3DC7-5205-AC9C-B25FD903EF63}" dt="2026-01-25T17:12:05.091" v="88"/>
          <ac:spMkLst>
            <pc:docMk/>
            <pc:sldMk cId="4163954965" sldId="1786"/>
            <ac:spMk id="4" creationId="{E99A2CA0-9D29-E0E7-DD78-F576425C1E62}"/>
          </ac:spMkLst>
        </pc:spChg>
        <pc:spChg chg="del">
          <ac:chgData name="Hanna Ågermo" userId="c5dd156e-ce07-49b7-8107-569e9abe1f0c" providerId="ADAL" clId="{F109DEEC-3DC7-5205-AC9C-B25FD903EF63}" dt="2026-01-25T17:11:40.049" v="79" actId="478"/>
          <ac:spMkLst>
            <pc:docMk/>
            <pc:sldMk cId="4163954965" sldId="1786"/>
            <ac:spMk id="13" creationId="{1E307FD2-C1DE-9E42-D67E-1CF9DBEE2134}"/>
          </ac:spMkLst>
        </pc:spChg>
        <pc:spChg chg="del">
          <ac:chgData name="Hanna Ågermo" userId="c5dd156e-ce07-49b7-8107-569e9abe1f0c" providerId="ADAL" clId="{F109DEEC-3DC7-5205-AC9C-B25FD903EF63}" dt="2026-01-25T17:11:43.641" v="82" actId="478"/>
          <ac:spMkLst>
            <pc:docMk/>
            <pc:sldMk cId="4163954965" sldId="1786"/>
            <ac:spMk id="14" creationId="{93DA945A-F419-2C67-D77D-6CABF353F5B8}"/>
          </ac:spMkLst>
        </pc:spChg>
        <pc:picChg chg="del">
          <ac:chgData name="Hanna Ågermo" userId="c5dd156e-ce07-49b7-8107-569e9abe1f0c" providerId="ADAL" clId="{F109DEEC-3DC7-5205-AC9C-B25FD903EF63}" dt="2026-01-25T17:11:41.548" v="81" actId="478"/>
          <ac:picMkLst>
            <pc:docMk/>
            <pc:sldMk cId="4163954965" sldId="1786"/>
            <ac:picMk id="10" creationId="{1372CB5C-0721-9132-44B6-894CEF9F4B57}"/>
          </ac:picMkLst>
        </pc:picChg>
      </pc:sldChg>
      <pc:sldChg chg="addSp delSp modSp mod">
        <pc:chgData name="Hanna Ågermo" userId="c5dd156e-ce07-49b7-8107-569e9abe1f0c" providerId="ADAL" clId="{F109DEEC-3DC7-5205-AC9C-B25FD903EF63}" dt="2026-01-25T17:12:05.091" v="88"/>
        <pc:sldMkLst>
          <pc:docMk/>
          <pc:sldMk cId="3043416880" sldId="1787"/>
        </pc:sldMkLst>
        <pc:spChg chg="del">
          <ac:chgData name="Hanna Ågermo" userId="c5dd156e-ce07-49b7-8107-569e9abe1f0c" providerId="ADAL" clId="{F109DEEC-3DC7-5205-AC9C-B25FD903EF63}" dt="2026-01-25T17:12:05.091" v="88"/>
          <ac:spMkLst>
            <pc:docMk/>
            <pc:sldMk cId="3043416880" sldId="1787"/>
            <ac:spMk id="4" creationId="{E99A2CA0-9D29-E0E7-DD78-F576425C1E62}"/>
          </ac:spMkLst>
        </pc:spChg>
        <pc:spChg chg="del">
          <ac:chgData name="Hanna Ågermo" userId="c5dd156e-ce07-49b7-8107-569e9abe1f0c" providerId="ADAL" clId="{F109DEEC-3DC7-5205-AC9C-B25FD903EF63}" dt="2026-01-25T17:11:49.474" v="87" actId="478"/>
          <ac:spMkLst>
            <pc:docMk/>
            <pc:sldMk cId="3043416880" sldId="1787"/>
            <ac:spMk id="9" creationId="{6943DD80-0E15-DC05-48AC-8FC8857A8390}"/>
          </ac:spMkLst>
        </pc:spChg>
        <pc:spChg chg="add mod">
          <ac:chgData name="Hanna Ågermo" userId="c5dd156e-ce07-49b7-8107-569e9abe1f0c" providerId="ADAL" clId="{F109DEEC-3DC7-5205-AC9C-B25FD903EF63}" dt="2026-01-25T17:11:46.775" v="84"/>
          <ac:spMkLst>
            <pc:docMk/>
            <pc:sldMk cId="3043416880" sldId="1787"/>
            <ac:spMk id="10" creationId="{55C572CD-D941-748D-1EE1-EF669F392997}"/>
          </ac:spMkLst>
        </pc:spChg>
        <pc:spChg chg="del">
          <ac:chgData name="Hanna Ågermo" userId="c5dd156e-ce07-49b7-8107-569e9abe1f0c" providerId="ADAL" clId="{F109DEEC-3DC7-5205-AC9C-B25FD903EF63}" dt="2026-01-25T17:11:46.383" v="83" actId="478"/>
          <ac:spMkLst>
            <pc:docMk/>
            <pc:sldMk cId="3043416880" sldId="1787"/>
            <ac:spMk id="13" creationId="{1E307FD2-C1DE-9E42-D67E-1CF9DBEE2134}"/>
          </ac:spMkLst>
        </pc:spChg>
        <pc:picChg chg="del mod">
          <ac:chgData name="Hanna Ågermo" userId="c5dd156e-ce07-49b7-8107-569e9abe1f0c" providerId="ADAL" clId="{F109DEEC-3DC7-5205-AC9C-B25FD903EF63}" dt="2026-01-25T17:11:47.561" v="86" actId="478"/>
          <ac:picMkLst>
            <pc:docMk/>
            <pc:sldMk cId="3043416880" sldId="1787"/>
            <ac:picMk id="8" creationId="{C033AB63-276B-E8D2-3889-B57F14B34E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DA495-C9CA-3D4E-A6F6-7808C96CB2CA}" type="datetimeFigureOut">
              <a:rPr lang="sv-SE" smtClean="0"/>
              <a:t>2026-01-25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44D87-EF4D-D74D-806D-460AF583092F}" type="slidenum">
              <a:rPr lang="sv-SE" smtClean="0"/>
              <a:t>‹#›</a:t>
            </a:fld>
            <a:endParaRPr lang="sv-SE"/>
          </a:p>
        </p:txBody>
      </p:sp>
    </p:spTree>
    <p:extLst>
      <p:ext uri="{BB962C8B-B14F-4D97-AF65-F5344CB8AC3E}">
        <p14:creationId xmlns:p14="http://schemas.microsoft.com/office/powerpoint/2010/main" val="374323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femte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2024 är den 17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9484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301906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650CA71C-EBA8-ED43-80A2-BDA1FAB91344}"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noAutofit/>
          </a:bodyPr>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6717628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A8F658B-66CA-E340-80D7-AF74E8B1039E}"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noAutofit/>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2890470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E9DA49A1-0249-D34F-B5EB-4FE802B39666}"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5753165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4E5A0E9F-59FB-5248-A559-74259FD089D8}"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91857828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2BD70D0-5653-2743-9AC7-52425470AB22}"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9694572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EF1ACB3D-0111-4947-B274-F2E604F88932}"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rgbClr val="115E6A"/>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2030456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51404F6D-AA32-1A46-A89F-1FF571FB3B85}"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6088960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Autofit/>
          </a:bodyPr>
          <a:lstStyle>
            <a:lvl1pPr>
              <a:defRPr>
                <a:solidFill>
                  <a:schemeClr val="tx1"/>
                </a:solidFill>
              </a:defRPr>
            </a:lvl1pPr>
          </a:lstStyle>
          <a:p>
            <a:fld id="{0E3B3A98-7E22-5747-9D6B-52A68250F46E}" type="datetime1">
              <a:rPr lang="sv-SE" smtClean="0"/>
              <a:t>2026-01-25</a:t>
            </a:fld>
            <a:endParaRPr lang="sv-SE" dirty="0"/>
          </a:p>
        </p:txBody>
      </p:sp>
      <p:sp>
        <p:nvSpPr>
          <p:cNvPr id="5" name="Footer Placeholder 4"/>
          <p:cNvSpPr>
            <a:spLocks noGrp="1"/>
          </p:cNvSpPr>
          <p:nvPr>
            <p:ph type="ftr" sz="quarter" idx="11"/>
          </p:nvPr>
        </p:nvSpPr>
        <p:spPr/>
        <p:txBody>
          <a:bodyPr>
            <a:noAutofit/>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noAutofit/>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27998291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FA5BE247-CFAD-A944-9458-4FCFD64572B1}" type="datetime1">
              <a:rPr lang="sv-SE" smtClean="0"/>
              <a:t>2026-01-25</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6912124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CD2BC9E2-E118-2646-B3B1-C67533B9CD7A}" type="datetime1">
              <a:rPr lang="sv-SE" smtClean="0"/>
              <a:t>2026-01-25</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5942285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142084912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EEFEE13D-EE41-8F43-9720-02F4989623B9}" type="datetime1">
              <a:rPr lang="sv-SE" smtClean="0"/>
              <a:t>2026-01-25</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Säkerhetspush</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noAutofit/>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15683843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2DD45CF3-D704-8B4A-BD3D-409DDECCE778}" type="datetime1">
              <a:rPr lang="sv-SE" smtClean="0"/>
              <a:t>2026-01-25</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Säkerhetspush</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43201158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noAutofit/>
          </a:bodyPr>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95967025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3B157716-75B0-7547-99D0-98B0D412C8FC}"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Säkerhetspush</a:t>
            </a:r>
            <a:endParaRPr lang="sv-SE" dirty="0"/>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no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84658533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26F5E5-C784-9D4A-B296-3E071D9DD052}"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8485690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A276BEC5-E113-A24E-BB40-E9D8C634B2C3}"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47721732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9B9860-0BA6-294F-9AD3-2765733F14BE}"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1003133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C407FF-3295-D847-AC4B-B4316F0E129F}"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7083881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2FE79E-0EFC-BE43-A499-9EEC4C4D1D45}"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39156808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1D72A8-195E-5C49-B80D-C9A973CB236D}"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no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5521733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375EC09D-52B1-CD46-A70C-D5BE67CECC2F}"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Säkerhetspush</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18149988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DE8D17-FE26-5A45-B34A-76752F32B8DF}"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noAutofit/>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8186487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5A833A38-DDEB-A447-8D20-05CA6953B7E8}"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Säkerhetspush</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652262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6BA31A6C-9D09-C54D-8008-72295D149AB4}"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Säkerhetspush</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3664907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828EC9BD-77C6-0644-B1B2-E89DC321904F}"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Säkerhetspush</a:t>
            </a:r>
            <a:endParaRPr lang="sv-SE" dirty="0"/>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0490425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ED11AF7E-6DD7-8A4B-A1E6-82BFF902ACA2}"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Säkerhetspush</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noAutofit/>
          </a:bodyPr>
          <a:lstStyle>
            <a:lvl1pPr>
              <a:lnSpc>
                <a:spcPct val="90000"/>
              </a:lnSpc>
              <a:defRPr sz="3200" b="0"/>
            </a:lvl1pPr>
          </a:lstStyle>
          <a:p>
            <a:r>
              <a:rPr lang="sv-SE" dirty="0"/>
              <a:t>Klicka här för att på rubriken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634CDF23-E51F-803D-D2B3-48600C720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5264285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6BE05C11-662F-F14D-9F56-96BDE7EDB42C}"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Säkerhetspush</a:t>
            </a:r>
            <a:endParaRPr lang="sv-SE" dirty="0"/>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noAutofit/>
          </a:bodyPr>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15517986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D5355A50-472B-D244-9D5A-2B58BAE2FBBC}"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Säkerhetspush</a:t>
            </a:r>
            <a:endParaRPr lang="sv-SE" dirty="0"/>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noAutofit/>
          </a:bodyPr>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0519416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noAutofit/>
          </a:bodyPr>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84207103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3503326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180307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99B8C012-2A9F-4945-89A2-EA2916CB9CFF}"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Säkerhetspush</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2256023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76211889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22192389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B8A41AC5-D28C-9B43-BFDD-F7CDF0F69EA2}"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03276566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23542C6-52D6-C547-AF4D-EA3A393F0C46}"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815853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2F73A9E-484A-CE42-B73F-B4CF4103F2EF}"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20556639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79DEC23-718C-594D-93B5-404BC1185B24}" type="datetime1">
              <a:rPr lang="sv-SE" smtClean="0"/>
              <a:t>2026-01-25</a:t>
            </a:fld>
            <a:endParaRPr lang="sv-SE"/>
          </a:p>
        </p:txBody>
      </p:sp>
      <p:sp>
        <p:nvSpPr>
          <p:cNvPr id="6" name="Footer Placeholder 5"/>
          <p:cNvSpPr>
            <a:spLocks noGrp="1"/>
          </p:cNvSpPr>
          <p:nvPr>
            <p:ph type="ftr" sz="quarter" idx="11"/>
          </p:nvPr>
        </p:nvSpPr>
        <p:spPr/>
        <p:txBody>
          <a:bodyPr/>
          <a:lstStyle/>
          <a:p>
            <a:r>
              <a:rPr lang="sv-SE"/>
              <a:t>Säkerhetspush</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2952718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E2E49990-03FB-5342-914D-075B3C014FB0}"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Säkerhetspush</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06392845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DBB1CB6A-D0AA-F84A-A22D-C3912BE98BFF}"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Säkerhetspush</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76647497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18010246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3763306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C43689A0-2571-A240-8F60-34F9EB161833}"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Säkerhetspush</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pic>
        <p:nvPicPr>
          <p:cNvPr id="2" name="Bildobjekt 1" descr="En bild som visar Teckensnitt, Grafik, symbol, logotyp&#10;&#10;Automatiskt genererad beskrivning">
            <a:extLst>
              <a:ext uri="{FF2B5EF4-FFF2-40B4-BE49-F238E27FC236}">
                <a16:creationId xmlns:a16="http://schemas.microsoft.com/office/drawing/2014/main" id="{8655F32E-8B11-347E-0DD7-0A1E0BD0A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226393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07835207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35216457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noAutofit/>
          </a:bodyPr>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BFC60570-3CD4-624C-BC49-DE8681102A6F}" type="datetime1">
              <a:rPr lang="sv-SE" smtClean="0"/>
              <a:t>2026-01-25</a:t>
            </a:fld>
            <a:endParaRPr lang="sv-SE" dirty="0"/>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r>
              <a:rPr lang="sv-SE"/>
              <a:t>Säkerhetspush</a:t>
            </a:r>
            <a:endParaRPr lang="sv-SE" dirty="0"/>
          </a:p>
        </p:txBody>
      </p:sp>
    </p:spTree>
    <p:extLst>
      <p:ext uri="{BB962C8B-B14F-4D97-AF65-F5344CB8AC3E}">
        <p14:creationId xmlns:p14="http://schemas.microsoft.com/office/powerpoint/2010/main" val="228064818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noAutofit/>
          </a:bodyPr>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8EC35B6D-D7E3-4A4C-A3C0-135B95AF3EAA}"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Säkerhetspush</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139735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AD92362F-063B-EE41-AA1C-E42700795D7F}" type="datetime1">
              <a:rPr lang="sv-SE" smtClean="0"/>
              <a:t>2026-01-25</a:t>
            </a:fld>
            <a:endParaRPr lang="sv-SE" dirty="0"/>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r>
              <a:rPr lang="sv-SE"/>
              <a:t>Säkerhetspush</a:t>
            </a:r>
            <a:endParaRPr lang="sv-SE" dirty="0"/>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2026-01-25</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2026-01-25</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noAutofit/>
          </a:bodyPr>
          <a:lstStyle/>
          <a:p>
            <a:r>
              <a:rPr lang="sv-SE"/>
              <a:t>Klicka på ikonen för att lägga till en tabell</a:t>
            </a:r>
          </a:p>
        </p:txBody>
      </p:sp>
    </p:spTree>
    <p:extLst>
      <p:ext uri="{BB962C8B-B14F-4D97-AF65-F5344CB8AC3E}">
        <p14:creationId xmlns:p14="http://schemas.microsoft.com/office/powerpoint/2010/main" val="1823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0F012384-8F4E-9041-9FDE-A9959EFD3A3D}" type="datetime1">
              <a:rPr lang="sv-SE" smtClean="0"/>
              <a:t>2026-01-25</a:t>
            </a:fld>
            <a:endParaRPr lang="sv-SE" dirty="0"/>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r>
              <a:rPr lang="sv-SE"/>
              <a:t>Säkerhetspush</a:t>
            </a:r>
            <a:endParaRPr lang="sv-SE" dirty="0"/>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noAutofit/>
          </a:bodyPr>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noAutofit/>
          </a:bodyPr>
          <a:lstStyle/>
          <a:p>
            <a:r>
              <a:rPr lang="sv-SE"/>
              <a:t>Klicka på ikonen för att lägga till en tabell</a:t>
            </a:r>
            <a:endParaRPr lang="sv-SE" dirty="0"/>
          </a:p>
        </p:txBody>
      </p:sp>
    </p:spTree>
    <p:extLst>
      <p:ext uri="{BB962C8B-B14F-4D97-AF65-F5344CB8AC3E}">
        <p14:creationId xmlns:p14="http://schemas.microsoft.com/office/powerpoint/2010/main" val="2054399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42BBF2BE-E2A7-204C-8324-F2AB7364B42C}" type="datetime1">
              <a:rPr lang="sv-SE" smtClean="0"/>
              <a:t>2026-01-25</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Säkerhetspush</a:t>
            </a:r>
            <a:endParaRPr lang="sv-SE" dirty="0"/>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9" name="Bildobjekt 8" descr="En bild som visar Teckensnitt, Grafik, symbol, logotyp&#10;&#10;Automatiskt genererad beskrivning">
            <a:extLst>
              <a:ext uri="{FF2B5EF4-FFF2-40B4-BE49-F238E27FC236}">
                <a16:creationId xmlns:a16="http://schemas.microsoft.com/office/drawing/2014/main" id="{DE918F74-A423-460A-0D4B-23F34B89DD09}"/>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8247396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65" r:id="rId8"/>
    <p:sldLayoutId id="2147483766"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67" r:id="rId28"/>
    <p:sldLayoutId id="2147483768" r:id="rId29"/>
    <p:sldLayoutId id="2147483737" r:id="rId30"/>
    <p:sldLayoutId id="2147483738" r:id="rId31"/>
    <p:sldLayoutId id="2147483764"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Lst>
  <p:hf hdr="0" ftr="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FA7CCC02-51B2-9B47-9069-FBE1FD288744}" type="datetime1">
              <a:rPr lang="sv-SE" smtClean="0"/>
              <a:t>2026-01-25</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Säkerhetspush</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6004076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1FD900-0DC5-4349-4D50-38BE4B4411C8}"/>
              </a:ext>
            </a:extLst>
          </p:cNvPr>
          <p:cNvSpPr>
            <a:spLocks noGrp="1"/>
          </p:cNvSpPr>
          <p:nvPr>
            <p:ph type="ctrTitle"/>
          </p:nvPr>
        </p:nvSpPr>
        <p:spPr/>
        <p:txBody>
          <a:bodyPr/>
          <a:lstStyle/>
          <a:p>
            <a:r>
              <a:rPr lang="sv-SE" dirty="0"/>
              <a:t>Instruktion till reflektionsövning</a:t>
            </a:r>
          </a:p>
        </p:txBody>
      </p:sp>
      <p:sp>
        <p:nvSpPr>
          <p:cNvPr id="3" name="Underrubrik 2">
            <a:extLst>
              <a:ext uri="{FF2B5EF4-FFF2-40B4-BE49-F238E27FC236}">
                <a16:creationId xmlns:a16="http://schemas.microsoft.com/office/drawing/2014/main" id="{3BEF8F49-11DD-E3BE-3053-E8620EBAB1E5}"/>
              </a:ext>
            </a:extLst>
          </p:cNvPr>
          <p:cNvSpPr>
            <a:spLocks noGrp="1"/>
          </p:cNvSpPr>
          <p:nvPr>
            <p:ph type="subTitle" idx="1"/>
          </p:nvPr>
        </p:nvSpPr>
        <p:spPr/>
        <p:txBody>
          <a:bodyPr/>
          <a:lstStyle/>
          <a:p>
            <a:r>
              <a:rPr lang="sv-SE" dirty="0"/>
              <a:t>Håll Nollans </a:t>
            </a:r>
            <a:r>
              <a:rPr lang="sv-SE" dirty="0" err="1"/>
              <a:t>säkerhetspush</a:t>
            </a:r>
            <a:r>
              <a:rPr lang="sv-SE" dirty="0"/>
              <a:t> 2024</a:t>
            </a:r>
          </a:p>
        </p:txBody>
      </p:sp>
    </p:spTree>
    <p:extLst>
      <p:ext uri="{BB962C8B-B14F-4D97-AF65-F5344CB8AC3E}">
        <p14:creationId xmlns:p14="http://schemas.microsoft.com/office/powerpoint/2010/main" val="147891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EF5DFAF-C5E2-A9E6-EF6A-DC31EA2EDBBF}"/>
              </a:ext>
            </a:extLst>
          </p:cNvPr>
          <p:cNvSpPr>
            <a:spLocks noGrp="1"/>
          </p:cNvSpPr>
          <p:nvPr>
            <p:ph type="dt" sz="half" idx="10"/>
          </p:nvPr>
        </p:nvSpPr>
        <p:spPr/>
        <p:txBody>
          <a:bodyPr/>
          <a:lstStyle/>
          <a:p>
            <a:fld id="{CA19D612-6B9E-334A-945E-699C98A54765}" type="datetime1">
              <a:rPr lang="sv-SE" smtClean="0"/>
              <a:t>2026-01-25</a:t>
            </a:fld>
            <a:endParaRPr lang="sv-SE" dirty="0"/>
          </a:p>
        </p:txBody>
      </p:sp>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11</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MELLAN-varianten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övningen. Följande två sidor är till för att användas under </a:t>
            </a:r>
            <a:r>
              <a:rPr lang="sv-SE" dirty="0" err="1"/>
              <a:t>säkerhetspushen</a:t>
            </a:r>
            <a:r>
              <a:rPr lang="sv-SE" dirty="0"/>
              <a:t>, den ena är på svenska och den andra på engelska.</a:t>
            </a:r>
          </a:p>
        </p:txBody>
      </p:sp>
    </p:spTree>
    <p:extLst>
      <p:ext uri="{BB962C8B-B14F-4D97-AF65-F5344CB8AC3E}">
        <p14:creationId xmlns:p14="http://schemas.microsoft.com/office/powerpoint/2010/main" val="347069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351338"/>
          </a:xfrm>
        </p:spPr>
        <p:txBody>
          <a:bodyPr/>
          <a:lstStyle/>
          <a:p>
            <a:pPr marL="0" indent="0">
              <a:buNone/>
            </a:pPr>
            <a:r>
              <a:rPr lang="sv-SE" sz="1600" dirty="0">
                <a:latin typeface="Figtree" pitchFamily="2" charset="0"/>
              </a:rPr>
              <a:t>I MELLAN-varianten instrueras deltagarna att reflektera kring tre frågor. </a:t>
            </a:r>
          </a:p>
          <a:p>
            <a:pPr marL="0" indent="0">
              <a:buNone/>
            </a:pPr>
            <a:r>
              <a:rPr lang="sv-SE" sz="1600" dirty="0">
                <a:latin typeface="Figtree SemiBold" pitchFamily="2" charset="0"/>
              </a:rPr>
              <a:t>Steg 1:</a:t>
            </a:r>
          </a:p>
          <a:p>
            <a:pPr marL="0" indent="0">
              <a:buNone/>
            </a:pPr>
            <a:r>
              <a:rPr lang="sv-SE" sz="1600" dirty="0">
                <a:latin typeface="Figtree" pitchFamily="2" charset="0"/>
              </a:rPr>
              <a:t>Instruera deltagarna att resonera själv, två och två eller i grupp om tre. </a:t>
            </a:r>
          </a:p>
          <a:p>
            <a:pPr marL="0" indent="0">
              <a:buNone/>
            </a:pPr>
            <a:r>
              <a:rPr lang="sv-SE" sz="1200" dirty="0">
                <a:latin typeface="Figtree" pitchFamily="2" charset="0"/>
              </a:rPr>
              <a:t>Efter detta steg går det att avsluta övningen, men vi föreslår att även nästa steg genomförs för bästa resultat.</a:t>
            </a:r>
            <a:endParaRPr lang="sv-SE" sz="1600" dirty="0">
              <a:latin typeface="Figtree" pitchFamily="2" charset="0"/>
            </a:endParaRPr>
          </a:p>
          <a:p>
            <a:pPr marL="0" indent="0">
              <a:buNone/>
            </a:pPr>
            <a:r>
              <a:rPr lang="sv-SE" sz="1600" dirty="0">
                <a:latin typeface="Figtree SemiBold" pitchFamily="2" charset="0"/>
              </a:rPr>
              <a:t>Steg 2:</a:t>
            </a:r>
          </a:p>
          <a:p>
            <a:pPr marL="0" indent="0">
              <a:buNone/>
            </a:pPr>
            <a:r>
              <a:rPr lang="sv-SE" sz="1600" dirty="0">
                <a:latin typeface="Figtree" pitchFamily="2" charset="0"/>
              </a:rPr>
              <a:t>Låt sedan 2-3 grupper berätta vad de tänkt på eller pratat om. Den som håller i övningen får gärna följa upp svaren kort genom att fylla i/själv reflektera. </a:t>
            </a:r>
          </a:p>
          <a:p>
            <a:pPr marL="0" indent="0">
              <a:buNone/>
            </a:pPr>
            <a:endParaRPr lang="sv-SE" sz="1600" dirty="0">
              <a:latin typeface="Figtree" pitchFamily="2" charset="0"/>
            </a:endParaRPr>
          </a:p>
          <a:p>
            <a:pPr marL="0" indent="0">
              <a:buNone/>
            </a:pPr>
            <a:endParaRPr lang="sv-SE" sz="1600" dirty="0"/>
          </a:p>
        </p:txBody>
      </p:sp>
      <p:sp>
        <p:nvSpPr>
          <p:cNvPr id="4" name="Platshållare för datum 3">
            <a:extLst>
              <a:ext uri="{FF2B5EF4-FFF2-40B4-BE49-F238E27FC236}">
                <a16:creationId xmlns:a16="http://schemas.microsoft.com/office/drawing/2014/main" id="{616B223E-57FA-21F3-3703-267AD22E10C4}"/>
              </a:ext>
            </a:extLst>
          </p:cNvPr>
          <p:cNvSpPr>
            <a:spLocks noGrp="1"/>
          </p:cNvSpPr>
          <p:nvPr>
            <p:ph type="dt" sz="half" idx="10"/>
          </p:nvPr>
        </p:nvSpPr>
        <p:spPr/>
        <p:txBody>
          <a:bodyPr/>
          <a:lstStyle/>
          <a:p>
            <a:fld id="{59AA389B-7FD6-6841-B210-600C5394699B}" type="datetime1">
              <a:rPr lang="sv-SE" smtClean="0"/>
              <a:t>2026-01-25</a:t>
            </a:fld>
            <a:endParaRPr lang="sv-SE"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12</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MELLAN-varianten – tid: ca 3-6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441880" y="4763833"/>
            <a:ext cx="3570140" cy="1861457"/>
            <a:chOff x="8115300" y="2677885"/>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8115300" y="2677885"/>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8255219" y="293261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3018134"/>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800" dirty="0">
                <a:solidFill>
                  <a:schemeClr val="bg1">
                    <a:lumMod val="95000"/>
                  </a:schemeClr>
                </a:solidFill>
                <a:latin typeface="Figtree" pitchFamily="2" charset="0"/>
                <a:cs typeface="Times New Roman" panose="02020603050405020304" pitchFamily="18" charset="0"/>
              </a:rPr>
              <a:t>Vad är omtanke för mig på arbetsplatsen</a:t>
            </a:r>
            <a:r>
              <a:rPr lang="sv-SE" dirty="0">
                <a:solidFill>
                  <a:schemeClr val="bg1">
                    <a:lumMod val="95000"/>
                  </a:schemeClr>
                </a:solidFill>
                <a:latin typeface="Figtree" pitchFamily="2" charset="0"/>
                <a:cs typeface="Times New Roman" panose="02020603050405020304" pitchFamily="18" charset="0"/>
              </a:rPr>
              <a:t>?</a:t>
            </a:r>
            <a:endParaRPr lang="sv-SE" sz="1800" dirty="0">
              <a:solidFill>
                <a:schemeClr val="bg1">
                  <a:lumMod val="95000"/>
                </a:schemeClr>
              </a:solidFill>
              <a:latin typeface="Figtree" pitchFamily="2" charset="0"/>
              <a:cs typeface="Times New Roman" panose="02020603050405020304" pitchFamily="18" charset="0"/>
            </a:endParaRPr>
          </a:p>
          <a:p>
            <a:pPr marL="342900" indent="-342900">
              <a:lnSpc>
                <a:spcPct val="107000"/>
              </a:lnSpc>
              <a:spcAft>
                <a:spcPts val="600"/>
              </a:spcAft>
              <a:buFont typeface="+mj-lt"/>
              <a:buAutoNum type="arabicPeriod"/>
            </a:pPr>
            <a:r>
              <a:rPr lang="sv-SE" sz="1800" dirty="0">
                <a:solidFill>
                  <a:schemeClr val="bg1">
                    <a:lumMod val="95000"/>
                  </a:schemeClr>
                </a:solidFill>
                <a:latin typeface="Figtree" pitchFamily="2" charset="0"/>
                <a:ea typeface="Calibri" panose="020F0502020204030204" pitchFamily="34" charset="0"/>
                <a:cs typeface="Times New Roman" panose="02020603050405020304" pitchFamily="18" charset="0"/>
              </a:rPr>
              <a:t>På vilket sätt är omtanke viktigt för säkerheten? </a:t>
            </a:r>
            <a:r>
              <a:rPr lang="sv-SE" sz="1600" i="1" dirty="0">
                <a:solidFill>
                  <a:schemeClr val="bg1">
                    <a:lumMod val="95000"/>
                  </a:schemeClr>
                </a:solidFill>
                <a:latin typeface="Figtree" pitchFamily="2" charset="0"/>
                <a:ea typeface="Calibri" panose="020F0502020204030204" pitchFamily="34" charset="0"/>
                <a:cs typeface="Times New Roman" panose="02020603050405020304" pitchFamily="18" charset="0"/>
              </a:rPr>
              <a:t>Försök tänka ut några konkreta exempel.</a:t>
            </a:r>
          </a:p>
          <a:p>
            <a:pPr marL="342900" indent="-342900">
              <a:lnSpc>
                <a:spcPct val="107000"/>
              </a:lnSpc>
              <a:spcAft>
                <a:spcPts val="600"/>
              </a:spcAft>
              <a:buFont typeface="+mj-lt"/>
              <a:buAutoNum type="arabicPeriod"/>
            </a:pPr>
            <a:r>
              <a:rPr lang="sv-SE" dirty="0">
                <a:solidFill>
                  <a:schemeClr val="bg1">
                    <a:lumMod val="95000"/>
                  </a:schemeClr>
                </a:solidFill>
                <a:latin typeface="Figtree" pitchFamily="2" charset="0"/>
                <a:cs typeface="Times New Roman" panose="02020603050405020304" pitchFamily="18" charset="0"/>
              </a:rPr>
              <a:t>Hur får vi mer omtanke på våra arbetsplatser? </a:t>
            </a:r>
          </a:p>
          <a:p>
            <a:pPr marL="742950" lvl="1" indent="-285750">
              <a:lnSpc>
                <a:spcPct val="107000"/>
              </a:lnSpc>
              <a:spcAft>
                <a:spcPts val="600"/>
              </a:spcAft>
              <a:buFont typeface="Wingdings" pitchFamily="2" charset="2"/>
              <a:buChar char="Ø"/>
            </a:pPr>
            <a:r>
              <a:rPr lang="sv-SE" i="1" dirty="0">
                <a:solidFill>
                  <a:schemeClr val="bg1">
                    <a:lumMod val="95000"/>
                  </a:schemeClr>
                </a:solidFill>
                <a:latin typeface="Figtree" pitchFamily="2" charset="0"/>
                <a:cs typeface="Times New Roman" panose="02020603050405020304" pitchFamily="18" charset="0"/>
              </a:rPr>
              <a:t>Hur kan du bidra?</a:t>
            </a:r>
          </a:p>
        </p:txBody>
      </p:sp>
      <p:sp>
        <p:nvSpPr>
          <p:cNvPr id="2" name="Ellips 1">
            <a:extLst>
              <a:ext uri="{FF2B5EF4-FFF2-40B4-BE49-F238E27FC236}">
                <a16:creationId xmlns:a16="http://schemas.microsoft.com/office/drawing/2014/main" id="{1B6366BB-0759-F245-11FE-E8923370AFFA}"/>
              </a:ext>
            </a:extLst>
          </p:cNvPr>
          <p:cNvSpPr/>
          <p:nvPr/>
        </p:nvSpPr>
        <p:spPr>
          <a:xfrm>
            <a:off x="8710971"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29968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AF7A7D6D-9E78-2741-8605-46B1A82B00BA}"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13</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4093428"/>
          </a:xfrm>
          <a:prstGeom prst="rect">
            <a:avLst/>
          </a:prstGeom>
          <a:noFill/>
        </p:spPr>
        <p:txBody>
          <a:bodyPr wrap="square">
            <a:spAutoFit/>
          </a:bodyPr>
          <a:lstStyle/>
          <a:p>
            <a:r>
              <a:rPr lang="sv-SE" sz="3200" b="1" dirty="0">
                <a:solidFill>
                  <a:schemeClr val="bg1"/>
                </a:solidFill>
                <a:latin typeface="Figtree" pitchFamily="2" charset="0"/>
              </a:rPr>
              <a:t>Reflektera över:</a:t>
            </a:r>
          </a:p>
          <a:p>
            <a:endParaRPr lang="sv-SE" sz="3200" dirty="0">
              <a:solidFill>
                <a:schemeClr val="bg1"/>
              </a:solidFill>
              <a:latin typeface="Figtree" pitchFamily="2" charset="0"/>
            </a:endParaRPr>
          </a:p>
          <a:p>
            <a:pPr marL="533400" indent="-533400">
              <a:spcAft>
                <a:spcPts val="1200"/>
              </a:spcAft>
              <a:buFont typeface="+mj-lt"/>
              <a:buAutoNum type="arabicPeriod"/>
            </a:pPr>
            <a:r>
              <a:rPr lang="sv-SE" sz="3200" dirty="0">
                <a:solidFill>
                  <a:schemeClr val="bg1"/>
                </a:solidFill>
                <a:latin typeface="Figtree" pitchFamily="2" charset="0"/>
              </a:rPr>
              <a:t>Vad är omtanke för mig på arbetsplatsen?</a:t>
            </a:r>
          </a:p>
          <a:p>
            <a:pPr marL="533400" indent="-533400">
              <a:spcAft>
                <a:spcPts val="1200"/>
              </a:spcAft>
              <a:buFont typeface="+mj-lt"/>
              <a:buAutoNum type="arabicPeriod"/>
            </a:pPr>
            <a:r>
              <a:rPr lang="sv-SE" sz="3200" dirty="0">
                <a:solidFill>
                  <a:schemeClr val="bg1"/>
                </a:solidFill>
                <a:latin typeface="Figtree" pitchFamily="2" charset="0"/>
              </a:rPr>
              <a:t>På vilket sätt är omtanke viktigt för säkerheten? </a:t>
            </a:r>
            <a:r>
              <a:rPr lang="sv-SE" sz="2400" i="1" dirty="0">
                <a:solidFill>
                  <a:schemeClr val="bg1"/>
                </a:solidFill>
                <a:latin typeface="Figtree" pitchFamily="2" charset="0"/>
              </a:rPr>
              <a:t>Tänk ut några exempel</a:t>
            </a:r>
          </a:p>
          <a:p>
            <a:pPr marL="533400" indent="-533400">
              <a:buFont typeface="+mj-lt"/>
              <a:buAutoNum type="arabicPeriod"/>
            </a:pPr>
            <a:r>
              <a:rPr lang="sv-SE" sz="3200" i="1" dirty="0">
                <a:solidFill>
                  <a:schemeClr val="bg1"/>
                </a:solidFill>
                <a:latin typeface="Figtree" pitchFamily="2" charset="0"/>
              </a:rPr>
              <a:t>Hur får vi mer omtanke på vår arbetsplats? </a:t>
            </a:r>
          </a:p>
          <a:p>
            <a:pPr marL="893763" indent="-315913">
              <a:buFont typeface="Wingdings" pitchFamily="2" charset="2"/>
              <a:buChar char="Ø"/>
            </a:pPr>
            <a:r>
              <a:rPr lang="sv-SE" sz="2400" i="1" dirty="0">
                <a:solidFill>
                  <a:schemeClr val="bg1"/>
                </a:solidFill>
                <a:latin typeface="Figtree" pitchFamily="2" charset="0"/>
              </a:rPr>
              <a:t>	Hur kan du bidra?</a:t>
            </a:r>
          </a:p>
          <a:p>
            <a:endParaRPr lang="sv-SE" sz="3200" dirty="0">
              <a:solidFill>
                <a:schemeClr val="bg1"/>
              </a:solidFill>
              <a:latin typeface="Figtree" pitchFamily="2" charset="0"/>
            </a:endParaRPr>
          </a:p>
        </p:txBody>
      </p:sp>
      <p:sp>
        <p:nvSpPr>
          <p:cNvPr id="2" name="Rektangel 1">
            <a:extLst>
              <a:ext uri="{FF2B5EF4-FFF2-40B4-BE49-F238E27FC236}">
                <a16:creationId xmlns:a16="http://schemas.microsoft.com/office/drawing/2014/main" id="{7179D485-2007-A97D-74F8-C1BA7356EB72}"/>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96201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7A6E4AFF-D8EC-D249-9E4B-1A141544DFBF}"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14</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07311" cy="4770537"/>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p>
          <a:p>
            <a:endParaRPr lang="sv-SE" sz="3600" dirty="0">
              <a:solidFill>
                <a:schemeClr val="bg1"/>
              </a:solidFill>
              <a:latin typeface="Figtree" pitchFamily="2" charset="0"/>
            </a:endParaRPr>
          </a:p>
          <a:p>
            <a:pPr marL="533400" indent="-533400">
              <a:spcAft>
                <a:spcPts val="1200"/>
              </a:spcAft>
              <a:buFont typeface="+mj-lt"/>
              <a:buAutoNum type="arabicPeriod"/>
            </a:pPr>
            <a:r>
              <a:rPr lang="sv-SE" sz="3200" dirty="0" err="1">
                <a:solidFill>
                  <a:schemeClr val="bg1"/>
                </a:solidFill>
                <a:latin typeface="Figtree" pitchFamily="2" charset="0"/>
              </a:rPr>
              <a:t>What</a:t>
            </a:r>
            <a:r>
              <a:rPr lang="sv-SE" sz="3200" dirty="0">
                <a:solidFill>
                  <a:schemeClr val="bg1"/>
                </a:solidFill>
                <a:latin typeface="Figtree" pitchFamily="2" charset="0"/>
              </a:rPr>
              <a:t> </a:t>
            </a:r>
            <a:r>
              <a:rPr lang="sv-SE" sz="3200" dirty="0" err="1">
                <a:solidFill>
                  <a:schemeClr val="bg1"/>
                </a:solidFill>
                <a:latin typeface="Figtree" pitchFamily="2" charset="0"/>
              </a:rPr>
              <a:t>does</a:t>
            </a:r>
            <a:r>
              <a:rPr lang="sv-SE" sz="3200" dirty="0">
                <a:solidFill>
                  <a:schemeClr val="bg1"/>
                </a:solidFill>
                <a:latin typeface="Figtree" pitchFamily="2" charset="0"/>
              </a:rPr>
              <a:t> ”</a:t>
            </a:r>
            <a:r>
              <a:rPr lang="sv-SE" sz="3200" dirty="0" err="1">
                <a:solidFill>
                  <a:schemeClr val="bg1"/>
                </a:solidFill>
                <a:latin typeface="Figtree" pitchFamily="2" charset="0"/>
              </a:rPr>
              <a:t>caring</a:t>
            </a:r>
            <a:r>
              <a:rPr lang="sv-SE" sz="3200" dirty="0">
                <a:solidFill>
                  <a:schemeClr val="bg1"/>
                </a:solidFill>
                <a:latin typeface="Figtree" pitchFamily="2" charset="0"/>
              </a:rPr>
              <a:t>” </a:t>
            </a:r>
            <a:r>
              <a:rPr lang="sv-SE" sz="3200" dirty="0" err="1">
                <a:solidFill>
                  <a:schemeClr val="bg1"/>
                </a:solidFill>
                <a:latin typeface="Figtree" pitchFamily="2" charset="0"/>
              </a:rPr>
              <a:t>mean</a:t>
            </a:r>
            <a:r>
              <a:rPr lang="sv-SE" sz="3200" dirty="0">
                <a:solidFill>
                  <a:schemeClr val="bg1"/>
                </a:solidFill>
                <a:latin typeface="Figtree" pitchFamily="2" charset="0"/>
              </a:rPr>
              <a:t> to </a:t>
            </a:r>
            <a:r>
              <a:rPr lang="sv-SE" sz="3200" dirty="0" err="1">
                <a:solidFill>
                  <a:schemeClr val="bg1"/>
                </a:solidFill>
                <a:latin typeface="Figtree" pitchFamily="2" charset="0"/>
              </a:rPr>
              <a:t>me</a:t>
            </a:r>
            <a:r>
              <a:rPr lang="sv-SE" sz="3200" dirty="0">
                <a:solidFill>
                  <a:schemeClr val="bg1"/>
                </a:solidFill>
                <a:latin typeface="Figtree" pitchFamily="2" charset="0"/>
              </a:rPr>
              <a:t>, in the </a:t>
            </a:r>
            <a:r>
              <a:rPr lang="sv-SE" sz="3200" dirty="0" err="1">
                <a:solidFill>
                  <a:schemeClr val="bg1"/>
                </a:solidFill>
                <a:latin typeface="Figtree" pitchFamily="2" charset="0"/>
              </a:rPr>
              <a:t>workplace</a:t>
            </a:r>
            <a:r>
              <a:rPr lang="sv-SE" sz="3200" dirty="0">
                <a:solidFill>
                  <a:schemeClr val="bg1"/>
                </a:solidFill>
                <a:latin typeface="Figtree" pitchFamily="2" charset="0"/>
              </a:rPr>
              <a:t>?</a:t>
            </a:r>
          </a:p>
          <a:p>
            <a:pPr marL="533400" indent="-533400">
              <a:spcAft>
                <a:spcPts val="1200"/>
              </a:spcAft>
              <a:buFont typeface="+mj-lt"/>
              <a:buAutoNum type="arabicPeriod"/>
            </a:pPr>
            <a:r>
              <a:rPr lang="sv-SE" sz="3200" dirty="0">
                <a:solidFill>
                  <a:schemeClr val="bg1"/>
                </a:solidFill>
                <a:latin typeface="Figtree" pitchFamily="2" charset="0"/>
              </a:rPr>
              <a:t>In </a:t>
            </a:r>
            <a:r>
              <a:rPr lang="sv-SE" sz="3200" dirty="0" err="1">
                <a:solidFill>
                  <a:schemeClr val="bg1"/>
                </a:solidFill>
                <a:latin typeface="Figtree" pitchFamily="2" charset="0"/>
              </a:rPr>
              <a:t>what</a:t>
            </a:r>
            <a:r>
              <a:rPr lang="sv-SE" sz="3200" dirty="0">
                <a:solidFill>
                  <a:schemeClr val="bg1"/>
                </a:solidFill>
                <a:latin typeface="Figtree" pitchFamily="2" charset="0"/>
              </a:rPr>
              <a:t> </a:t>
            </a:r>
            <a:r>
              <a:rPr lang="sv-SE" sz="3200" dirty="0" err="1">
                <a:solidFill>
                  <a:schemeClr val="bg1"/>
                </a:solidFill>
                <a:latin typeface="Figtree" pitchFamily="2" charset="0"/>
              </a:rPr>
              <a:t>way</a:t>
            </a:r>
            <a:r>
              <a:rPr lang="sv-SE" sz="3200" dirty="0">
                <a:solidFill>
                  <a:schemeClr val="bg1"/>
                </a:solidFill>
                <a:latin typeface="Figtree" pitchFamily="2" charset="0"/>
              </a:rPr>
              <a:t> is </a:t>
            </a:r>
            <a:r>
              <a:rPr lang="sv-SE" sz="3200" dirty="0" err="1">
                <a:solidFill>
                  <a:schemeClr val="bg1"/>
                </a:solidFill>
                <a:latin typeface="Figtree" pitchFamily="2" charset="0"/>
              </a:rPr>
              <a:t>caring</a:t>
            </a:r>
            <a:r>
              <a:rPr lang="sv-SE" sz="3200" dirty="0">
                <a:solidFill>
                  <a:schemeClr val="bg1"/>
                </a:solidFill>
                <a:latin typeface="Figtree" pitchFamily="2" charset="0"/>
              </a:rPr>
              <a:t> </a:t>
            </a:r>
            <a:r>
              <a:rPr lang="sv-SE" sz="3200" dirty="0" err="1">
                <a:solidFill>
                  <a:schemeClr val="bg1"/>
                </a:solidFill>
                <a:latin typeface="Figtree" pitchFamily="2" charset="0"/>
              </a:rPr>
              <a:t>important</a:t>
            </a:r>
            <a:r>
              <a:rPr lang="sv-SE" sz="3200" dirty="0">
                <a:solidFill>
                  <a:schemeClr val="bg1"/>
                </a:solidFill>
                <a:latin typeface="Figtree" pitchFamily="2" charset="0"/>
              </a:rPr>
              <a:t> to </a:t>
            </a:r>
            <a:r>
              <a:rPr lang="sv-SE" sz="3200" dirty="0" err="1">
                <a:solidFill>
                  <a:schemeClr val="bg1"/>
                </a:solidFill>
                <a:latin typeface="Figtree" pitchFamily="2" charset="0"/>
              </a:rPr>
              <a:t>safety</a:t>
            </a:r>
            <a:r>
              <a:rPr lang="sv-SE" sz="3200" dirty="0">
                <a:solidFill>
                  <a:schemeClr val="bg1"/>
                </a:solidFill>
                <a:latin typeface="Figtree" pitchFamily="2" charset="0"/>
              </a:rPr>
              <a:t>? </a:t>
            </a:r>
            <a:br>
              <a:rPr lang="sv-SE" sz="3200" dirty="0">
                <a:solidFill>
                  <a:schemeClr val="bg1"/>
                </a:solidFill>
                <a:latin typeface="Figtree" pitchFamily="2" charset="0"/>
              </a:rPr>
            </a:br>
            <a:r>
              <a:rPr lang="sv-SE" sz="2400" i="1" dirty="0">
                <a:solidFill>
                  <a:schemeClr val="bg1"/>
                </a:solidFill>
                <a:latin typeface="Figtree" pitchFamily="2" charset="0"/>
              </a:rPr>
              <a:t>Think </a:t>
            </a:r>
            <a:r>
              <a:rPr lang="sv-SE" sz="2400" i="1" dirty="0" err="1">
                <a:solidFill>
                  <a:schemeClr val="bg1"/>
                </a:solidFill>
                <a:latin typeface="Figtree" pitchFamily="2" charset="0"/>
              </a:rPr>
              <a:t>of</a:t>
            </a:r>
            <a:r>
              <a:rPr lang="sv-SE" sz="2400" i="1" dirty="0">
                <a:solidFill>
                  <a:schemeClr val="bg1"/>
                </a:solidFill>
                <a:latin typeface="Figtree" pitchFamily="2" charset="0"/>
              </a:rPr>
              <a:t> a </a:t>
            </a:r>
            <a:r>
              <a:rPr lang="sv-SE" sz="2400" i="1" dirty="0" err="1">
                <a:solidFill>
                  <a:schemeClr val="bg1"/>
                </a:solidFill>
                <a:latin typeface="Figtree" pitchFamily="2" charset="0"/>
              </a:rPr>
              <a:t>few</a:t>
            </a:r>
            <a:r>
              <a:rPr lang="sv-SE" sz="2400" i="1" dirty="0">
                <a:solidFill>
                  <a:schemeClr val="bg1"/>
                </a:solidFill>
                <a:latin typeface="Figtree" pitchFamily="2" charset="0"/>
              </a:rPr>
              <a:t> </a:t>
            </a:r>
            <a:r>
              <a:rPr lang="sv-SE" sz="2400" i="1" dirty="0" err="1">
                <a:solidFill>
                  <a:schemeClr val="bg1"/>
                </a:solidFill>
                <a:latin typeface="Figtree" pitchFamily="2" charset="0"/>
              </a:rPr>
              <a:t>examples</a:t>
            </a:r>
            <a:endParaRPr lang="sv-SE" sz="2400" i="1" dirty="0">
              <a:solidFill>
                <a:schemeClr val="bg1"/>
              </a:solidFill>
              <a:latin typeface="Figtree" pitchFamily="2" charset="0"/>
            </a:endParaRPr>
          </a:p>
          <a:p>
            <a:pPr marL="533400" indent="-533400">
              <a:buFont typeface="+mj-lt"/>
              <a:buAutoNum type="arabicPeriod"/>
            </a:pPr>
            <a:r>
              <a:rPr lang="sv-SE" sz="3200" dirty="0" err="1">
                <a:solidFill>
                  <a:schemeClr val="bg1"/>
                </a:solidFill>
                <a:latin typeface="Figtree" pitchFamily="2" charset="0"/>
              </a:rPr>
              <a:t>How</a:t>
            </a:r>
            <a:r>
              <a:rPr lang="sv-SE" sz="3200" dirty="0">
                <a:solidFill>
                  <a:schemeClr val="bg1"/>
                </a:solidFill>
                <a:latin typeface="Figtree" pitchFamily="2" charset="0"/>
              </a:rPr>
              <a:t> </a:t>
            </a:r>
            <a:r>
              <a:rPr lang="sv-SE" sz="3200" dirty="0" err="1">
                <a:solidFill>
                  <a:schemeClr val="bg1"/>
                </a:solidFill>
                <a:latin typeface="Figtree" pitchFamily="2" charset="0"/>
              </a:rPr>
              <a:t>can</a:t>
            </a:r>
            <a:r>
              <a:rPr lang="sv-SE" sz="3200" dirty="0">
                <a:solidFill>
                  <a:schemeClr val="bg1"/>
                </a:solidFill>
                <a:latin typeface="Figtree" pitchFamily="2" charset="0"/>
              </a:rPr>
              <a:t> </a:t>
            </a:r>
            <a:r>
              <a:rPr lang="sv-SE" sz="3200" dirty="0" err="1">
                <a:solidFill>
                  <a:schemeClr val="bg1"/>
                </a:solidFill>
                <a:latin typeface="Figtree" pitchFamily="2" charset="0"/>
              </a:rPr>
              <a:t>we</a:t>
            </a:r>
            <a:r>
              <a:rPr lang="sv-SE" sz="3200" dirty="0">
                <a:solidFill>
                  <a:schemeClr val="bg1"/>
                </a:solidFill>
                <a:latin typeface="Figtree" pitchFamily="2" charset="0"/>
              </a:rPr>
              <a:t> </a:t>
            </a:r>
            <a:r>
              <a:rPr lang="sv-SE" sz="3200" dirty="0" err="1">
                <a:solidFill>
                  <a:schemeClr val="bg1"/>
                </a:solidFill>
                <a:latin typeface="Figtree" pitchFamily="2" charset="0"/>
              </a:rPr>
              <a:t>increase</a:t>
            </a:r>
            <a:r>
              <a:rPr lang="sv-SE" sz="3200" dirty="0">
                <a:solidFill>
                  <a:schemeClr val="bg1"/>
                </a:solidFill>
                <a:latin typeface="Figtree" pitchFamily="2" charset="0"/>
              </a:rPr>
              <a:t> </a:t>
            </a:r>
            <a:r>
              <a:rPr lang="sv-SE" sz="3200" dirty="0" err="1">
                <a:solidFill>
                  <a:schemeClr val="bg1"/>
                </a:solidFill>
                <a:latin typeface="Figtree" pitchFamily="2" charset="0"/>
              </a:rPr>
              <a:t>caring</a:t>
            </a:r>
            <a:r>
              <a:rPr lang="sv-SE" sz="3200" dirty="0">
                <a:solidFill>
                  <a:schemeClr val="bg1"/>
                </a:solidFill>
                <a:latin typeface="Figtree" pitchFamily="2" charset="0"/>
              </a:rPr>
              <a:t> in </a:t>
            </a:r>
            <a:r>
              <a:rPr lang="sv-SE" sz="3200" dirty="0" err="1">
                <a:solidFill>
                  <a:schemeClr val="bg1"/>
                </a:solidFill>
                <a:latin typeface="Figtree" pitchFamily="2" charset="0"/>
              </a:rPr>
              <a:t>our</a:t>
            </a:r>
            <a:r>
              <a:rPr lang="sv-SE" sz="3200" dirty="0">
                <a:solidFill>
                  <a:schemeClr val="bg1"/>
                </a:solidFill>
                <a:latin typeface="Figtree" pitchFamily="2" charset="0"/>
              </a:rPr>
              <a:t> </a:t>
            </a:r>
            <a:r>
              <a:rPr lang="sv-SE" sz="3200" dirty="0" err="1">
                <a:solidFill>
                  <a:schemeClr val="bg1"/>
                </a:solidFill>
                <a:latin typeface="Figtree" pitchFamily="2" charset="0"/>
              </a:rPr>
              <a:t>workplace</a:t>
            </a:r>
            <a:r>
              <a:rPr lang="sv-SE" sz="3200" i="1" dirty="0">
                <a:solidFill>
                  <a:schemeClr val="bg1"/>
                </a:solidFill>
                <a:latin typeface="Figtree" pitchFamily="2" charset="0"/>
              </a:rPr>
              <a:t>? </a:t>
            </a:r>
          </a:p>
          <a:p>
            <a:pPr marL="893763" indent="-315913">
              <a:buFont typeface="Wingdings" pitchFamily="2" charset="2"/>
              <a:buChar char="Ø"/>
            </a:pPr>
            <a:r>
              <a:rPr lang="sv-SE" sz="2400" i="1" dirty="0">
                <a:solidFill>
                  <a:schemeClr val="bg1"/>
                </a:solidFill>
                <a:latin typeface="Figtree" pitchFamily="2" charset="0"/>
              </a:rPr>
              <a:t>	</a:t>
            </a:r>
            <a:r>
              <a:rPr lang="sv-SE" sz="2400" i="1" dirty="0" err="1">
                <a:solidFill>
                  <a:schemeClr val="bg1"/>
                </a:solidFill>
                <a:latin typeface="Figtree" pitchFamily="2" charset="0"/>
              </a:rPr>
              <a:t>How</a:t>
            </a:r>
            <a:r>
              <a:rPr lang="sv-SE" sz="2400" i="1" dirty="0">
                <a:solidFill>
                  <a:schemeClr val="bg1"/>
                </a:solidFill>
                <a:latin typeface="Figtree" pitchFamily="2" charset="0"/>
              </a:rPr>
              <a:t> </a:t>
            </a:r>
            <a:r>
              <a:rPr lang="sv-SE" sz="2400" i="1" dirty="0" err="1">
                <a:solidFill>
                  <a:schemeClr val="bg1"/>
                </a:solidFill>
                <a:latin typeface="Figtree" pitchFamily="2" charset="0"/>
              </a:rPr>
              <a:t>can</a:t>
            </a:r>
            <a:r>
              <a:rPr lang="sv-SE" sz="2400" i="1" dirty="0">
                <a:solidFill>
                  <a:schemeClr val="bg1"/>
                </a:solidFill>
                <a:latin typeface="Figtree" pitchFamily="2" charset="0"/>
              </a:rPr>
              <a:t> </a:t>
            </a:r>
            <a:r>
              <a:rPr lang="sv-SE" sz="2400" i="1" dirty="0" err="1">
                <a:solidFill>
                  <a:schemeClr val="bg1"/>
                </a:solidFill>
                <a:latin typeface="Figtree" pitchFamily="2" charset="0"/>
              </a:rPr>
              <a:t>you</a:t>
            </a:r>
            <a:r>
              <a:rPr lang="sv-SE" sz="2400" i="1" dirty="0">
                <a:solidFill>
                  <a:schemeClr val="bg1"/>
                </a:solidFill>
                <a:latin typeface="Figtree" pitchFamily="2" charset="0"/>
              </a:rPr>
              <a:t> </a:t>
            </a:r>
            <a:r>
              <a:rPr lang="sv-SE" sz="2400" i="1" dirty="0" err="1">
                <a:solidFill>
                  <a:schemeClr val="bg1"/>
                </a:solidFill>
                <a:latin typeface="Figtree" pitchFamily="2" charset="0"/>
              </a:rPr>
              <a:t>contribute</a:t>
            </a:r>
            <a:r>
              <a:rPr lang="sv-SE" sz="2400" i="1" dirty="0">
                <a:solidFill>
                  <a:schemeClr val="bg1"/>
                </a:solidFill>
                <a:latin typeface="Figtree" pitchFamily="2" charset="0"/>
              </a:rPr>
              <a:t>?</a:t>
            </a:r>
          </a:p>
          <a:p>
            <a:pPr marL="533400" indent="-533400">
              <a:buFont typeface="+mj-lt"/>
              <a:buAutoNum type="arabicPeriod"/>
            </a:pPr>
            <a:endParaRPr lang="sv-SE" sz="32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10" name="Rektangel 9">
            <a:extLst>
              <a:ext uri="{FF2B5EF4-FFF2-40B4-BE49-F238E27FC236}">
                <a16:creationId xmlns:a16="http://schemas.microsoft.com/office/drawing/2014/main" id="{F95AE842-4981-FD3A-79F6-32C467C99297}"/>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10895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EF5DFAF-C5E2-A9E6-EF6A-DC31EA2EDBBF}"/>
              </a:ext>
            </a:extLst>
          </p:cNvPr>
          <p:cNvSpPr>
            <a:spLocks noGrp="1"/>
          </p:cNvSpPr>
          <p:nvPr>
            <p:ph type="dt" sz="half" idx="10"/>
          </p:nvPr>
        </p:nvSpPr>
        <p:spPr/>
        <p:txBody>
          <a:bodyPr/>
          <a:lstStyle/>
          <a:p>
            <a:fld id="{90A7E112-7511-3546-B035-E21CB56E1B34}" type="datetime1">
              <a:rPr lang="sv-SE" smtClean="0"/>
              <a:t>2026-01-25</a:t>
            </a:fld>
            <a:endParaRPr lang="sv-SE" dirty="0"/>
          </a:p>
        </p:txBody>
      </p:sp>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15</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WORKSHOP</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övningen. De två följande, en på svenska och en på engelska, kan du använda vid genomförandet av workshopen.</a:t>
            </a:r>
          </a:p>
        </p:txBody>
      </p:sp>
    </p:spTree>
    <p:extLst>
      <p:ext uri="{BB962C8B-B14F-4D97-AF65-F5344CB8AC3E}">
        <p14:creationId xmlns:p14="http://schemas.microsoft.com/office/powerpoint/2010/main" val="325190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334838" cy="4351338"/>
          </a:xfrm>
        </p:spPr>
        <p:txBody>
          <a:bodyPr/>
          <a:lstStyle/>
          <a:p>
            <a:pPr marL="0" indent="0">
              <a:buNone/>
            </a:pPr>
            <a:r>
              <a:rPr lang="sv-SE" sz="1600" dirty="0">
                <a:latin typeface="Figtree" pitchFamily="2" charset="0"/>
              </a:rPr>
              <a:t>I den här varianten genomförs övningen som en workshop. Den görs som någon av de andra varianterna (BAS eller mellan), men med ytterligare frågor samt att mer tid avsätts för reflektion. </a:t>
            </a:r>
          </a:p>
          <a:p>
            <a:pPr marL="0" indent="0">
              <a:buNone/>
            </a:pPr>
            <a:r>
              <a:rPr lang="sv-SE" sz="1600" dirty="0">
                <a:latin typeface="Figtree" pitchFamily="2" charset="0"/>
              </a:rPr>
              <a:t>I workshopen ska tid för reflektion i grupp finnas och vi uppmuntrar till diskussion kring frågorna. Denna variant ger er möjlighet att konkretisera svaren på frågorna och göra dem till aktiviteter ni kan jobba vidare med och följa upp.</a:t>
            </a:r>
          </a:p>
          <a:p>
            <a:pPr marL="0" indent="0">
              <a:buNone/>
            </a:pPr>
            <a:r>
              <a:rPr lang="sv-SE" sz="1600" b="1" dirty="0">
                <a:latin typeface="Figtree" pitchFamily="2" charset="0"/>
              </a:rPr>
              <a:t>Ett tips är att titta på filmen flera gånger under workshopen.</a:t>
            </a:r>
          </a:p>
          <a:p>
            <a:pPr marL="0" indent="0">
              <a:buNone/>
            </a:pPr>
            <a:endParaRPr lang="sv-SE" sz="1600" dirty="0">
              <a:latin typeface="Figtree" pitchFamily="2" charset="0"/>
            </a:endParaRPr>
          </a:p>
          <a:p>
            <a:pPr marL="0" indent="0">
              <a:buNone/>
            </a:pPr>
            <a:endParaRPr lang="sv-SE" sz="1600" dirty="0">
              <a:latin typeface="Figtree" pitchFamily="2" charset="0"/>
            </a:endParaRPr>
          </a:p>
          <a:p>
            <a:pPr marL="0" indent="0">
              <a:buNone/>
            </a:pPr>
            <a:endParaRPr lang="sv-SE" sz="1600" dirty="0"/>
          </a:p>
        </p:txBody>
      </p:sp>
      <p:sp>
        <p:nvSpPr>
          <p:cNvPr id="4" name="Platshållare för datum 3">
            <a:extLst>
              <a:ext uri="{FF2B5EF4-FFF2-40B4-BE49-F238E27FC236}">
                <a16:creationId xmlns:a16="http://schemas.microsoft.com/office/drawing/2014/main" id="{616B223E-57FA-21F3-3703-267AD22E10C4}"/>
              </a:ext>
            </a:extLst>
          </p:cNvPr>
          <p:cNvSpPr>
            <a:spLocks noGrp="1"/>
          </p:cNvSpPr>
          <p:nvPr>
            <p:ph type="dt" sz="half" idx="10"/>
          </p:nvPr>
        </p:nvSpPr>
        <p:spPr/>
        <p:txBody>
          <a:bodyPr/>
          <a:lstStyle/>
          <a:p>
            <a:fld id="{8223141E-02DF-F34E-8AAB-E18FD666DB10}" type="datetime1">
              <a:rPr lang="sv-SE" smtClean="0"/>
              <a:t>2026-01-25</a:t>
            </a:fld>
            <a:endParaRPr lang="sv-SE"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16</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Workshop – vid senare tillfälle</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5C0E4CFD-D24E-ECFE-9F45-2DE9ADC0A670}"/>
              </a:ext>
            </a:extLst>
          </p:cNvPr>
          <p:cNvSpPr/>
          <p:nvPr/>
        </p:nvSpPr>
        <p:spPr>
          <a:xfrm>
            <a:off x="7603619" y="2037555"/>
            <a:ext cx="4268482" cy="4280916"/>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Vad är omtanke för var och en; gå runt bordet</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Definiera tillsammans vad omtanke är för er,  på er arbetsplats</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På vilket sätt är omtanke viktigt för säkerheten? Försök ge några konkreta exempel</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får vi mer omtanke på vår arbetsplats?</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kan du bidra?</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kan olika roller på arbetsplatsen hjälpas åt att skapa mer omtanke, som ger en säkrare arbetsplats? </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ska vi arbeta framåt för att skapa mer omtanke på arbetsplatsen? Vad ska vi konkret göra?</a:t>
            </a:r>
          </a:p>
          <a:p>
            <a:pPr marL="742950" lvl="1" indent="-285750">
              <a:lnSpc>
                <a:spcPct val="107000"/>
              </a:lnSpc>
              <a:spcAft>
                <a:spcPts val="600"/>
              </a:spcAft>
              <a:buFont typeface="Wingdings" pitchFamily="2" charset="2"/>
              <a:buChar char="Ø"/>
            </a:pPr>
            <a:endParaRPr lang="sv-SE" i="1" dirty="0">
              <a:solidFill>
                <a:schemeClr val="bg1">
                  <a:lumMod val="95000"/>
                </a:schemeClr>
              </a:solidFill>
              <a:latin typeface="Figtree" pitchFamily="2" charset="0"/>
              <a:cs typeface="Times New Roman" panose="02020603050405020304" pitchFamily="18" charset="0"/>
            </a:endParaRPr>
          </a:p>
        </p:txBody>
      </p:sp>
      <p:sp>
        <p:nvSpPr>
          <p:cNvPr id="2" name="Ellips 1">
            <a:extLst>
              <a:ext uri="{FF2B5EF4-FFF2-40B4-BE49-F238E27FC236}">
                <a16:creationId xmlns:a16="http://schemas.microsoft.com/office/drawing/2014/main" id="{B28E3D63-42FF-0BF1-8677-454F9B8F8AFD}"/>
              </a:ext>
            </a:extLst>
          </p:cNvPr>
          <p:cNvSpPr/>
          <p:nvPr/>
        </p:nvSpPr>
        <p:spPr>
          <a:xfrm>
            <a:off x="6892525"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171342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80B05AD9-5F0A-BC46-B366-4FC7FFBE991D}"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17</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7" name="Rektangel 6">
            <a:extLst>
              <a:ext uri="{FF2B5EF4-FFF2-40B4-BE49-F238E27FC236}">
                <a16:creationId xmlns:a16="http://schemas.microsoft.com/office/drawing/2014/main" id="{75C14249-AB71-AF67-A0D8-0F13EE8A0658}"/>
              </a:ext>
            </a:extLst>
          </p:cNvPr>
          <p:cNvSpPr/>
          <p:nvPr/>
        </p:nvSpPr>
        <p:spPr>
          <a:xfrm>
            <a:off x="881555" y="1675958"/>
            <a:ext cx="4442601" cy="4260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FEC1BEF-EC88-08F8-D00D-FB9323C1792F}"/>
              </a:ext>
            </a:extLst>
          </p:cNvPr>
          <p:cNvSpPr/>
          <p:nvPr/>
        </p:nvSpPr>
        <p:spPr>
          <a:xfrm>
            <a:off x="1055674" y="1945454"/>
            <a:ext cx="4268482" cy="4280916"/>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Vad är omtanke för var och en; gå runt bordet</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Definiera tillsammans vad omtanke är för er,  på er arbetsplats</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På vilket sätt är omtanke viktigt för säkerheten? Försök ge några konkreta exempel</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får vi mer omtanke på vår arbetsplats? </a:t>
            </a:r>
            <a:br>
              <a:rPr lang="sv-SE" sz="1400" dirty="0">
                <a:solidFill>
                  <a:schemeClr val="bg1">
                    <a:lumMod val="95000"/>
                  </a:schemeClr>
                </a:solidFill>
                <a:latin typeface="Figtree" pitchFamily="2" charset="0"/>
                <a:cs typeface="Times New Roman" panose="02020603050405020304" pitchFamily="18" charset="0"/>
              </a:rPr>
            </a:br>
            <a:r>
              <a:rPr lang="sv-SE" sz="1400" dirty="0">
                <a:solidFill>
                  <a:schemeClr val="bg1">
                    <a:lumMod val="95000"/>
                  </a:schemeClr>
                </a:solidFill>
                <a:latin typeface="Figtree" pitchFamily="2" charset="0"/>
                <a:cs typeface="Times New Roman" panose="02020603050405020304" pitchFamily="18" charset="0"/>
              </a:rPr>
              <a:t>- Hur kan du bidra?</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kan olika roller på arbetsplatsen hjälpas åt att skapa mer omtanke, som ger en säkrare arbetsplats? </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ska vi arbeta framåt för att skapa mer omtanke på arbetsplatsen? Vad ska vi konkret göra?</a:t>
            </a:r>
          </a:p>
          <a:p>
            <a:pPr marL="742950" lvl="1" indent="-285750">
              <a:lnSpc>
                <a:spcPct val="107000"/>
              </a:lnSpc>
              <a:spcAft>
                <a:spcPts val="600"/>
              </a:spcAft>
              <a:buFont typeface="Wingdings" pitchFamily="2" charset="2"/>
              <a:buChar char="Ø"/>
            </a:pPr>
            <a:endParaRPr lang="sv-SE" i="1" dirty="0">
              <a:solidFill>
                <a:schemeClr val="bg1">
                  <a:lumMod val="95000"/>
                </a:schemeClr>
              </a:solidFill>
              <a:latin typeface="Figtree" pitchFamily="2" charset="0"/>
              <a:cs typeface="Times New Roman" panose="02020603050405020304" pitchFamily="18" charset="0"/>
            </a:endParaRPr>
          </a:p>
        </p:txBody>
      </p:sp>
      <p:sp>
        <p:nvSpPr>
          <p:cNvPr id="2" name="Rektangel 1">
            <a:extLst>
              <a:ext uri="{FF2B5EF4-FFF2-40B4-BE49-F238E27FC236}">
                <a16:creationId xmlns:a16="http://schemas.microsoft.com/office/drawing/2014/main" id="{36A3A283-6191-3017-8EBD-D8BD1E676F51}"/>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41639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58B2C44D-8151-EE40-BC23-46EA6315DC29}"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18</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2" name="Rektangel 1">
            <a:extLst>
              <a:ext uri="{FF2B5EF4-FFF2-40B4-BE49-F238E27FC236}">
                <a16:creationId xmlns:a16="http://schemas.microsoft.com/office/drawing/2014/main" id="{D662DC2D-FCAD-0E6A-B2B1-B15B8DB82107}"/>
              </a:ext>
            </a:extLst>
          </p:cNvPr>
          <p:cNvSpPr/>
          <p:nvPr/>
        </p:nvSpPr>
        <p:spPr>
          <a:xfrm>
            <a:off x="881555" y="1675957"/>
            <a:ext cx="4846583" cy="4564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68F314F-22EF-9E0C-8C8A-D943130DFF39}"/>
              </a:ext>
            </a:extLst>
          </p:cNvPr>
          <p:cNvSpPr/>
          <p:nvPr/>
        </p:nvSpPr>
        <p:spPr>
          <a:xfrm>
            <a:off x="1055673" y="1945454"/>
            <a:ext cx="4553390" cy="3834319"/>
          </a:xfrm>
          <a:prstGeom prst="rect">
            <a:avLst/>
          </a:prstGeom>
        </p:spPr>
        <p:txBody>
          <a:bodyPr wrap="square">
            <a:spAutoFit/>
          </a:bodyPr>
          <a:lstStyle/>
          <a:p>
            <a:pPr lvl="0">
              <a:lnSpc>
                <a:spcPct val="107000"/>
              </a:lnSpc>
              <a:spcAft>
                <a:spcPts val="600"/>
              </a:spcAft>
            </a:pPr>
            <a:r>
              <a:rPr lang="sv-SE" dirty="0" err="1">
                <a:solidFill>
                  <a:schemeClr val="bg1">
                    <a:lumMod val="95000"/>
                  </a:schemeClr>
                </a:solidFill>
                <a:latin typeface="Larken ExtraBold" pitchFamily="2" charset="0"/>
                <a:ea typeface="Calibri" panose="020F0502020204030204" pitchFamily="34" charset="0"/>
                <a:cs typeface="Times New Roman" panose="02020603050405020304" pitchFamily="18" charset="0"/>
              </a:rPr>
              <a:t>Reflect</a:t>
            </a: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1400" dirty="0" err="1">
                <a:solidFill>
                  <a:schemeClr val="bg1">
                    <a:lumMod val="95000"/>
                  </a:schemeClr>
                </a:solidFill>
                <a:latin typeface="Figtree" pitchFamily="2" charset="0"/>
                <a:cs typeface="Times New Roman" panose="02020603050405020304" pitchFamily="18" charset="0"/>
              </a:rPr>
              <a:t>What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does</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mean</a:t>
            </a:r>
            <a:r>
              <a:rPr lang="sv-SE" sz="1400" dirty="0">
                <a:solidFill>
                  <a:schemeClr val="bg1">
                    <a:lumMod val="95000"/>
                  </a:schemeClr>
                </a:solidFill>
                <a:latin typeface="Figtree" pitchFamily="2" charset="0"/>
                <a:cs typeface="Times New Roman" panose="02020603050405020304" pitchFamily="18" charset="0"/>
              </a:rPr>
              <a:t> to </a:t>
            </a:r>
            <a:r>
              <a:rPr lang="sv-SE" sz="1400" dirty="0" err="1">
                <a:solidFill>
                  <a:schemeClr val="bg1">
                    <a:lumMod val="95000"/>
                  </a:schemeClr>
                </a:solidFill>
                <a:latin typeface="Figtree" pitchFamily="2" charset="0"/>
                <a:cs typeface="Times New Roman" panose="02020603050405020304" pitchFamily="18" charset="0"/>
              </a:rPr>
              <a:t>each</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of</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you</a:t>
            </a:r>
            <a:r>
              <a:rPr lang="sv-SE" sz="1400" dirty="0">
                <a:solidFill>
                  <a:schemeClr val="bg1">
                    <a:lumMod val="95000"/>
                  </a:schemeClr>
                </a:solidFill>
                <a:latin typeface="Figtree" pitchFamily="2" charset="0"/>
                <a:cs typeface="Times New Roman" panose="02020603050405020304" pitchFamily="18" charset="0"/>
              </a:rPr>
              <a:t>; round the table</a:t>
            </a:r>
          </a:p>
          <a:p>
            <a:pPr marL="342900" lvl="0" indent="-342900">
              <a:lnSpc>
                <a:spcPct val="107000"/>
              </a:lnSpc>
              <a:spcAft>
                <a:spcPts val="600"/>
              </a:spcAft>
              <a:buFont typeface="+mj-lt"/>
              <a:buAutoNum type="arabicPeriod"/>
            </a:pPr>
            <a:r>
              <a:rPr lang="sv-SE" sz="1400" dirty="0" err="1">
                <a:solidFill>
                  <a:schemeClr val="bg1">
                    <a:lumMod val="95000"/>
                  </a:schemeClr>
                </a:solidFill>
                <a:latin typeface="Figtree" pitchFamily="2" charset="0"/>
                <a:cs typeface="Times New Roman" panose="02020603050405020304" pitchFamily="18" charset="0"/>
              </a:rPr>
              <a:t>Define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together</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what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means</a:t>
            </a:r>
            <a:r>
              <a:rPr lang="sv-SE" sz="1400" dirty="0">
                <a:solidFill>
                  <a:schemeClr val="bg1">
                    <a:lumMod val="95000"/>
                  </a:schemeClr>
                </a:solidFill>
                <a:latin typeface="Figtree" pitchFamily="2" charset="0"/>
                <a:cs typeface="Times New Roman" panose="02020603050405020304" pitchFamily="18" charset="0"/>
              </a:rPr>
              <a:t> to </a:t>
            </a:r>
            <a:r>
              <a:rPr lang="sv-SE" sz="1400" dirty="0" err="1">
                <a:solidFill>
                  <a:schemeClr val="bg1">
                    <a:lumMod val="95000"/>
                  </a:schemeClr>
                </a:solidFill>
                <a:latin typeface="Figtree" pitchFamily="2" charset="0"/>
                <a:cs typeface="Times New Roman" panose="02020603050405020304" pitchFamily="18" charset="0"/>
              </a:rPr>
              <a:t>you</a:t>
            </a:r>
            <a:r>
              <a:rPr lang="sv-SE" sz="1400" dirty="0">
                <a:solidFill>
                  <a:schemeClr val="bg1">
                    <a:lumMod val="95000"/>
                  </a:schemeClr>
                </a:solidFill>
                <a:latin typeface="Figtree" pitchFamily="2" charset="0"/>
                <a:cs typeface="Times New Roman" panose="02020603050405020304" pitchFamily="18" charset="0"/>
              </a:rPr>
              <a:t>, at </a:t>
            </a:r>
            <a:r>
              <a:rPr lang="sv-SE" sz="1400" dirty="0" err="1">
                <a:solidFill>
                  <a:schemeClr val="bg1">
                    <a:lumMod val="95000"/>
                  </a:schemeClr>
                </a:solidFill>
                <a:latin typeface="Figtree" pitchFamily="2" charset="0"/>
                <a:cs typeface="Times New Roman" panose="02020603050405020304" pitchFamily="18" charset="0"/>
              </a:rPr>
              <a:t>your</a:t>
            </a:r>
            <a:r>
              <a:rPr lang="sv-SE" sz="1400" dirty="0">
                <a:solidFill>
                  <a:schemeClr val="bg1">
                    <a:lumMod val="95000"/>
                  </a:schemeClr>
                </a:solidFill>
                <a:latin typeface="Figtree" pitchFamily="2" charset="0"/>
                <a:cs typeface="Times New Roman" panose="02020603050405020304" pitchFamily="18" charset="0"/>
              </a:rPr>
              <a:t> site</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In </a:t>
            </a:r>
            <a:r>
              <a:rPr lang="sv-SE" sz="1400" dirty="0" err="1">
                <a:solidFill>
                  <a:schemeClr val="bg1">
                    <a:lumMod val="95000"/>
                  </a:schemeClr>
                </a:solidFill>
                <a:latin typeface="Figtree" pitchFamily="2" charset="0"/>
                <a:cs typeface="Times New Roman" panose="02020603050405020304" pitchFamily="18" charset="0"/>
              </a:rPr>
              <a:t>what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way</a:t>
            </a:r>
            <a:r>
              <a:rPr lang="sv-SE" sz="1400" dirty="0">
                <a:solidFill>
                  <a:schemeClr val="bg1">
                    <a:lumMod val="95000"/>
                  </a:schemeClr>
                </a:solidFill>
                <a:latin typeface="Figtree" pitchFamily="2" charset="0"/>
                <a:cs typeface="Times New Roman" panose="02020603050405020304" pitchFamily="18" charset="0"/>
              </a:rPr>
              <a:t> is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important</a:t>
            </a:r>
            <a:r>
              <a:rPr lang="sv-SE" sz="1400" dirty="0">
                <a:solidFill>
                  <a:schemeClr val="bg1">
                    <a:lumMod val="95000"/>
                  </a:schemeClr>
                </a:solidFill>
                <a:latin typeface="Figtree" pitchFamily="2" charset="0"/>
                <a:cs typeface="Times New Roman" panose="02020603050405020304" pitchFamily="18" charset="0"/>
              </a:rPr>
              <a:t> for the </a:t>
            </a:r>
            <a:r>
              <a:rPr lang="sv-SE" sz="1400" dirty="0" err="1">
                <a:solidFill>
                  <a:schemeClr val="bg1">
                    <a:lumMod val="95000"/>
                  </a:schemeClr>
                </a:solidFill>
                <a:latin typeface="Figtree" pitchFamily="2" charset="0"/>
                <a:cs typeface="Times New Roman" panose="02020603050405020304" pitchFamily="18" charset="0"/>
              </a:rPr>
              <a:t>safety</a:t>
            </a:r>
            <a:r>
              <a:rPr lang="sv-SE" sz="1400" dirty="0">
                <a:solidFill>
                  <a:schemeClr val="bg1">
                    <a:lumMod val="95000"/>
                  </a:schemeClr>
                </a:solidFill>
                <a:latin typeface="Figtree" pitchFamily="2" charset="0"/>
                <a:cs typeface="Times New Roman" panose="02020603050405020304" pitchFamily="18" charset="0"/>
              </a:rPr>
              <a:t>? </a:t>
            </a:r>
            <a:br>
              <a:rPr lang="sv-SE" sz="1400" dirty="0">
                <a:solidFill>
                  <a:schemeClr val="bg1">
                    <a:lumMod val="95000"/>
                  </a:schemeClr>
                </a:solidFill>
                <a:latin typeface="Figtree" pitchFamily="2" charset="0"/>
                <a:cs typeface="Times New Roman" panose="02020603050405020304" pitchFamily="18" charset="0"/>
              </a:rPr>
            </a:br>
            <a:r>
              <a:rPr lang="sv-SE" sz="1400" dirty="0">
                <a:solidFill>
                  <a:schemeClr val="bg1">
                    <a:lumMod val="95000"/>
                  </a:schemeClr>
                </a:solidFill>
                <a:latin typeface="Figtree" pitchFamily="2" charset="0"/>
                <a:cs typeface="Times New Roman" panose="02020603050405020304" pitchFamily="18" charset="0"/>
              </a:rPr>
              <a:t>Try to </a:t>
            </a:r>
            <a:r>
              <a:rPr lang="sv-SE" sz="1400" dirty="0" err="1">
                <a:solidFill>
                  <a:schemeClr val="bg1">
                    <a:lumMod val="95000"/>
                  </a:schemeClr>
                </a:solidFill>
                <a:latin typeface="Figtree" pitchFamily="2" charset="0"/>
                <a:cs typeface="Times New Roman" panose="02020603050405020304" pitchFamily="18" charset="0"/>
              </a:rPr>
              <a:t>give</a:t>
            </a:r>
            <a:r>
              <a:rPr lang="sv-SE" sz="1400" dirty="0">
                <a:solidFill>
                  <a:schemeClr val="bg1">
                    <a:lumMod val="95000"/>
                  </a:schemeClr>
                </a:solidFill>
                <a:latin typeface="Figtree" pitchFamily="2" charset="0"/>
                <a:cs typeface="Times New Roman" panose="02020603050405020304" pitchFamily="18" charset="0"/>
              </a:rPr>
              <a:t> a </a:t>
            </a:r>
            <a:r>
              <a:rPr lang="sv-SE" sz="1400" dirty="0" err="1">
                <a:solidFill>
                  <a:schemeClr val="bg1">
                    <a:lumMod val="95000"/>
                  </a:schemeClr>
                </a:solidFill>
                <a:latin typeface="Figtree" pitchFamily="2" charset="0"/>
                <a:cs typeface="Times New Roman" panose="02020603050405020304" pitchFamily="18" charset="0"/>
              </a:rPr>
              <a:t>few</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examples</a:t>
            </a:r>
            <a:endParaRPr lang="sv-SE" sz="1400" dirty="0">
              <a:solidFill>
                <a:schemeClr val="bg1">
                  <a:lumMod val="95000"/>
                </a:schemeClr>
              </a:solidFill>
              <a:latin typeface="Figtree" pitchFamily="2" charset="0"/>
              <a:cs typeface="Times New Roman" panose="02020603050405020304" pitchFamily="18" charset="0"/>
            </a:endParaRPr>
          </a:p>
          <a:p>
            <a:pPr marL="342900" lvl="0" indent="-342900">
              <a:lnSpc>
                <a:spcPct val="107000"/>
              </a:lnSpc>
              <a:spcAft>
                <a:spcPts val="600"/>
              </a:spcAft>
              <a:buFont typeface="+mj-lt"/>
              <a:buAutoNum type="arabicPeriod"/>
            </a:pPr>
            <a:r>
              <a:rPr lang="sv-SE" sz="1400" dirty="0" err="1">
                <a:solidFill>
                  <a:schemeClr val="bg1">
                    <a:lumMod val="95000"/>
                  </a:schemeClr>
                </a:solidFill>
                <a:latin typeface="Figtree" pitchFamily="2" charset="0"/>
                <a:cs typeface="Times New Roman" panose="02020603050405020304" pitchFamily="18" charset="0"/>
              </a:rPr>
              <a:t>How</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can</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increase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in </a:t>
            </a:r>
            <a:r>
              <a:rPr lang="sv-SE" sz="1400" dirty="0" err="1">
                <a:solidFill>
                  <a:schemeClr val="bg1">
                    <a:lumMod val="95000"/>
                  </a:schemeClr>
                </a:solidFill>
                <a:latin typeface="Figtree" pitchFamily="2" charset="0"/>
                <a:cs typeface="Times New Roman" panose="02020603050405020304" pitchFamily="18" charset="0"/>
              </a:rPr>
              <a:t>our</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workplace</a:t>
            </a:r>
            <a:r>
              <a:rPr lang="sv-SE" sz="1400" dirty="0">
                <a:solidFill>
                  <a:schemeClr val="bg1">
                    <a:lumMod val="95000"/>
                  </a:schemeClr>
                </a:solidFill>
                <a:latin typeface="Figtree" pitchFamily="2" charset="0"/>
                <a:cs typeface="Times New Roman" panose="02020603050405020304" pitchFamily="18" charset="0"/>
              </a:rPr>
              <a:t>? </a:t>
            </a:r>
            <a:br>
              <a:rPr lang="sv-SE" sz="1400" dirty="0">
                <a:solidFill>
                  <a:schemeClr val="bg1">
                    <a:lumMod val="95000"/>
                  </a:schemeClr>
                </a:solidFill>
                <a:latin typeface="Figtree" pitchFamily="2" charset="0"/>
                <a:cs typeface="Times New Roman" panose="02020603050405020304" pitchFamily="18" charset="0"/>
              </a:rPr>
            </a:b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How</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can</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you</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contribute</a:t>
            </a:r>
            <a:r>
              <a:rPr lang="sv-SE" sz="1400" dirty="0">
                <a:solidFill>
                  <a:schemeClr val="bg1">
                    <a:lumMod val="95000"/>
                  </a:schemeClr>
                </a:solidFill>
                <a:latin typeface="Figtree" pitchFamily="2" charset="0"/>
                <a:cs typeface="Times New Roman" panose="02020603050405020304" pitchFamily="18" charset="0"/>
              </a:rPr>
              <a:t>?</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In </a:t>
            </a:r>
            <a:r>
              <a:rPr lang="sv-SE" sz="1400" dirty="0" err="1">
                <a:solidFill>
                  <a:schemeClr val="bg1">
                    <a:lumMod val="95000"/>
                  </a:schemeClr>
                </a:solidFill>
                <a:latin typeface="Figtree" pitchFamily="2" charset="0"/>
                <a:cs typeface="Times New Roman" panose="02020603050405020304" pitchFamily="18" charset="0"/>
              </a:rPr>
              <a:t>what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way</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can</a:t>
            </a:r>
            <a:r>
              <a:rPr lang="sv-SE" sz="1400" dirty="0">
                <a:solidFill>
                  <a:schemeClr val="bg1">
                    <a:lumMod val="95000"/>
                  </a:schemeClr>
                </a:solidFill>
                <a:latin typeface="Figtree" pitchFamily="2" charset="0"/>
                <a:cs typeface="Times New Roman" panose="02020603050405020304" pitchFamily="18" charset="0"/>
              </a:rPr>
              <a:t> different </a:t>
            </a:r>
            <a:r>
              <a:rPr lang="sv-SE" sz="1400" dirty="0" err="1">
                <a:solidFill>
                  <a:schemeClr val="bg1">
                    <a:lumMod val="95000"/>
                  </a:schemeClr>
                </a:solidFill>
                <a:latin typeface="Figtree" pitchFamily="2" charset="0"/>
                <a:cs typeface="Times New Roman" panose="02020603050405020304" pitchFamily="18" charset="0"/>
              </a:rPr>
              <a:t>roles</a:t>
            </a:r>
            <a:r>
              <a:rPr lang="sv-SE" sz="1400" dirty="0">
                <a:solidFill>
                  <a:schemeClr val="bg1">
                    <a:lumMod val="95000"/>
                  </a:schemeClr>
                </a:solidFill>
                <a:latin typeface="Figtree" pitchFamily="2" charset="0"/>
                <a:cs typeface="Times New Roman" panose="02020603050405020304" pitchFamily="18" charset="0"/>
              </a:rPr>
              <a:t> in the </a:t>
            </a:r>
            <a:r>
              <a:rPr lang="sv-SE" sz="1400" dirty="0" err="1">
                <a:solidFill>
                  <a:schemeClr val="bg1">
                    <a:lumMod val="95000"/>
                  </a:schemeClr>
                </a:solidFill>
                <a:latin typeface="Figtree" pitchFamily="2" charset="0"/>
                <a:cs typeface="Times New Roman" panose="02020603050405020304" pitchFamily="18" charset="0"/>
              </a:rPr>
              <a:t>workplaces</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help</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each</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other</a:t>
            </a:r>
            <a:r>
              <a:rPr lang="sv-SE" sz="1400" dirty="0">
                <a:solidFill>
                  <a:schemeClr val="bg1">
                    <a:lumMod val="95000"/>
                  </a:schemeClr>
                </a:solidFill>
                <a:latin typeface="Figtree" pitchFamily="2" charset="0"/>
                <a:cs typeface="Times New Roman" panose="02020603050405020304" pitchFamily="18" charset="0"/>
              </a:rPr>
              <a:t> to </a:t>
            </a:r>
            <a:r>
              <a:rPr lang="sv-SE" sz="1400" dirty="0" err="1">
                <a:solidFill>
                  <a:schemeClr val="bg1">
                    <a:lumMod val="95000"/>
                  </a:schemeClr>
                </a:solidFill>
                <a:latin typeface="Figtree" pitchFamily="2" charset="0"/>
                <a:cs typeface="Times New Roman" panose="02020603050405020304" pitchFamily="18" charset="0"/>
              </a:rPr>
              <a:t>create</a:t>
            </a:r>
            <a:r>
              <a:rPr lang="sv-SE" sz="1400" dirty="0">
                <a:solidFill>
                  <a:schemeClr val="bg1">
                    <a:lumMod val="95000"/>
                  </a:schemeClr>
                </a:solidFill>
                <a:latin typeface="Figtree" pitchFamily="2" charset="0"/>
                <a:cs typeface="Times New Roman" panose="02020603050405020304" pitchFamily="18" charset="0"/>
              </a:rPr>
              <a:t> a </a:t>
            </a:r>
            <a:r>
              <a:rPr lang="sv-SE" sz="1400" dirty="0" err="1">
                <a:solidFill>
                  <a:schemeClr val="bg1">
                    <a:lumMod val="95000"/>
                  </a:schemeClr>
                </a:solidFill>
                <a:latin typeface="Figtree" pitchFamily="2" charset="0"/>
                <a:cs typeface="Times New Roman" panose="02020603050405020304" pitchFamily="18" charset="0"/>
              </a:rPr>
              <a:t>more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environment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that</a:t>
            </a:r>
            <a:r>
              <a:rPr lang="sv-SE" sz="1400" dirty="0">
                <a:solidFill>
                  <a:schemeClr val="bg1">
                    <a:lumMod val="95000"/>
                  </a:schemeClr>
                </a:solidFill>
                <a:latin typeface="Figtree" pitchFamily="2" charset="0"/>
                <a:cs typeface="Times New Roman" panose="02020603050405020304" pitchFamily="18" charset="0"/>
              </a:rPr>
              <a:t> gives a </a:t>
            </a:r>
            <a:r>
              <a:rPr lang="sv-SE" sz="1400" dirty="0" err="1">
                <a:solidFill>
                  <a:schemeClr val="bg1">
                    <a:lumMod val="95000"/>
                  </a:schemeClr>
                </a:solidFill>
                <a:latin typeface="Figtree" pitchFamily="2" charset="0"/>
                <a:cs typeface="Times New Roman" panose="02020603050405020304" pitchFamily="18" charset="0"/>
              </a:rPr>
              <a:t>safer</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workplace</a:t>
            </a:r>
            <a:r>
              <a:rPr lang="sv-SE" sz="1400" dirty="0">
                <a:solidFill>
                  <a:schemeClr val="bg1">
                    <a:lumMod val="95000"/>
                  </a:schemeClr>
                </a:solidFill>
                <a:latin typeface="Figtree" pitchFamily="2" charset="0"/>
                <a:cs typeface="Times New Roman" panose="02020603050405020304" pitchFamily="18" charset="0"/>
              </a:rPr>
              <a:t>?</a:t>
            </a:r>
          </a:p>
          <a:p>
            <a:pPr marL="342900" lvl="0" indent="-342900">
              <a:lnSpc>
                <a:spcPct val="107000"/>
              </a:lnSpc>
              <a:spcAft>
                <a:spcPts val="600"/>
              </a:spcAft>
              <a:buFont typeface="+mj-lt"/>
              <a:buAutoNum type="arabicPeriod"/>
            </a:pPr>
            <a:r>
              <a:rPr lang="sv-SE" sz="1400" dirty="0" err="1">
                <a:solidFill>
                  <a:schemeClr val="bg1">
                    <a:lumMod val="95000"/>
                  </a:schemeClr>
                </a:solidFill>
                <a:latin typeface="Figtree" pitchFamily="2" charset="0"/>
                <a:cs typeface="Times New Roman" panose="02020603050405020304" pitchFamily="18" charset="0"/>
              </a:rPr>
              <a:t>How</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shall</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work</a:t>
            </a:r>
            <a:r>
              <a:rPr lang="sv-SE" sz="1400" dirty="0">
                <a:solidFill>
                  <a:schemeClr val="bg1">
                    <a:lumMod val="95000"/>
                  </a:schemeClr>
                </a:solidFill>
                <a:latin typeface="Figtree" pitchFamily="2" charset="0"/>
                <a:cs typeface="Times New Roman" panose="02020603050405020304" pitchFamily="18" charset="0"/>
              </a:rPr>
              <a:t> going forward to </a:t>
            </a:r>
            <a:r>
              <a:rPr lang="sv-SE" sz="1400" dirty="0" err="1">
                <a:solidFill>
                  <a:schemeClr val="bg1">
                    <a:lumMod val="95000"/>
                  </a:schemeClr>
                </a:solidFill>
                <a:latin typeface="Figtree" pitchFamily="2" charset="0"/>
                <a:cs typeface="Times New Roman" panose="02020603050405020304" pitchFamily="18" charset="0"/>
              </a:rPr>
              <a:t>create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more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caring</a:t>
            </a:r>
            <a:r>
              <a:rPr lang="sv-SE" sz="1400" dirty="0">
                <a:solidFill>
                  <a:schemeClr val="bg1">
                    <a:lumMod val="95000"/>
                  </a:schemeClr>
                </a:solidFill>
                <a:latin typeface="Figtree" pitchFamily="2" charset="0"/>
                <a:cs typeface="Times New Roman" panose="02020603050405020304" pitchFamily="18" charset="0"/>
              </a:rPr>
              <a:t> in the </a:t>
            </a:r>
            <a:r>
              <a:rPr lang="sv-SE" sz="1400" dirty="0" err="1">
                <a:solidFill>
                  <a:schemeClr val="bg1">
                    <a:lumMod val="95000"/>
                  </a:schemeClr>
                </a:solidFill>
                <a:latin typeface="Figtree" pitchFamily="2" charset="0"/>
                <a:cs typeface="Times New Roman" panose="02020603050405020304" pitchFamily="18" charset="0"/>
              </a:rPr>
              <a:t>workplace</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What</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shall</a:t>
            </a:r>
            <a:r>
              <a:rPr lang="sv-SE" sz="1400" dirty="0">
                <a:solidFill>
                  <a:schemeClr val="bg1">
                    <a:lumMod val="95000"/>
                  </a:schemeClr>
                </a:solidFill>
                <a:latin typeface="Figtree" pitchFamily="2" charset="0"/>
                <a:cs typeface="Times New Roman" panose="02020603050405020304" pitchFamily="18" charset="0"/>
              </a:rPr>
              <a:t> </a:t>
            </a:r>
            <a:r>
              <a:rPr lang="sv-SE" sz="1400" dirty="0" err="1">
                <a:solidFill>
                  <a:schemeClr val="bg1">
                    <a:lumMod val="95000"/>
                  </a:schemeClr>
                </a:solidFill>
                <a:latin typeface="Figtree" pitchFamily="2" charset="0"/>
                <a:cs typeface="Times New Roman" panose="02020603050405020304" pitchFamily="18" charset="0"/>
              </a:rPr>
              <a:t>we</a:t>
            </a:r>
            <a:r>
              <a:rPr lang="sv-SE" sz="1400" dirty="0">
                <a:solidFill>
                  <a:schemeClr val="bg1">
                    <a:lumMod val="95000"/>
                  </a:schemeClr>
                </a:solidFill>
                <a:latin typeface="Figtree" pitchFamily="2" charset="0"/>
                <a:cs typeface="Times New Roman" panose="02020603050405020304" pitchFamily="18" charset="0"/>
              </a:rPr>
              <a:t> do?</a:t>
            </a:r>
            <a:endParaRPr lang="sv-SE" i="1" dirty="0">
              <a:solidFill>
                <a:schemeClr val="bg1">
                  <a:lumMod val="95000"/>
                </a:schemeClr>
              </a:solidFill>
              <a:latin typeface="Figtree" pitchFamily="2" charset="0"/>
              <a:cs typeface="Times New Roman" panose="02020603050405020304" pitchFamily="18" charset="0"/>
            </a:endParaRPr>
          </a:p>
        </p:txBody>
      </p:sp>
      <p:sp>
        <p:nvSpPr>
          <p:cNvPr id="10" name="Rektangel 9">
            <a:extLst>
              <a:ext uri="{FF2B5EF4-FFF2-40B4-BE49-F238E27FC236}">
                <a16:creationId xmlns:a16="http://schemas.microsoft.com/office/drawing/2014/main" id="{55C572CD-D941-748D-1EE1-EF669F392997}"/>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04341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3</a:t>
            </a:fld>
            <a:endParaRPr lang="sv-SE" dirty="0">
              <a:solidFill>
                <a:schemeClr val="tx1"/>
              </a:solidFill>
            </a:endParaRPr>
          </a:p>
        </p:txBody>
      </p:sp>
      <p:sp>
        <p:nvSpPr>
          <p:cNvPr id="4" name="Platshållare för datum 3">
            <a:extLst>
              <a:ext uri="{FF2B5EF4-FFF2-40B4-BE49-F238E27FC236}">
                <a16:creationId xmlns:a16="http://schemas.microsoft.com/office/drawing/2014/main" id="{685D8FE2-FCB1-76B8-8354-766B6B65A804}"/>
              </a:ext>
            </a:extLst>
          </p:cNvPr>
          <p:cNvSpPr>
            <a:spLocks noGrp="1"/>
          </p:cNvSpPr>
          <p:nvPr>
            <p:ph type="dt" sz="half" idx="10"/>
          </p:nvPr>
        </p:nvSpPr>
        <p:spPr/>
        <p:txBody>
          <a:bodyPr/>
          <a:lstStyle/>
          <a:p>
            <a:fld id="{E9FCCBED-1506-5547-86E8-41B03BEC9574}" type="datetime1">
              <a:rPr lang="sv-SE" smtClean="0"/>
              <a:t>2026-01-25</a:t>
            </a:fld>
            <a:endParaRPr lang="sv-SE" dirty="0"/>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2024</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5C8463F-00C7-7082-54F9-3A763B3015C3}"/>
              </a:ext>
            </a:extLst>
          </p:cNvPr>
          <p:cNvSpPr>
            <a:spLocks noGrp="1"/>
          </p:cNvSpPr>
          <p:nvPr>
            <p:ph type="sldNum" sz="quarter" idx="12"/>
          </p:nvPr>
        </p:nvSpPr>
        <p:spPr/>
        <p:txBody>
          <a:bodyPr/>
          <a:lstStyle/>
          <a:p>
            <a:fld id="{A96BDF98-47F6-474D-9A48-7BA703DF66EB}" type="slidenum">
              <a:rPr lang="sv-SE" smtClean="0"/>
              <a:pPr/>
              <a:t>4</a:t>
            </a:fld>
            <a:endParaRPr lang="sv-SE" dirty="0"/>
          </a:p>
        </p:txBody>
      </p:sp>
      <p:sp>
        <p:nvSpPr>
          <p:cNvPr id="2" name="Platshållare för datum 1">
            <a:extLst>
              <a:ext uri="{FF2B5EF4-FFF2-40B4-BE49-F238E27FC236}">
                <a16:creationId xmlns:a16="http://schemas.microsoft.com/office/drawing/2014/main" id="{3A5F796C-BC2F-E591-9044-63AFFD544905}"/>
              </a:ext>
            </a:extLst>
          </p:cNvPr>
          <p:cNvSpPr>
            <a:spLocks noGrp="1"/>
          </p:cNvSpPr>
          <p:nvPr>
            <p:ph type="dt" sz="half" idx="10"/>
          </p:nvPr>
        </p:nvSpPr>
        <p:spPr/>
        <p:txBody>
          <a:bodyPr/>
          <a:lstStyle/>
          <a:p>
            <a:fld id="{33A9EA4B-9007-3B49-9737-BCA87A1625D9}" type="datetime1">
              <a:rPr lang="sv-SE" smtClean="0"/>
              <a:t>2026-01-25</a:t>
            </a:fld>
            <a:endParaRPr lang="sv-SE" dirty="0"/>
          </a:p>
        </p:txBody>
      </p:sp>
      <p:sp>
        <p:nvSpPr>
          <p:cNvPr id="9" name="Rubrik 8">
            <a:extLst>
              <a:ext uri="{FF2B5EF4-FFF2-40B4-BE49-F238E27FC236}">
                <a16:creationId xmlns:a16="http://schemas.microsoft.com/office/drawing/2014/main" id="{2340A793-F037-CDBF-3178-94FEBC9BB4DE}"/>
              </a:ext>
            </a:extLst>
          </p:cNvPr>
          <p:cNvSpPr>
            <a:spLocks noGrp="1"/>
          </p:cNvSpPr>
          <p:nvPr>
            <p:ph type="title"/>
          </p:nvPr>
        </p:nvSpPr>
        <p:spPr/>
        <p:txBody>
          <a:bodyPr/>
          <a:lstStyle/>
          <a:p>
            <a:r>
              <a:rPr lang="sv-SE" dirty="0"/>
              <a:t>Beskrivning av reflektionsövningen</a:t>
            </a:r>
          </a:p>
        </p:txBody>
      </p:sp>
      <p:sp>
        <p:nvSpPr>
          <p:cNvPr id="11" name="Platshållare för text 10">
            <a:extLst>
              <a:ext uri="{FF2B5EF4-FFF2-40B4-BE49-F238E27FC236}">
                <a16:creationId xmlns:a16="http://schemas.microsoft.com/office/drawing/2014/main" id="{7E4731ED-4018-0573-262A-5D640418918A}"/>
              </a:ext>
            </a:extLst>
          </p:cNvPr>
          <p:cNvSpPr>
            <a:spLocks noGrp="1"/>
          </p:cNvSpPr>
          <p:nvPr>
            <p:ph type="body" sz="half" idx="2"/>
          </p:nvPr>
        </p:nvSpPr>
        <p:spPr/>
        <p:txBody>
          <a:bodyPr/>
          <a:lstStyle/>
          <a:p>
            <a:r>
              <a:rPr lang="sv-SE" sz="1200" b="1" i="1" dirty="0">
                <a:latin typeface="Figtree SemiBold" pitchFamily="2" charset="0"/>
              </a:rPr>
              <a:t>Detta material är till för dig som ska planera och förbereda övningen</a:t>
            </a:r>
            <a:r>
              <a:rPr lang="sv-SE" sz="1200" b="1" dirty="0">
                <a:latin typeface="Figtree SemiBold" pitchFamily="2" charset="0"/>
              </a:rPr>
              <a:t>.</a:t>
            </a:r>
          </a:p>
          <a:p>
            <a:r>
              <a:rPr lang="sv-SE" sz="1200" dirty="0"/>
              <a:t>Filmen ligger till grund för reflektionen och frågorna handlar om betydelsen av omtanke, att vi bygger tillit, förtroende och bra relationer till varandra för att tillsammans skapa en säker arbetsplats. I filmen resonerar de om vikten av omtanke för säkerheten; vad omtanke kan vara på arbetsplatsen, på vilket sätt det är viktigt och hur vi skulle kunna få ännu säkrare arbetsplatser av att visa mer omtanke och bry oss om varandra.  </a:t>
            </a:r>
          </a:p>
          <a:p>
            <a:r>
              <a:rPr lang="sv-SE" sz="1200" dirty="0"/>
              <a:t>Frågorna i reflektionsövningen är tänkta att utgå från vad varje enskild person, i sin roll, tänker runt omtanke på arbetsplatsen och hur det är viktigt för säkerheten. </a:t>
            </a:r>
          </a:p>
          <a:p>
            <a:r>
              <a:rPr lang="sv-SE" sz="1200" dirty="0"/>
              <a:t>Vi uppmuntrar även till att låta någon eller några av deltagarna dela med sig av sina reflektioner. </a:t>
            </a:r>
          </a:p>
          <a:p>
            <a:endParaRPr lang="sv-SE" sz="1200" dirty="0"/>
          </a:p>
        </p:txBody>
      </p:sp>
      <p:pic>
        <p:nvPicPr>
          <p:cNvPr id="12" name="Picture 2">
            <a:extLst>
              <a:ext uri="{FF2B5EF4-FFF2-40B4-BE49-F238E27FC236}">
                <a16:creationId xmlns:a16="http://schemas.microsoft.com/office/drawing/2014/main" id="{13FCFCAD-7DCA-F7EA-0E35-60FB408D73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79" r="42665"/>
          <a:stretch/>
        </p:blipFill>
        <p:spPr>
          <a:xfrm>
            <a:off x="6582938" y="0"/>
            <a:ext cx="5609061" cy="6857999"/>
          </a:xfrm>
          <a:prstGeom prst="rect">
            <a:avLst/>
          </a:prstGeom>
        </p:spPr>
      </p:pic>
    </p:spTree>
    <p:extLst>
      <p:ext uri="{BB962C8B-B14F-4D97-AF65-F5344CB8AC3E}">
        <p14:creationId xmlns:p14="http://schemas.microsoft.com/office/powerpoint/2010/main" val="303492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FE7ED8-5E05-DBAF-1773-D39EDC0023C3}"/>
              </a:ext>
            </a:extLst>
          </p:cNvPr>
          <p:cNvSpPr>
            <a:spLocks noGrp="1"/>
          </p:cNvSpPr>
          <p:nvPr>
            <p:ph idx="1"/>
          </p:nvPr>
        </p:nvSpPr>
        <p:spPr>
          <a:xfrm>
            <a:off x="761161" y="1700897"/>
            <a:ext cx="11061561" cy="4351338"/>
          </a:xfrm>
        </p:spPr>
        <p:txBody>
          <a:bodyPr/>
          <a:lstStyle/>
          <a:p>
            <a:pPr marL="0" indent="0">
              <a:spcAft>
                <a:spcPts val="1200"/>
              </a:spcAft>
              <a:buNone/>
            </a:pPr>
            <a:r>
              <a:rPr lang="sv-SE" sz="1800" dirty="0">
                <a:latin typeface="DINPro-Regular" panose="02000503030000020004" pitchFamily="2" charset="0"/>
              </a:rPr>
              <a:t>Reflektionsövningen går att genomföra på olika sätt, vilka vi valt att kalla varianter. Det finns tre olika varianter (BAS, Mellan och Workshop) som bygger på samma två grundfrågor som deltagarna får reflektera över. Mellan-varianten innehåller en följdfråga och uppmuntrar till mer reflektion och dialog </a:t>
            </a:r>
            <a:br>
              <a:rPr lang="sv-SE" sz="1800" dirty="0">
                <a:latin typeface="DINPro-Regular" panose="02000503030000020004" pitchFamily="2" charset="0"/>
              </a:rPr>
            </a:br>
            <a:r>
              <a:rPr lang="sv-SE" sz="1800" dirty="0">
                <a:latin typeface="DINPro-Regular" panose="02000503030000020004" pitchFamily="2" charset="0"/>
              </a:rPr>
              <a:t>och workshopen ger ytterligare utrymme för att arbeta vidare med frågorna. </a:t>
            </a:r>
          </a:p>
          <a:p>
            <a:pPr marL="0" indent="0">
              <a:spcAft>
                <a:spcPts val="1200"/>
              </a:spcAft>
              <a:buNone/>
            </a:pPr>
            <a:r>
              <a:rPr lang="sv-SE" sz="1800" dirty="0">
                <a:latin typeface="DINPro-Regular" panose="02000503030000020004" pitchFamily="2" charset="0"/>
              </a:rPr>
              <a:t>På följande sidor finns de tre olika varianterna beskrivna. Ni </a:t>
            </a:r>
            <a:r>
              <a:rPr lang="sv-SE" sz="1800" b="1" dirty="0">
                <a:latin typeface="DINPro-Regular" panose="02000503030000020004" pitchFamily="2" charset="0"/>
              </a:rPr>
              <a:t>väljer själva vilken variant </a:t>
            </a:r>
            <a:r>
              <a:rPr lang="sv-SE" sz="1800" dirty="0">
                <a:latin typeface="DINPro-Regular" panose="02000503030000020004" pitchFamily="2" charset="0"/>
              </a:rPr>
              <a:t>som passar bäst </a:t>
            </a:r>
            <a:br>
              <a:rPr lang="sv-SE" sz="1800" dirty="0">
                <a:latin typeface="DINPro-Regular" panose="02000503030000020004" pitchFamily="2" charset="0"/>
              </a:rPr>
            </a:br>
            <a:r>
              <a:rPr lang="sv-SE" sz="1800" dirty="0">
                <a:latin typeface="DINPro-Regular" panose="02000503030000020004" pitchFamily="2" charset="0"/>
              </a:rPr>
              <a:t>i er organisation. </a:t>
            </a:r>
            <a:r>
              <a:rPr lang="sv-SE" sz="1800" b="1" dirty="0">
                <a:latin typeface="DINPro-Regular" panose="02000503030000020004" pitchFamily="2" charset="0"/>
              </a:rPr>
              <a:t>Anpassa </a:t>
            </a:r>
            <a:r>
              <a:rPr lang="sv-SE" sz="1800" dirty="0">
                <a:latin typeface="DINPro-Regular" panose="02000503030000020004" pitchFamily="2" charset="0"/>
              </a:rPr>
              <a:t>gärna den variant ni väljer så att den passar just er verksamhet och just den arbetsplats ni är på. </a:t>
            </a:r>
            <a:endParaRPr lang="sv-SE" sz="1600" dirty="0">
              <a:latin typeface="DINPro-Regular" panose="02000503030000020004" pitchFamily="2" charset="0"/>
            </a:endParaRPr>
          </a:p>
        </p:txBody>
      </p:sp>
      <p:sp>
        <p:nvSpPr>
          <p:cNvPr id="3" name="Platshållare för datum 2">
            <a:extLst>
              <a:ext uri="{FF2B5EF4-FFF2-40B4-BE49-F238E27FC236}">
                <a16:creationId xmlns:a16="http://schemas.microsoft.com/office/drawing/2014/main" id="{A185629D-2D46-7DD2-C643-BED0AD55D817}"/>
              </a:ext>
            </a:extLst>
          </p:cNvPr>
          <p:cNvSpPr>
            <a:spLocks noGrp="1"/>
          </p:cNvSpPr>
          <p:nvPr>
            <p:ph type="dt" sz="half" idx="10"/>
          </p:nvPr>
        </p:nvSpPr>
        <p:spPr/>
        <p:txBody>
          <a:bodyPr/>
          <a:lstStyle/>
          <a:p>
            <a:fld id="{45AF0A7C-04F0-DF4B-86E5-8DF9AF88C31D}" type="datetime1">
              <a:rPr lang="sv-SE" smtClean="0"/>
              <a:t>2026-01-25</a:t>
            </a:fld>
            <a:endParaRPr lang="sv-SE" dirty="0"/>
          </a:p>
        </p:txBody>
      </p:sp>
      <p:sp>
        <p:nvSpPr>
          <p:cNvPr id="5" name="Platshållare för bildnummer 4">
            <a:extLst>
              <a:ext uri="{FF2B5EF4-FFF2-40B4-BE49-F238E27FC236}">
                <a16:creationId xmlns:a16="http://schemas.microsoft.com/office/drawing/2014/main" id="{771D943F-72CE-4C36-232B-2E4D7FF57D23}"/>
              </a:ext>
            </a:extLst>
          </p:cNvPr>
          <p:cNvSpPr>
            <a:spLocks noGrp="1"/>
          </p:cNvSpPr>
          <p:nvPr>
            <p:ph type="sldNum" sz="quarter" idx="12"/>
          </p:nvPr>
        </p:nvSpPr>
        <p:spPr/>
        <p:txBody>
          <a:bodyPr/>
          <a:lstStyle/>
          <a:p>
            <a:fld id="{A96BDF98-47F6-474D-9A48-7BA703DF66EB}" type="slidenum">
              <a:rPr lang="sv-SE" smtClean="0"/>
              <a:pPr/>
              <a:t>5</a:t>
            </a:fld>
            <a:endParaRPr lang="sv-SE" dirty="0"/>
          </a:p>
        </p:txBody>
      </p:sp>
      <p:sp>
        <p:nvSpPr>
          <p:cNvPr id="6" name="Rubrik 5">
            <a:extLst>
              <a:ext uri="{FF2B5EF4-FFF2-40B4-BE49-F238E27FC236}">
                <a16:creationId xmlns:a16="http://schemas.microsoft.com/office/drawing/2014/main" id="{9B324032-8745-5237-1163-9C2C1C01C3A0}"/>
              </a:ext>
            </a:extLst>
          </p:cNvPr>
          <p:cNvSpPr>
            <a:spLocks noGrp="1"/>
          </p:cNvSpPr>
          <p:nvPr>
            <p:ph type="title"/>
          </p:nvPr>
        </p:nvSpPr>
        <p:spPr/>
        <p:txBody>
          <a:bodyPr/>
          <a:lstStyle/>
          <a:p>
            <a:r>
              <a:rPr lang="sv-SE" dirty="0"/>
              <a:t>Olika varianter på reflektionsövningen – instruktion för att välja</a:t>
            </a:r>
          </a:p>
        </p:txBody>
      </p:sp>
    </p:spTree>
    <p:extLst>
      <p:ext uri="{BB962C8B-B14F-4D97-AF65-F5344CB8AC3E}">
        <p14:creationId xmlns:p14="http://schemas.microsoft.com/office/powerpoint/2010/main" val="315551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7466FD2-1811-F73C-2011-B2AF3C6096C3}"/>
              </a:ext>
            </a:extLst>
          </p:cNvPr>
          <p:cNvSpPr>
            <a:spLocks noGrp="1"/>
          </p:cNvSpPr>
          <p:nvPr>
            <p:ph type="sldNum" sz="quarter" idx="12"/>
          </p:nvPr>
        </p:nvSpPr>
        <p:spPr/>
        <p:txBody>
          <a:bodyPr/>
          <a:lstStyle/>
          <a:p>
            <a:fld id="{A96BDF98-47F6-474D-9A48-7BA703DF66EB}" type="slidenum">
              <a:rPr lang="sv-SE" smtClean="0"/>
              <a:pPr/>
              <a:t>6</a:t>
            </a:fld>
            <a:endParaRPr lang="sv-SE" dirty="0"/>
          </a:p>
        </p:txBody>
      </p:sp>
      <p:sp>
        <p:nvSpPr>
          <p:cNvPr id="4" name="Platshållare för datum 3">
            <a:extLst>
              <a:ext uri="{FF2B5EF4-FFF2-40B4-BE49-F238E27FC236}">
                <a16:creationId xmlns:a16="http://schemas.microsoft.com/office/drawing/2014/main" id="{8110A740-87E1-91BB-C277-14DFB17C71EA}"/>
              </a:ext>
            </a:extLst>
          </p:cNvPr>
          <p:cNvSpPr>
            <a:spLocks noGrp="1"/>
          </p:cNvSpPr>
          <p:nvPr>
            <p:ph type="dt" sz="half" idx="10"/>
          </p:nvPr>
        </p:nvSpPr>
        <p:spPr/>
        <p:txBody>
          <a:bodyPr/>
          <a:lstStyle/>
          <a:p>
            <a:fld id="{CA3BE61D-7AE2-8F44-B726-EDCE75C4F5E9}" type="datetime1">
              <a:rPr lang="sv-SE" smtClean="0"/>
              <a:t>2026-01-25</a:t>
            </a:fld>
            <a:endParaRPr lang="sv-SE" dirty="0"/>
          </a:p>
        </p:txBody>
      </p:sp>
      <p:sp>
        <p:nvSpPr>
          <p:cNvPr id="7" name="Rubrik 6">
            <a:extLst>
              <a:ext uri="{FF2B5EF4-FFF2-40B4-BE49-F238E27FC236}">
                <a16:creationId xmlns:a16="http://schemas.microsoft.com/office/drawing/2014/main" id="{0699DFCA-7644-EA59-C027-D9E467DDB221}"/>
              </a:ext>
            </a:extLst>
          </p:cNvPr>
          <p:cNvSpPr>
            <a:spLocks noGrp="1"/>
          </p:cNvSpPr>
          <p:nvPr>
            <p:ph type="title"/>
          </p:nvPr>
        </p:nvSpPr>
        <p:spPr/>
        <p:txBody>
          <a:bodyPr/>
          <a:lstStyle/>
          <a:p>
            <a:r>
              <a:rPr lang="sv-SE" dirty="0"/>
              <a:t>Beskrivning av de olika varianterna</a:t>
            </a:r>
          </a:p>
        </p:txBody>
      </p:sp>
      <p:sp>
        <p:nvSpPr>
          <p:cNvPr id="8" name="Platshållare för text 7">
            <a:extLst>
              <a:ext uri="{FF2B5EF4-FFF2-40B4-BE49-F238E27FC236}">
                <a16:creationId xmlns:a16="http://schemas.microsoft.com/office/drawing/2014/main" id="{96FBCAB1-7038-0E38-7441-7E4C30F26DAF}"/>
              </a:ext>
            </a:extLst>
          </p:cNvPr>
          <p:cNvSpPr>
            <a:spLocks noGrp="1"/>
          </p:cNvSpPr>
          <p:nvPr>
            <p:ph type="body" sz="half" idx="2"/>
          </p:nvPr>
        </p:nvSpPr>
        <p:spPr>
          <a:xfrm>
            <a:off x="6390861" y="2191898"/>
            <a:ext cx="4566825" cy="4187217"/>
          </a:xfrm>
        </p:spPr>
        <p:txBody>
          <a:bodyPr/>
          <a:lstStyle/>
          <a:p>
            <a:pPr>
              <a:spcBef>
                <a:spcPts val="600"/>
              </a:spcBef>
              <a:spcAft>
                <a:spcPts val="1200"/>
              </a:spcAft>
            </a:pPr>
            <a:r>
              <a:rPr lang="sv-SE" sz="1200" b="1" dirty="0">
                <a:latin typeface="DINPro-Regular" panose="02000503030000020004" pitchFamily="2" charset="0"/>
              </a:rPr>
              <a:t>BAS-varianten</a:t>
            </a:r>
            <a:r>
              <a:rPr lang="sv-SE" sz="1200" dirty="0">
                <a:latin typeface="DINPro-Regular" panose="02000503030000020004" pitchFamily="2" charset="0"/>
              </a:rPr>
              <a:t> – tid 2-4 min; </a:t>
            </a:r>
            <a:br>
              <a:rPr lang="sv-SE" sz="1200" dirty="0">
                <a:latin typeface="DINPro-Regular" panose="02000503030000020004" pitchFamily="2" charset="0"/>
              </a:rPr>
            </a:br>
            <a:r>
              <a:rPr lang="sv-SE" sz="1200" dirty="0">
                <a:latin typeface="DINPro-Regular" panose="02000503030000020004" pitchFamily="2" charset="0"/>
              </a:rPr>
              <a:t>Deltagarna reflekterar kring </a:t>
            </a:r>
            <a:r>
              <a:rPr lang="sv-SE" sz="1200" u="sng" dirty="0">
                <a:latin typeface="DINPro-Regular" panose="02000503030000020004" pitchFamily="2" charset="0"/>
              </a:rPr>
              <a:t>två</a:t>
            </a:r>
            <a:r>
              <a:rPr lang="sv-SE" sz="1200" dirty="0">
                <a:latin typeface="DINPro-Regular" panose="02000503030000020004" pitchFamily="2" charset="0"/>
              </a:rPr>
              <a:t> frågor; möjlighet finns att sedan låta några personer dela med sig av vad de tänkt eller pratat om.</a:t>
            </a:r>
          </a:p>
          <a:p>
            <a:pPr>
              <a:spcBef>
                <a:spcPts val="600"/>
              </a:spcBef>
              <a:spcAft>
                <a:spcPts val="1200"/>
              </a:spcAft>
            </a:pPr>
            <a:r>
              <a:rPr lang="sv-SE" sz="1200" b="1" dirty="0">
                <a:latin typeface="DINPro-Regular" panose="02000503030000020004" pitchFamily="2" charset="0"/>
              </a:rPr>
              <a:t>MELLAN-varianten</a:t>
            </a:r>
            <a:r>
              <a:rPr lang="sv-SE" sz="1200" dirty="0">
                <a:latin typeface="DINPro-Regular" panose="02000503030000020004" pitchFamily="2" charset="0"/>
              </a:rPr>
              <a:t> – tid 3-6 min; </a:t>
            </a:r>
            <a:br>
              <a:rPr lang="sv-SE" sz="1200" dirty="0">
                <a:latin typeface="DINPro-Regular" panose="02000503030000020004" pitchFamily="2" charset="0"/>
              </a:rPr>
            </a:br>
            <a:r>
              <a:rPr lang="sv-SE" sz="1200" dirty="0">
                <a:latin typeface="DINPro-Regular" panose="02000503030000020004" pitchFamily="2" charset="0"/>
              </a:rPr>
              <a:t>Deltagarna reflekterar kring </a:t>
            </a:r>
            <a:r>
              <a:rPr lang="sv-SE" sz="1200" u="sng" dirty="0">
                <a:latin typeface="DINPro-Regular" panose="02000503030000020004" pitchFamily="2" charset="0"/>
              </a:rPr>
              <a:t>tre</a:t>
            </a:r>
            <a:r>
              <a:rPr lang="sv-SE" sz="1200" dirty="0">
                <a:latin typeface="DINPro-Regular" panose="02000503030000020004" pitchFamily="2" charset="0"/>
              </a:rPr>
              <a:t> frågor; möjlighet finns att sedan låta några personer dela med sig av vad de tänkt eller pratat om.</a:t>
            </a:r>
          </a:p>
          <a:p>
            <a:pPr>
              <a:spcBef>
                <a:spcPts val="600"/>
              </a:spcBef>
              <a:spcAft>
                <a:spcPts val="1200"/>
              </a:spcAft>
            </a:pPr>
            <a:r>
              <a:rPr lang="sv-SE" sz="1200" b="1" dirty="0">
                <a:latin typeface="DINPro-Regular" panose="02000503030000020004" pitchFamily="2" charset="0"/>
              </a:rPr>
              <a:t>Workshop </a:t>
            </a:r>
            <a:r>
              <a:rPr lang="sv-SE" sz="1200" dirty="0">
                <a:latin typeface="DINPro-Regular" panose="02000503030000020004" pitchFamily="2" charset="0"/>
              </a:rPr>
              <a:t>– tid beror på omfattning och antal deltagare</a:t>
            </a:r>
            <a:br>
              <a:rPr lang="sv-SE" sz="1200" dirty="0">
                <a:latin typeface="DINPro-Regular" panose="02000503030000020004" pitchFamily="2" charset="0"/>
              </a:rPr>
            </a:br>
            <a:r>
              <a:rPr lang="sv-SE" sz="1200" dirty="0">
                <a:latin typeface="DINPro-Regular" panose="02000503030000020004" pitchFamily="2" charset="0"/>
              </a:rPr>
              <a:t>I denna variant genomförs reflektionsövningen som en workshop*. Här får ni möjlighet att gå djupare in i frågorna och konkretisera svaren samt göra dem till aktiviteter ni kan jobba vidare med och följa upp.</a:t>
            </a:r>
          </a:p>
          <a:p>
            <a:pPr>
              <a:spcBef>
                <a:spcPts val="600"/>
              </a:spcBef>
              <a:spcAft>
                <a:spcPts val="1200"/>
              </a:spcAft>
            </a:pPr>
            <a:endParaRPr lang="sv-SE" sz="1200" dirty="0">
              <a:latin typeface="DINPro-Regular" panose="02000503030000020004" pitchFamily="2" charset="0"/>
            </a:endParaRPr>
          </a:p>
          <a:p>
            <a:pPr>
              <a:spcBef>
                <a:spcPts val="600"/>
              </a:spcBef>
              <a:spcAft>
                <a:spcPts val="1200"/>
              </a:spcAft>
            </a:pPr>
            <a:r>
              <a:rPr lang="sv-SE" sz="900" dirty="0">
                <a:latin typeface="DINPro-Regular" panose="02000503030000020004" pitchFamily="2" charset="0"/>
              </a:rPr>
              <a:t>* Kan genomföras vid annat tillfälle än </a:t>
            </a:r>
            <a:r>
              <a:rPr lang="sv-SE" sz="900" dirty="0" err="1">
                <a:latin typeface="DINPro-Regular" panose="02000503030000020004" pitchFamily="2" charset="0"/>
              </a:rPr>
              <a:t>säkerhetspushen</a:t>
            </a:r>
            <a:endParaRPr lang="sv-SE" sz="1200" dirty="0">
              <a:latin typeface="DINPro-Regular" panose="02000503030000020004" pitchFamily="2" charset="0"/>
            </a:endParaRPr>
          </a:p>
          <a:p>
            <a:endParaRPr lang="sv-SE" sz="1200" dirty="0"/>
          </a:p>
        </p:txBody>
      </p:sp>
      <p:pic>
        <p:nvPicPr>
          <p:cNvPr id="9" name="Platshållare för bild 8">
            <a:extLst>
              <a:ext uri="{FF2B5EF4-FFF2-40B4-BE49-F238E27FC236}">
                <a16:creationId xmlns:a16="http://schemas.microsoft.com/office/drawing/2014/main" id="{D200DB26-DE03-345F-2C18-A7F0E66EE5E6}"/>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023" r="50963"/>
          <a:stretch/>
        </p:blipFill>
        <p:spPr>
          <a:xfrm>
            <a:off x="1375" y="0"/>
            <a:ext cx="5609061" cy="6857999"/>
          </a:xfrm>
        </p:spPr>
      </p:pic>
    </p:spTree>
    <p:extLst>
      <p:ext uri="{BB962C8B-B14F-4D97-AF65-F5344CB8AC3E}">
        <p14:creationId xmlns:p14="http://schemas.microsoft.com/office/powerpoint/2010/main" val="37897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EF5DFAF-C5E2-A9E6-EF6A-DC31EA2EDBBF}"/>
              </a:ext>
            </a:extLst>
          </p:cNvPr>
          <p:cNvSpPr>
            <a:spLocks noGrp="1"/>
          </p:cNvSpPr>
          <p:nvPr>
            <p:ph type="dt" sz="half" idx="10"/>
          </p:nvPr>
        </p:nvSpPr>
        <p:spPr/>
        <p:txBody>
          <a:bodyPr/>
          <a:lstStyle/>
          <a:p>
            <a:fld id="{7CCD7F30-BD85-6D45-88E9-A8DAC92FA946}" type="datetime1">
              <a:rPr lang="sv-SE" smtClean="0"/>
              <a:t>2026-01-25</a:t>
            </a:fld>
            <a:endParaRPr lang="sv-SE" dirty="0"/>
          </a:p>
        </p:txBody>
      </p:sp>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7</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BAS-varianten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övningen. Följande två sidor är till för att användas under </a:t>
            </a:r>
            <a:r>
              <a:rPr lang="sv-SE" dirty="0" err="1"/>
              <a:t>säkerhetspushen</a:t>
            </a:r>
            <a:r>
              <a:rPr lang="sv-SE" dirty="0"/>
              <a:t>, den ena är på svenska och den andra på engelska.</a:t>
            </a:r>
          </a:p>
        </p:txBody>
      </p:sp>
    </p:spTree>
    <p:extLst>
      <p:ext uri="{BB962C8B-B14F-4D97-AF65-F5344CB8AC3E}">
        <p14:creationId xmlns:p14="http://schemas.microsoft.com/office/powerpoint/2010/main" val="380112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351338"/>
          </a:xfrm>
        </p:spPr>
        <p:txBody>
          <a:bodyPr/>
          <a:lstStyle/>
          <a:p>
            <a:pPr marL="0" indent="0">
              <a:buNone/>
            </a:pPr>
            <a:r>
              <a:rPr lang="sv-SE" sz="1600" dirty="0">
                <a:latin typeface="DINPro-Regular" panose="02000503030000020004" pitchFamily="2" charset="0"/>
              </a:rPr>
              <a:t>I BAS-varianten instrueras deltagarna att reflektera kring två frågor. </a:t>
            </a:r>
          </a:p>
          <a:p>
            <a:pPr marL="0" indent="0">
              <a:buNone/>
            </a:pPr>
            <a:r>
              <a:rPr lang="sv-SE" sz="1600" dirty="0">
                <a:latin typeface="Figtree SemiBold" pitchFamily="2" charset="0"/>
              </a:rPr>
              <a:t>Steg 1:</a:t>
            </a:r>
          </a:p>
          <a:p>
            <a:pPr marL="0" indent="0">
              <a:buNone/>
            </a:pPr>
            <a:r>
              <a:rPr lang="sv-SE" sz="1600" dirty="0"/>
              <a:t>Instruera deltagarna att antingen resonera själv eller med personen bredvid sig. </a:t>
            </a:r>
          </a:p>
          <a:p>
            <a:pPr marL="0" indent="0">
              <a:buNone/>
            </a:pPr>
            <a:r>
              <a:rPr lang="sv-SE" sz="1600" dirty="0"/>
              <a:t>Efter detta steg går det att avsluta övningen, men vi föreslår att även nästa steg genomförs för bästa resultat.</a:t>
            </a:r>
          </a:p>
          <a:p>
            <a:pPr marL="0" indent="0">
              <a:buNone/>
            </a:pPr>
            <a:r>
              <a:rPr lang="sv-SE" sz="1600" dirty="0">
                <a:latin typeface="Figtree SemiBold" pitchFamily="2" charset="0"/>
              </a:rPr>
              <a:t>Steg 2:</a:t>
            </a:r>
          </a:p>
          <a:p>
            <a:pPr marL="0" indent="0">
              <a:buNone/>
            </a:pPr>
            <a:r>
              <a:rPr lang="sv-SE" sz="1600" dirty="0"/>
              <a:t>Låt sedan några personer berätta vad de tänkt på eller pratat om. Den som håller i övningen får gärna följa upp svaren kort genom att fylla i/själv reflektera. </a:t>
            </a:r>
          </a:p>
          <a:p>
            <a:pPr marL="0" indent="0">
              <a:buNone/>
            </a:pPr>
            <a:endParaRPr lang="sv-SE" sz="1600" dirty="0"/>
          </a:p>
          <a:p>
            <a:pPr marL="0" indent="0">
              <a:buNone/>
            </a:pPr>
            <a:endParaRPr lang="sv-SE" sz="1600" dirty="0"/>
          </a:p>
        </p:txBody>
      </p:sp>
      <p:sp>
        <p:nvSpPr>
          <p:cNvPr id="4" name="Platshållare för datum 3">
            <a:extLst>
              <a:ext uri="{FF2B5EF4-FFF2-40B4-BE49-F238E27FC236}">
                <a16:creationId xmlns:a16="http://schemas.microsoft.com/office/drawing/2014/main" id="{616B223E-57FA-21F3-3703-267AD22E10C4}"/>
              </a:ext>
            </a:extLst>
          </p:cNvPr>
          <p:cNvSpPr>
            <a:spLocks noGrp="1"/>
          </p:cNvSpPr>
          <p:nvPr>
            <p:ph type="dt" sz="half" idx="10"/>
          </p:nvPr>
        </p:nvSpPr>
        <p:spPr/>
        <p:txBody>
          <a:bodyPr/>
          <a:lstStyle/>
          <a:p>
            <a:fld id="{57EB387D-1DBE-F640-83E9-702123A5B61C}" type="datetime1">
              <a:rPr lang="sv-SE" smtClean="0"/>
              <a:t>2026-01-25</a:t>
            </a:fld>
            <a:endParaRPr lang="sv-SE"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8</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BAS-varianten – tid: ca 2-4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441880" y="4763833"/>
            <a:ext cx="3570140" cy="1861457"/>
            <a:chOff x="8115300" y="2677885"/>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8115300" y="2677885"/>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8255219" y="293261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2002279"/>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800" dirty="0">
                <a:solidFill>
                  <a:schemeClr val="bg1">
                    <a:lumMod val="95000"/>
                  </a:schemeClr>
                </a:solidFill>
                <a:latin typeface="Figtree" pitchFamily="2" charset="0"/>
                <a:cs typeface="Times New Roman" panose="02020603050405020304" pitchFamily="18" charset="0"/>
              </a:rPr>
              <a:t>Vad är omtanke för mig på arbetsplatsen</a:t>
            </a:r>
            <a:r>
              <a:rPr lang="sv-SE" dirty="0">
                <a:solidFill>
                  <a:schemeClr val="bg1">
                    <a:lumMod val="95000"/>
                  </a:schemeClr>
                </a:solidFill>
                <a:latin typeface="Figtree" pitchFamily="2" charset="0"/>
                <a:cs typeface="Times New Roman" panose="02020603050405020304" pitchFamily="18" charset="0"/>
              </a:rPr>
              <a:t>?</a:t>
            </a:r>
            <a:endParaRPr lang="sv-SE" sz="1800" dirty="0">
              <a:solidFill>
                <a:schemeClr val="bg1">
                  <a:lumMod val="95000"/>
                </a:schemeClr>
              </a:solidFill>
              <a:latin typeface="Figtree" pitchFamily="2" charset="0"/>
              <a:cs typeface="Times New Roman" panose="02020603050405020304" pitchFamily="18" charset="0"/>
            </a:endParaRPr>
          </a:p>
          <a:p>
            <a:pPr marL="342900" indent="-342900">
              <a:lnSpc>
                <a:spcPct val="107000"/>
              </a:lnSpc>
              <a:spcAft>
                <a:spcPts val="600"/>
              </a:spcAft>
              <a:buFont typeface="+mj-lt"/>
              <a:buAutoNum type="arabicPeriod"/>
            </a:pPr>
            <a:r>
              <a:rPr lang="sv-SE" sz="1800" dirty="0">
                <a:solidFill>
                  <a:schemeClr val="bg1">
                    <a:lumMod val="95000"/>
                  </a:schemeClr>
                </a:solidFill>
                <a:latin typeface="Figtree" pitchFamily="2" charset="0"/>
                <a:ea typeface="Calibri" panose="020F0502020204030204" pitchFamily="34" charset="0"/>
                <a:cs typeface="Times New Roman" panose="02020603050405020304" pitchFamily="18" charset="0"/>
              </a:rPr>
              <a:t>På vilket sätt är omtanke viktigt för säkerheten? </a:t>
            </a:r>
            <a:r>
              <a:rPr lang="sv-SE" sz="1600" i="1" dirty="0">
                <a:solidFill>
                  <a:schemeClr val="bg1">
                    <a:lumMod val="95000"/>
                  </a:schemeClr>
                </a:solidFill>
                <a:latin typeface="Figtree" pitchFamily="2" charset="0"/>
                <a:ea typeface="Calibri" panose="020F0502020204030204" pitchFamily="34" charset="0"/>
                <a:cs typeface="Times New Roman" panose="02020603050405020304" pitchFamily="18" charset="0"/>
              </a:rPr>
              <a:t>Försök tänka ut några konkreta exempel.</a:t>
            </a:r>
            <a:endParaRPr lang="sv-SE" sz="1800" i="1" dirty="0">
              <a:solidFill>
                <a:schemeClr val="bg1">
                  <a:lumMod val="95000"/>
                </a:schemeClr>
              </a:solidFill>
              <a:latin typeface="Figtree" pitchFamily="2" charset="0"/>
              <a:cs typeface="Times New Roman" panose="02020603050405020304" pitchFamily="18" charset="0"/>
            </a:endParaRPr>
          </a:p>
        </p:txBody>
      </p:sp>
      <p:sp>
        <p:nvSpPr>
          <p:cNvPr id="2" name="Ellips 1">
            <a:extLst>
              <a:ext uri="{FF2B5EF4-FFF2-40B4-BE49-F238E27FC236}">
                <a16:creationId xmlns:a16="http://schemas.microsoft.com/office/drawing/2014/main" id="{6B795636-D1DE-EEF9-C0A6-0559C7E87A15}"/>
              </a:ext>
            </a:extLst>
          </p:cNvPr>
          <p:cNvSpPr/>
          <p:nvPr/>
        </p:nvSpPr>
        <p:spPr>
          <a:xfrm>
            <a:off x="7823809"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409045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18D2A425-D2CC-D843-9B5C-EF2B95617FEC}"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9</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3970318"/>
          </a:xfrm>
          <a:prstGeom prst="rect">
            <a:avLst/>
          </a:prstGeom>
          <a:noFill/>
        </p:spPr>
        <p:txBody>
          <a:bodyPr wrap="square">
            <a:spAutoFit/>
          </a:bodyPr>
          <a:lstStyle/>
          <a:p>
            <a:r>
              <a:rPr lang="sv-SE" sz="3600" b="1" dirty="0">
                <a:solidFill>
                  <a:schemeClr val="bg1"/>
                </a:solidFill>
                <a:latin typeface="Figtree" pitchFamily="2" charset="0"/>
              </a:rPr>
              <a:t>Reflektera över:</a:t>
            </a:r>
          </a:p>
          <a:p>
            <a:endParaRPr lang="sv-SE" sz="3600" dirty="0">
              <a:solidFill>
                <a:schemeClr val="bg1"/>
              </a:solidFill>
              <a:latin typeface="Figtree" pitchFamily="2" charset="0"/>
            </a:endParaRPr>
          </a:p>
          <a:p>
            <a:pPr marL="533400" indent="-533400">
              <a:buFont typeface="+mj-lt"/>
              <a:buAutoNum type="arabicPeriod"/>
            </a:pPr>
            <a:r>
              <a:rPr lang="sv-SE" sz="3600" dirty="0">
                <a:solidFill>
                  <a:schemeClr val="bg1"/>
                </a:solidFill>
                <a:latin typeface="Figtree" pitchFamily="2" charset="0"/>
              </a:rPr>
              <a:t>Vad är omtanke för mig på arbetsplatsen?</a:t>
            </a:r>
          </a:p>
          <a:p>
            <a:pPr marL="533400" indent="-533400">
              <a:buFont typeface="+mj-lt"/>
              <a:buAutoNum type="arabicPeriod"/>
            </a:pPr>
            <a:endParaRPr lang="sv-SE" sz="3600" dirty="0">
              <a:solidFill>
                <a:schemeClr val="bg1"/>
              </a:solidFill>
              <a:latin typeface="Figtree" pitchFamily="2" charset="0"/>
            </a:endParaRPr>
          </a:p>
          <a:p>
            <a:pPr marL="533400" indent="-533400">
              <a:buFont typeface="+mj-lt"/>
              <a:buAutoNum type="arabicPeriod"/>
            </a:pPr>
            <a:r>
              <a:rPr lang="sv-SE" sz="3600" dirty="0">
                <a:solidFill>
                  <a:schemeClr val="bg1"/>
                </a:solidFill>
                <a:latin typeface="Figtree" pitchFamily="2" charset="0"/>
              </a:rPr>
              <a:t>På vilket sätt är omtanke viktigt för säkerheten? </a:t>
            </a:r>
            <a:r>
              <a:rPr lang="sv-SE" sz="2800" i="1" dirty="0">
                <a:solidFill>
                  <a:schemeClr val="bg1"/>
                </a:solidFill>
                <a:latin typeface="Figtree" pitchFamily="2" charset="0"/>
              </a:rPr>
              <a:t>Tänk ut några exempel</a:t>
            </a:r>
            <a:endParaRPr lang="sv-SE" sz="36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29413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6825CE7E-B708-16F1-46F2-09FB7C3D9411}"/>
              </a:ext>
            </a:extLst>
          </p:cNvPr>
          <p:cNvSpPr>
            <a:spLocks noGrp="1"/>
          </p:cNvSpPr>
          <p:nvPr>
            <p:ph type="dt" sz="half" idx="10"/>
          </p:nvPr>
        </p:nvSpPr>
        <p:spPr/>
        <p:txBody>
          <a:bodyPr/>
          <a:lstStyle/>
          <a:p>
            <a:fld id="{5C288E7E-3D3D-7E4A-AF58-58B30AA12ADB}" type="datetime1">
              <a:rPr lang="sv-SE" smtClean="0"/>
              <a:t>2026-01-25</a:t>
            </a:fld>
            <a:endParaRPr lang="sv-SE" dirty="0"/>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10</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07311" cy="4524315"/>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p>
          <a:p>
            <a:endParaRPr lang="sv-SE" sz="3600" dirty="0">
              <a:solidFill>
                <a:schemeClr val="bg1"/>
              </a:solidFill>
              <a:latin typeface="Figtree" pitchFamily="2" charset="0"/>
            </a:endParaRPr>
          </a:p>
          <a:p>
            <a:pPr marL="533400" indent="-533400">
              <a:buFont typeface="+mj-lt"/>
              <a:buAutoNum type="arabicPeriod"/>
            </a:pPr>
            <a:r>
              <a:rPr lang="sv-SE" sz="3600" dirty="0" err="1">
                <a:solidFill>
                  <a:schemeClr val="bg1"/>
                </a:solidFill>
                <a:latin typeface="Figtree" pitchFamily="2" charset="0"/>
              </a:rPr>
              <a:t>What</a:t>
            </a:r>
            <a:r>
              <a:rPr lang="sv-SE" sz="3600" dirty="0">
                <a:solidFill>
                  <a:schemeClr val="bg1"/>
                </a:solidFill>
                <a:latin typeface="Figtree" pitchFamily="2" charset="0"/>
              </a:rPr>
              <a:t> </a:t>
            </a:r>
            <a:r>
              <a:rPr lang="sv-SE" sz="3600" dirty="0" err="1">
                <a:solidFill>
                  <a:schemeClr val="bg1"/>
                </a:solidFill>
                <a:latin typeface="Figtree" pitchFamily="2" charset="0"/>
              </a:rPr>
              <a:t>does</a:t>
            </a:r>
            <a:r>
              <a:rPr lang="sv-SE" sz="3600" dirty="0">
                <a:solidFill>
                  <a:schemeClr val="bg1"/>
                </a:solidFill>
                <a:latin typeface="Figtree" pitchFamily="2" charset="0"/>
              </a:rPr>
              <a:t> ”</a:t>
            </a:r>
            <a:r>
              <a:rPr lang="sv-SE" sz="3600" dirty="0" err="1">
                <a:solidFill>
                  <a:schemeClr val="bg1"/>
                </a:solidFill>
                <a:latin typeface="Figtree" pitchFamily="2" charset="0"/>
              </a:rPr>
              <a:t>caring</a:t>
            </a:r>
            <a:r>
              <a:rPr lang="sv-SE" sz="3600" dirty="0">
                <a:solidFill>
                  <a:schemeClr val="bg1"/>
                </a:solidFill>
                <a:latin typeface="Figtree" pitchFamily="2" charset="0"/>
              </a:rPr>
              <a:t>” </a:t>
            </a:r>
            <a:r>
              <a:rPr lang="sv-SE" sz="3600" dirty="0" err="1">
                <a:solidFill>
                  <a:schemeClr val="bg1"/>
                </a:solidFill>
                <a:latin typeface="Figtree" pitchFamily="2" charset="0"/>
              </a:rPr>
              <a:t>mean</a:t>
            </a:r>
            <a:r>
              <a:rPr lang="sv-SE" sz="3600" dirty="0">
                <a:solidFill>
                  <a:schemeClr val="bg1"/>
                </a:solidFill>
                <a:latin typeface="Figtree" pitchFamily="2" charset="0"/>
              </a:rPr>
              <a:t> to </a:t>
            </a:r>
            <a:r>
              <a:rPr lang="sv-SE" sz="3600" dirty="0" err="1">
                <a:solidFill>
                  <a:schemeClr val="bg1"/>
                </a:solidFill>
                <a:latin typeface="Figtree" pitchFamily="2" charset="0"/>
              </a:rPr>
              <a:t>me</a:t>
            </a:r>
            <a:r>
              <a:rPr lang="sv-SE" sz="3600" dirty="0">
                <a:solidFill>
                  <a:schemeClr val="bg1"/>
                </a:solidFill>
                <a:latin typeface="Figtree" pitchFamily="2" charset="0"/>
              </a:rPr>
              <a:t>, in the </a:t>
            </a:r>
            <a:r>
              <a:rPr lang="sv-SE" sz="3600" dirty="0" err="1">
                <a:solidFill>
                  <a:schemeClr val="bg1"/>
                </a:solidFill>
                <a:latin typeface="Figtree" pitchFamily="2" charset="0"/>
              </a:rPr>
              <a:t>workplace</a:t>
            </a:r>
            <a:r>
              <a:rPr lang="sv-SE" sz="3600" dirty="0">
                <a:solidFill>
                  <a:schemeClr val="bg1"/>
                </a:solidFill>
                <a:latin typeface="Figtree" pitchFamily="2" charset="0"/>
              </a:rPr>
              <a:t>?</a:t>
            </a:r>
          </a:p>
          <a:p>
            <a:pPr marL="533400" indent="-533400">
              <a:buFont typeface="+mj-lt"/>
              <a:buAutoNum type="arabicPeriod"/>
            </a:pPr>
            <a:endParaRPr lang="sv-SE" sz="3600" dirty="0">
              <a:solidFill>
                <a:schemeClr val="bg1"/>
              </a:solidFill>
              <a:latin typeface="Figtree" pitchFamily="2" charset="0"/>
            </a:endParaRPr>
          </a:p>
          <a:p>
            <a:pPr marL="533400" indent="-533400">
              <a:buFont typeface="+mj-lt"/>
              <a:buAutoNum type="arabicPeriod"/>
            </a:pPr>
            <a:r>
              <a:rPr lang="sv-SE" sz="3600" dirty="0">
                <a:solidFill>
                  <a:schemeClr val="bg1"/>
                </a:solidFill>
                <a:latin typeface="Figtree" pitchFamily="2" charset="0"/>
              </a:rPr>
              <a:t>In </a:t>
            </a:r>
            <a:r>
              <a:rPr lang="sv-SE" sz="3600" dirty="0" err="1">
                <a:solidFill>
                  <a:schemeClr val="bg1"/>
                </a:solidFill>
                <a:latin typeface="Figtree" pitchFamily="2" charset="0"/>
              </a:rPr>
              <a:t>what</a:t>
            </a:r>
            <a:r>
              <a:rPr lang="sv-SE" sz="3600" dirty="0">
                <a:solidFill>
                  <a:schemeClr val="bg1"/>
                </a:solidFill>
                <a:latin typeface="Figtree" pitchFamily="2" charset="0"/>
              </a:rPr>
              <a:t> </a:t>
            </a:r>
            <a:r>
              <a:rPr lang="sv-SE" sz="3600" dirty="0" err="1">
                <a:solidFill>
                  <a:schemeClr val="bg1"/>
                </a:solidFill>
                <a:latin typeface="Figtree" pitchFamily="2" charset="0"/>
              </a:rPr>
              <a:t>way</a:t>
            </a:r>
            <a:r>
              <a:rPr lang="sv-SE" sz="3600" dirty="0">
                <a:solidFill>
                  <a:schemeClr val="bg1"/>
                </a:solidFill>
                <a:latin typeface="Figtree" pitchFamily="2" charset="0"/>
              </a:rPr>
              <a:t> is </a:t>
            </a:r>
            <a:r>
              <a:rPr lang="sv-SE" sz="3600" dirty="0" err="1">
                <a:solidFill>
                  <a:schemeClr val="bg1"/>
                </a:solidFill>
                <a:latin typeface="Figtree" pitchFamily="2" charset="0"/>
              </a:rPr>
              <a:t>caring</a:t>
            </a:r>
            <a:r>
              <a:rPr lang="sv-SE" sz="3600" dirty="0">
                <a:solidFill>
                  <a:schemeClr val="bg1"/>
                </a:solidFill>
                <a:latin typeface="Figtree" pitchFamily="2" charset="0"/>
              </a:rPr>
              <a:t> </a:t>
            </a:r>
            <a:r>
              <a:rPr lang="sv-SE" sz="3600" dirty="0" err="1">
                <a:solidFill>
                  <a:schemeClr val="bg1"/>
                </a:solidFill>
                <a:latin typeface="Figtree" pitchFamily="2" charset="0"/>
              </a:rPr>
              <a:t>important</a:t>
            </a:r>
            <a:r>
              <a:rPr lang="sv-SE" sz="3600" dirty="0">
                <a:solidFill>
                  <a:schemeClr val="bg1"/>
                </a:solidFill>
                <a:latin typeface="Figtree" pitchFamily="2" charset="0"/>
              </a:rPr>
              <a:t> to </a:t>
            </a:r>
            <a:r>
              <a:rPr lang="sv-SE" sz="3600" dirty="0" err="1">
                <a:solidFill>
                  <a:schemeClr val="bg1"/>
                </a:solidFill>
                <a:latin typeface="Figtree" pitchFamily="2" charset="0"/>
              </a:rPr>
              <a:t>safety</a:t>
            </a:r>
            <a:r>
              <a:rPr lang="sv-SE" sz="3600" dirty="0">
                <a:solidFill>
                  <a:schemeClr val="bg1"/>
                </a:solidFill>
                <a:latin typeface="Figtree" pitchFamily="2" charset="0"/>
              </a:rPr>
              <a:t>? </a:t>
            </a:r>
            <a:r>
              <a:rPr lang="sv-SE" sz="2800" i="1" dirty="0">
                <a:solidFill>
                  <a:schemeClr val="bg1"/>
                </a:solidFill>
                <a:latin typeface="Figtree" pitchFamily="2" charset="0"/>
              </a:rPr>
              <a:t>Think </a:t>
            </a:r>
            <a:r>
              <a:rPr lang="sv-SE" sz="2800" i="1" dirty="0" err="1">
                <a:solidFill>
                  <a:schemeClr val="bg1"/>
                </a:solidFill>
                <a:latin typeface="Figtree" pitchFamily="2" charset="0"/>
              </a:rPr>
              <a:t>of</a:t>
            </a:r>
            <a:r>
              <a:rPr lang="sv-SE" sz="2800" i="1" dirty="0">
                <a:solidFill>
                  <a:schemeClr val="bg1"/>
                </a:solidFill>
                <a:latin typeface="Figtree" pitchFamily="2" charset="0"/>
              </a:rPr>
              <a:t> a </a:t>
            </a:r>
            <a:r>
              <a:rPr lang="sv-SE" sz="2800" i="1" dirty="0" err="1">
                <a:solidFill>
                  <a:schemeClr val="bg1"/>
                </a:solidFill>
                <a:latin typeface="Figtree" pitchFamily="2" charset="0"/>
              </a:rPr>
              <a:t>few</a:t>
            </a:r>
            <a:r>
              <a:rPr lang="sv-SE" sz="2800" i="1" dirty="0">
                <a:solidFill>
                  <a:schemeClr val="bg1"/>
                </a:solidFill>
                <a:latin typeface="Figtree" pitchFamily="2" charset="0"/>
              </a:rPr>
              <a:t> </a:t>
            </a:r>
            <a:r>
              <a:rPr lang="sv-SE" sz="2800" i="1" dirty="0" err="1">
                <a:solidFill>
                  <a:schemeClr val="bg1"/>
                </a:solidFill>
                <a:latin typeface="Figtree" pitchFamily="2" charset="0"/>
              </a:rPr>
              <a:t>examples</a:t>
            </a:r>
            <a:endParaRPr lang="sv-SE" sz="36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2" name="Rektangel 1">
            <a:extLst>
              <a:ext uri="{FF2B5EF4-FFF2-40B4-BE49-F238E27FC236}">
                <a16:creationId xmlns:a16="http://schemas.microsoft.com/office/drawing/2014/main" id="{D3A6C3CE-4842-007E-7113-4EAA0126C039}"/>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505225662"/>
      </p:ext>
    </p:extLst>
  </p:cSld>
  <p:clrMapOvr>
    <a:masterClrMapping/>
  </p:clrMapOvr>
</p:sld>
</file>

<file path=ppt/theme/theme1.xml><?xml version="1.0" encoding="utf-8"?>
<a:theme xmlns:a="http://schemas.openxmlformats.org/drawingml/2006/main" name="HN-Mall-240527">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527" id="{BA72B2C6-9FE1-6D4F-A3F0-702B83CEB878}" vid="{948B1325-6863-2B4F-8713-7D295CB9DE78}"/>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9" ma:contentTypeDescription="Skapa ett nytt dokument." ma:contentTypeScope="" ma:versionID="e12c8a46402a21ff3970fb87458edbe2">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822f0a3ed8b951d106ca3f359070217e"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0E5D4-80C3-4A4F-9263-0B71F3B62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FD747D-F243-4C84-8BAD-A622F2BE2166}">
  <ds:schemaRefs>
    <ds:schemaRef ds:uri="3ff0c0a1-1da5-454c-bde6-1eb9921eb313"/>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430d8474-45c2-4f23-bf46-3e25fc32e737"/>
    <ds:schemaRef ds:uri="http://purl.org/dc/terms/"/>
  </ds:schemaRefs>
</ds:datastoreItem>
</file>

<file path=customXml/itemProps3.xml><?xml version="1.0" encoding="utf-8"?>
<ds:datastoreItem xmlns:ds="http://schemas.openxmlformats.org/officeDocument/2006/customXml" ds:itemID="{0B38FA31-1931-4B1C-A210-77A33F65E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HN-Mall-240527</Template>
  <TotalTime>144</TotalTime>
  <Words>1641</Words>
  <Application>Microsoft Macintosh PowerPoint</Application>
  <PresentationFormat>Bredbild</PresentationFormat>
  <Paragraphs>152</Paragraphs>
  <Slides>17</Slides>
  <Notes>1</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17</vt:i4>
      </vt:variant>
    </vt:vector>
  </HeadingPairs>
  <TitlesOfParts>
    <vt:vector size="28" baseType="lpstr">
      <vt:lpstr>Aptos</vt:lpstr>
      <vt:lpstr>Arial</vt:lpstr>
      <vt:lpstr>DINPro-Regular</vt:lpstr>
      <vt:lpstr>Figtree</vt:lpstr>
      <vt:lpstr>Figtree Light</vt:lpstr>
      <vt:lpstr>Figtree Medium</vt:lpstr>
      <vt:lpstr>Figtree SemiBold</vt:lpstr>
      <vt:lpstr>Larken ExtraBold</vt:lpstr>
      <vt:lpstr>Wingdings</vt:lpstr>
      <vt:lpstr>HN-Mall-240527</vt:lpstr>
      <vt:lpstr>Dokumentation_Håll Nollan</vt:lpstr>
      <vt:lpstr>Instruktion till reflektionsövning</vt:lpstr>
      <vt:lpstr>Håll Nollans säkerhetspush </vt:lpstr>
      <vt:lpstr>Beskrivning av reflektionsövningen</vt:lpstr>
      <vt:lpstr>Olika varianter på reflektionsövningen – instruktion för att välja</vt:lpstr>
      <vt:lpstr>Beskrivning av de olika varianterna</vt:lpstr>
      <vt:lpstr>BAS-varianten</vt:lpstr>
      <vt:lpstr>BAS-varianten – tid: ca 2-4 minuter</vt:lpstr>
      <vt:lpstr>Håll Nollans säkerhetspush – tid att reflektera</vt:lpstr>
      <vt:lpstr>A push for safety awareness – time to reflect</vt:lpstr>
      <vt:lpstr>MELLAN-varianten</vt:lpstr>
      <vt:lpstr>MELLAN-varianten – tid: ca 3-6 minuter</vt:lpstr>
      <vt:lpstr>Håll Nollans säkerhetspush – tid att reflektera</vt:lpstr>
      <vt:lpstr>A push for safety awareness – time to reflect</vt:lpstr>
      <vt:lpstr>WORKSHOP</vt:lpstr>
      <vt:lpstr>Workshop – vid senare tillfälle</vt:lpstr>
      <vt:lpstr>Håll Nollans säkerhetspush – tid att reflektera</vt:lpstr>
      <vt:lpstr>A push for safety awareness – time to 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Ågermo</dc:creator>
  <cp:lastModifiedBy>Hanna Ågermo</cp:lastModifiedBy>
  <cp:revision>7</cp:revision>
  <dcterms:created xsi:type="dcterms:W3CDTF">2024-05-27T19:55:04Z</dcterms:created>
  <dcterms:modified xsi:type="dcterms:W3CDTF">2026-01-25T17:15:13Z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