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embedTrueTypeFonts="1" saveSubsetFonts="1" autoCompressPictures="0">
  <p:sldMasterIdLst>
    <p:sldMasterId id="2147483709" r:id="rId4"/>
    <p:sldMasterId id="2147483752" r:id="rId5"/>
  </p:sldMasterIdLst>
  <p:notesMasterIdLst>
    <p:notesMasterId r:id="rId23"/>
  </p:notesMasterIdLst>
  <p:sldIdLst>
    <p:sldId id="1782" r:id="rId6"/>
    <p:sldId id="1770" r:id="rId7"/>
    <p:sldId id="1771" r:id="rId8"/>
    <p:sldId id="1772" r:id="rId9"/>
    <p:sldId id="1773" r:id="rId10"/>
    <p:sldId id="1783" r:id="rId11"/>
    <p:sldId id="1774" r:id="rId12"/>
    <p:sldId id="1776" r:id="rId13"/>
    <p:sldId id="1777" r:id="rId14"/>
    <p:sldId id="1784" r:id="rId15"/>
    <p:sldId id="1778" r:id="rId16"/>
    <p:sldId id="1779" r:id="rId17"/>
    <p:sldId id="1780" r:id="rId18"/>
    <p:sldId id="1785" r:id="rId19"/>
    <p:sldId id="1781" r:id="rId20"/>
    <p:sldId id="1786" r:id="rId21"/>
    <p:sldId id="1787" r:id="rId22"/>
  </p:sldIdLst>
  <p:sldSz cx="12192000" cy="6858000"/>
  <p:notesSz cx="6858000" cy="9144000"/>
  <p:embeddedFontLst>
    <p:embeddedFont>
      <p:font typeface="Figtree" pitchFamily="2" charset="0"/>
      <p:regular r:id="rId24"/>
      <p:bold r:id="rId25"/>
      <p:italic r:id="rId26"/>
      <p:boldItalic r:id="rId27"/>
    </p:embeddedFont>
    <p:embeddedFont>
      <p:font typeface="Figtree Light" pitchFamily="2" charset="0"/>
      <p:regular r:id="rId28"/>
      <p:italic r:id="rId29"/>
    </p:embeddedFont>
    <p:embeddedFont>
      <p:font typeface="Figtree Medium" pitchFamily="2" charset="0"/>
      <p:regular r:id="rId30"/>
      <p:italic r:id="rId31"/>
    </p:embeddedFont>
    <p:embeddedFont>
      <p:font typeface="Figtree SemiBold" pitchFamily="2"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0975AD5-D215-ED4F-869C-8790B2FA6631}">
          <p14:sldIdLst>
            <p14:sldId id="1782"/>
            <p14:sldId id="1770"/>
            <p14:sldId id="1771"/>
            <p14:sldId id="1772"/>
            <p14:sldId id="1773"/>
          </p14:sldIdLst>
        </p14:section>
        <p14:section name="BAS-varianten" id="{99B305FA-D084-224A-8F55-F0993CCF83FF}">
          <p14:sldIdLst>
            <p14:sldId id="1783"/>
            <p14:sldId id="1774"/>
            <p14:sldId id="1776"/>
            <p14:sldId id="1777"/>
          </p14:sldIdLst>
        </p14:section>
        <p14:section name="MELLAN-varianten" id="{9BBB60C4-9580-514A-9C5D-7A67BD8D11D9}">
          <p14:sldIdLst>
            <p14:sldId id="1784"/>
            <p14:sldId id="1778"/>
            <p14:sldId id="1779"/>
            <p14:sldId id="1780"/>
          </p14:sldIdLst>
        </p14:section>
        <p14:section name="Workshop" id="{FF6D9015-5CAF-DD41-9645-67B5A7E7A499}">
          <p14:sldIdLst>
            <p14:sldId id="1785"/>
            <p14:sldId id="1781"/>
            <p14:sldId id="1786"/>
            <p14:sldId id="17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6D6753-09BD-734C-6F9D-98C347C09354}" name="Hanna Ågermo" initials="HÅ" userId="S::hanna@agermo.com::c5dd156e-ce07-49b7-8107-569e9abe1f0c" providerId="AD"/>
  <p188:author id="{88ED3D5F-E1A7-CDB7-63DD-86692CE6B907}" name="asa.nordin" initials="as" userId="S::asa.nordin_sisab.se#ext#@hallnollan.onmicrosoft.com::76c665f8-f49c-4d9a-ab2f-76c1b224e3fe" providerId="AD"/>
  <p188:author id="{891274A4-E736-A126-9D6C-E7BF9389597E}" name="Ulrika Dolietis" initials="UD" userId="S::ulrika.dolietis@hallnollan.se::c38728b4-06e5-45eb-9f2e-15c9430af2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88850-A986-864D-B5AD-2561CE6941C5}" v="6" dt="2026-01-25T17:14:33.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5775" autoAdjust="0"/>
  </p:normalViewPr>
  <p:slideViewPr>
    <p:cSldViewPr snapToGrid="0">
      <p:cViewPr varScale="1">
        <p:scale>
          <a:sx n="105" d="100"/>
          <a:sy n="105" d="100"/>
        </p:scale>
        <p:origin x="664" y="-2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31" d="100"/>
          <a:sy n="131" d="100"/>
        </p:scale>
        <p:origin x="3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Ågermo" userId="c5dd156e-ce07-49b7-8107-569e9abe1f0c" providerId="ADAL" clId="{F109DEEC-3DC7-5205-AC9C-B25FD903EF63}"/>
    <pc:docChg chg="custSel modSld">
      <pc:chgData name="Hanna Ågermo" userId="c5dd156e-ce07-49b7-8107-569e9abe1f0c" providerId="ADAL" clId="{F109DEEC-3DC7-5205-AC9C-B25FD903EF63}" dt="2026-01-25T17:14:38.469" v="103" actId="478"/>
      <pc:docMkLst>
        <pc:docMk/>
      </pc:docMkLst>
      <pc:sldChg chg="modSp mod">
        <pc:chgData name="Hanna Ågermo" userId="c5dd156e-ce07-49b7-8107-569e9abe1f0c" providerId="ADAL" clId="{F109DEEC-3DC7-5205-AC9C-B25FD903EF63}" dt="2026-01-25T17:12:28.857" v="2" actId="20577"/>
        <pc:sldMkLst>
          <pc:docMk/>
          <pc:sldMk cId="539772542" sldId="1770"/>
        </pc:sldMkLst>
        <pc:spChg chg="mod">
          <ac:chgData name="Hanna Ågermo" userId="c5dd156e-ce07-49b7-8107-569e9abe1f0c" providerId="ADAL" clId="{F109DEEC-3DC7-5205-AC9C-B25FD903EF63}" dt="2026-01-25T17:12:28.857" v="2" actId="20577"/>
          <ac:spMkLst>
            <pc:docMk/>
            <pc:sldMk cId="539772542" sldId="1770"/>
            <ac:spMk id="7" creationId="{7052E852-0D94-1FEF-548E-7744F89F2A85}"/>
          </ac:spMkLst>
        </pc:spChg>
      </pc:sldChg>
      <pc:sldChg chg="modSp mod">
        <pc:chgData name="Hanna Ågermo" userId="c5dd156e-ce07-49b7-8107-569e9abe1f0c" providerId="ADAL" clId="{F109DEEC-3DC7-5205-AC9C-B25FD903EF63}" dt="2026-01-25T17:12:51.232" v="62" actId="20577"/>
        <pc:sldMkLst>
          <pc:docMk/>
          <pc:sldMk cId="3034925316" sldId="1771"/>
        </pc:sldMkLst>
        <pc:spChg chg="mod">
          <ac:chgData name="Hanna Ågermo" userId="c5dd156e-ce07-49b7-8107-569e9abe1f0c" providerId="ADAL" clId="{F109DEEC-3DC7-5205-AC9C-B25FD903EF63}" dt="2026-01-25T17:12:51.232" v="62" actId="20577"/>
          <ac:spMkLst>
            <pc:docMk/>
            <pc:sldMk cId="3034925316" sldId="1771"/>
            <ac:spMk id="11" creationId="{7E4731ED-4018-0573-262A-5D640418918A}"/>
          </ac:spMkLst>
        </pc:spChg>
      </pc:sldChg>
      <pc:sldChg chg="modSp mod">
        <pc:chgData name="Hanna Ågermo" userId="c5dd156e-ce07-49b7-8107-569e9abe1f0c" providerId="ADAL" clId="{F109DEEC-3DC7-5205-AC9C-B25FD903EF63}" dt="2026-01-25T17:13:00.715" v="65" actId="20577"/>
        <pc:sldMkLst>
          <pc:docMk/>
          <pc:sldMk cId="3155519250" sldId="1772"/>
        </pc:sldMkLst>
        <pc:spChg chg="mod">
          <ac:chgData name="Hanna Ågermo" userId="c5dd156e-ce07-49b7-8107-569e9abe1f0c" providerId="ADAL" clId="{F109DEEC-3DC7-5205-AC9C-B25FD903EF63}" dt="2026-01-25T17:13:00.715" v="65" actId="20577"/>
          <ac:spMkLst>
            <pc:docMk/>
            <pc:sldMk cId="3155519250" sldId="1772"/>
            <ac:spMk id="2" creationId="{9CFE7ED8-5E05-DBAF-1773-D39EDC0023C3}"/>
          </ac:spMkLst>
        </pc:spChg>
      </pc:sldChg>
      <pc:sldChg chg="modSp mod">
        <pc:chgData name="Hanna Ågermo" userId="c5dd156e-ce07-49b7-8107-569e9abe1f0c" providerId="ADAL" clId="{F109DEEC-3DC7-5205-AC9C-B25FD903EF63}" dt="2026-01-25T17:13:11.291" v="67" actId="20577"/>
        <pc:sldMkLst>
          <pc:docMk/>
          <pc:sldMk cId="4090452978" sldId="1774"/>
        </pc:sldMkLst>
        <pc:spChg chg="mod">
          <ac:chgData name="Hanna Ågermo" userId="c5dd156e-ce07-49b7-8107-569e9abe1f0c" providerId="ADAL" clId="{F109DEEC-3DC7-5205-AC9C-B25FD903EF63}" dt="2026-01-25T17:13:11.291" v="67" actId="20577"/>
          <ac:spMkLst>
            <pc:docMk/>
            <pc:sldMk cId="4090452978" sldId="1774"/>
            <ac:spMk id="10" creationId="{15476DE3-EF7A-4619-BD42-5D74EC559AFA}"/>
          </ac:spMkLst>
        </pc:spChg>
      </pc:sldChg>
      <pc:sldChg chg="addSp delSp modSp mod">
        <pc:chgData name="Hanna Ågermo" userId="c5dd156e-ce07-49b7-8107-569e9abe1f0c" providerId="ADAL" clId="{F109DEEC-3DC7-5205-AC9C-B25FD903EF63}" dt="2026-01-25T17:13:19.859" v="72" actId="478"/>
        <pc:sldMkLst>
          <pc:docMk/>
          <pc:sldMk cId="3294135516" sldId="1776"/>
        </pc:sldMkLst>
        <pc:spChg chg="add mod">
          <ac:chgData name="Hanna Ågermo" userId="c5dd156e-ce07-49b7-8107-569e9abe1f0c" providerId="ADAL" clId="{F109DEEC-3DC7-5205-AC9C-B25FD903EF63}" dt="2026-01-25T17:13:16.120" v="69"/>
          <ac:spMkLst>
            <pc:docMk/>
            <pc:sldMk cId="3294135516" sldId="1776"/>
            <ac:spMk id="3" creationId="{A2ECDD16-A8CE-272D-AAD3-10672B33D217}"/>
          </ac:spMkLst>
        </pc:spChg>
        <pc:spChg chg="del">
          <ac:chgData name="Hanna Ågermo" userId="c5dd156e-ce07-49b7-8107-569e9abe1f0c" providerId="ADAL" clId="{F109DEEC-3DC7-5205-AC9C-B25FD903EF63}" dt="2026-01-25T17:13:15.695" v="68" actId="478"/>
          <ac:spMkLst>
            <pc:docMk/>
            <pc:sldMk cId="3294135516" sldId="1776"/>
            <ac:spMk id="13" creationId="{1E307FD2-C1DE-9E42-D67E-1CF9DBEE2134}"/>
          </ac:spMkLst>
        </pc:spChg>
        <pc:grpChg chg="del">
          <ac:chgData name="Hanna Ågermo" userId="c5dd156e-ce07-49b7-8107-569e9abe1f0c" providerId="ADAL" clId="{F109DEEC-3DC7-5205-AC9C-B25FD903EF63}" dt="2026-01-25T17:13:19.859" v="72" actId="478"/>
          <ac:grpSpMkLst>
            <pc:docMk/>
            <pc:sldMk cId="3294135516" sldId="1776"/>
            <ac:grpSpMk id="21" creationId="{51BA5157-2667-3995-EC7E-FA5567DC8E9B}"/>
          </ac:grpSpMkLst>
        </pc:grpChg>
        <pc:picChg chg="del mod">
          <ac:chgData name="Hanna Ågermo" userId="c5dd156e-ce07-49b7-8107-569e9abe1f0c" providerId="ADAL" clId="{F109DEEC-3DC7-5205-AC9C-B25FD903EF63}" dt="2026-01-25T17:13:18.668" v="71" actId="478"/>
          <ac:picMkLst>
            <pc:docMk/>
            <pc:sldMk cId="3294135516" sldId="1776"/>
            <ac:picMk id="2" creationId="{60ED8B58-A26F-0AFB-F9EB-284698C21567}"/>
          </ac:picMkLst>
        </pc:picChg>
      </pc:sldChg>
      <pc:sldChg chg="addSp delSp modSp mod">
        <pc:chgData name="Hanna Ågermo" userId="c5dd156e-ce07-49b7-8107-569e9abe1f0c" providerId="ADAL" clId="{F109DEEC-3DC7-5205-AC9C-B25FD903EF63}" dt="2026-01-25T17:13:28.927" v="77" actId="478"/>
        <pc:sldMkLst>
          <pc:docMk/>
          <pc:sldMk cId="1505225662" sldId="1777"/>
        </pc:sldMkLst>
        <pc:spChg chg="add mod">
          <ac:chgData name="Hanna Ågermo" userId="c5dd156e-ce07-49b7-8107-569e9abe1f0c" providerId="ADAL" clId="{F109DEEC-3DC7-5205-AC9C-B25FD903EF63}" dt="2026-01-25T17:13:23.941" v="74"/>
          <ac:spMkLst>
            <pc:docMk/>
            <pc:sldMk cId="1505225662" sldId="1777"/>
            <ac:spMk id="3" creationId="{195D28DE-1CCA-EC55-F29F-F22CA6EE7255}"/>
          </ac:spMkLst>
        </pc:spChg>
        <pc:spChg chg="del">
          <ac:chgData name="Hanna Ågermo" userId="c5dd156e-ce07-49b7-8107-569e9abe1f0c" providerId="ADAL" clId="{F109DEEC-3DC7-5205-AC9C-B25FD903EF63}" dt="2026-01-25T17:13:27.064" v="76" actId="478"/>
          <ac:spMkLst>
            <pc:docMk/>
            <pc:sldMk cId="1505225662" sldId="1777"/>
            <ac:spMk id="8" creationId="{975EFD5C-8DE8-7243-B55E-79AC1B57BD42}"/>
          </ac:spMkLst>
        </pc:spChg>
        <pc:spChg chg="del">
          <ac:chgData name="Hanna Ågermo" userId="c5dd156e-ce07-49b7-8107-569e9abe1f0c" providerId="ADAL" clId="{F109DEEC-3DC7-5205-AC9C-B25FD903EF63}" dt="2026-01-25T17:13:28.927" v="77" actId="478"/>
          <ac:spMkLst>
            <pc:docMk/>
            <pc:sldMk cId="1505225662" sldId="1777"/>
            <ac:spMk id="9" creationId="{CB121045-9A45-EE54-477A-DD74C064BA98}"/>
          </ac:spMkLst>
        </pc:spChg>
        <pc:spChg chg="del">
          <ac:chgData name="Hanna Ågermo" userId="c5dd156e-ce07-49b7-8107-569e9abe1f0c" providerId="ADAL" clId="{F109DEEC-3DC7-5205-AC9C-B25FD903EF63}" dt="2026-01-25T17:13:23.541" v="73" actId="478"/>
          <ac:spMkLst>
            <pc:docMk/>
            <pc:sldMk cId="1505225662" sldId="1777"/>
            <ac:spMk id="13" creationId="{1E307FD2-C1DE-9E42-D67E-1CF9DBEE2134}"/>
          </ac:spMkLst>
        </pc:spChg>
        <pc:picChg chg="del">
          <ac:chgData name="Hanna Ågermo" userId="c5dd156e-ce07-49b7-8107-569e9abe1f0c" providerId="ADAL" clId="{F109DEEC-3DC7-5205-AC9C-B25FD903EF63}" dt="2026-01-25T17:13:25.265" v="75" actId="478"/>
          <ac:picMkLst>
            <pc:docMk/>
            <pc:sldMk cId="1505225662" sldId="1777"/>
            <ac:picMk id="2" creationId="{615D1370-ADDC-3585-1E7C-F825794EEEB2}"/>
          </ac:picMkLst>
        </pc:picChg>
      </pc:sldChg>
      <pc:sldChg chg="modSp mod">
        <pc:chgData name="Hanna Ågermo" userId="c5dd156e-ce07-49b7-8107-569e9abe1f0c" providerId="ADAL" clId="{F109DEEC-3DC7-5205-AC9C-B25FD903EF63}" dt="2026-01-25T17:13:37.794" v="79" actId="20577"/>
        <pc:sldMkLst>
          <pc:docMk/>
          <pc:sldMk cId="299683222" sldId="1778"/>
        </pc:sldMkLst>
        <pc:spChg chg="mod">
          <ac:chgData name="Hanna Ågermo" userId="c5dd156e-ce07-49b7-8107-569e9abe1f0c" providerId="ADAL" clId="{F109DEEC-3DC7-5205-AC9C-B25FD903EF63}" dt="2026-01-25T17:13:37.794" v="79" actId="20577"/>
          <ac:spMkLst>
            <pc:docMk/>
            <pc:sldMk cId="299683222" sldId="1778"/>
            <ac:spMk id="10" creationId="{15476DE3-EF7A-4619-BD42-5D74EC559AFA}"/>
          </ac:spMkLst>
        </pc:spChg>
      </pc:sldChg>
      <pc:sldChg chg="addSp delSp modSp mod">
        <pc:chgData name="Hanna Ågermo" userId="c5dd156e-ce07-49b7-8107-569e9abe1f0c" providerId="ADAL" clId="{F109DEEC-3DC7-5205-AC9C-B25FD903EF63}" dt="2026-01-25T17:13:44.366" v="83" actId="478"/>
        <pc:sldMkLst>
          <pc:docMk/>
          <pc:sldMk cId="962010643" sldId="1779"/>
        </pc:sldMkLst>
        <pc:spChg chg="add mod">
          <ac:chgData name="Hanna Ågermo" userId="c5dd156e-ce07-49b7-8107-569e9abe1f0c" providerId="ADAL" clId="{F109DEEC-3DC7-5205-AC9C-B25FD903EF63}" dt="2026-01-25T17:13:41.917" v="81"/>
          <ac:spMkLst>
            <pc:docMk/>
            <pc:sldMk cId="962010643" sldId="1779"/>
            <ac:spMk id="3" creationId="{3BB2B13B-A03D-1610-12DB-E79BADD05A29}"/>
          </ac:spMkLst>
        </pc:spChg>
        <pc:spChg chg="del">
          <ac:chgData name="Hanna Ågermo" userId="c5dd156e-ce07-49b7-8107-569e9abe1f0c" providerId="ADAL" clId="{F109DEEC-3DC7-5205-AC9C-B25FD903EF63}" dt="2026-01-25T17:13:41.536" v="80" actId="478"/>
          <ac:spMkLst>
            <pc:docMk/>
            <pc:sldMk cId="962010643" sldId="1779"/>
            <ac:spMk id="13" creationId="{1E307FD2-C1DE-9E42-D67E-1CF9DBEE2134}"/>
          </ac:spMkLst>
        </pc:spChg>
        <pc:grpChg chg="del">
          <ac:chgData name="Hanna Ågermo" userId="c5dd156e-ce07-49b7-8107-569e9abe1f0c" providerId="ADAL" clId="{F109DEEC-3DC7-5205-AC9C-B25FD903EF63}" dt="2026-01-25T17:13:44.366" v="83" actId="478"/>
          <ac:grpSpMkLst>
            <pc:docMk/>
            <pc:sldMk cId="962010643" sldId="1779"/>
            <ac:grpSpMk id="14" creationId="{9F6470A7-E54F-4B7C-6A5B-12E5F1B778A0}"/>
          </ac:grpSpMkLst>
        </pc:grpChg>
        <pc:picChg chg="del">
          <ac:chgData name="Hanna Ågermo" userId="c5dd156e-ce07-49b7-8107-569e9abe1f0c" providerId="ADAL" clId="{F109DEEC-3DC7-5205-AC9C-B25FD903EF63}" dt="2026-01-25T17:13:43.478" v="82" actId="478"/>
          <ac:picMkLst>
            <pc:docMk/>
            <pc:sldMk cId="962010643" sldId="1779"/>
            <ac:picMk id="2" creationId="{FC0D3FE6-816D-0713-CFD8-EAE5FA764A66}"/>
          </ac:picMkLst>
        </pc:picChg>
      </pc:sldChg>
      <pc:sldChg chg="addSp delSp modSp mod">
        <pc:chgData name="Hanna Ågermo" userId="c5dd156e-ce07-49b7-8107-569e9abe1f0c" providerId="ADAL" clId="{F109DEEC-3DC7-5205-AC9C-B25FD903EF63}" dt="2026-01-25T17:13:52.947" v="88" actId="478"/>
        <pc:sldMkLst>
          <pc:docMk/>
          <pc:sldMk cId="3108959960" sldId="1780"/>
        </pc:sldMkLst>
        <pc:spChg chg="del topLvl">
          <ac:chgData name="Hanna Ågermo" userId="c5dd156e-ce07-49b7-8107-569e9abe1f0c" providerId="ADAL" clId="{F109DEEC-3DC7-5205-AC9C-B25FD903EF63}" dt="2026-01-25T17:13:52.947" v="88" actId="478"/>
          <ac:spMkLst>
            <pc:docMk/>
            <pc:sldMk cId="3108959960" sldId="1780"/>
            <ac:spMk id="2" creationId="{9A4F77C8-26EC-B293-2565-99577C15FB62}"/>
          </ac:spMkLst>
        </pc:spChg>
        <pc:spChg chg="add mod">
          <ac:chgData name="Hanna Ågermo" userId="c5dd156e-ce07-49b7-8107-569e9abe1f0c" providerId="ADAL" clId="{F109DEEC-3DC7-5205-AC9C-B25FD903EF63}" dt="2026-01-25T17:13:48.448" v="85"/>
          <ac:spMkLst>
            <pc:docMk/>
            <pc:sldMk cId="3108959960" sldId="1780"/>
            <ac:spMk id="3" creationId="{022EA6A6-65F8-42D4-8979-510777950002}"/>
          </ac:spMkLst>
        </pc:spChg>
        <pc:spChg chg="del topLvl">
          <ac:chgData name="Hanna Ågermo" userId="c5dd156e-ce07-49b7-8107-569e9abe1f0c" providerId="ADAL" clId="{F109DEEC-3DC7-5205-AC9C-B25FD903EF63}" dt="2026-01-25T17:13:51.911" v="87" actId="478"/>
          <ac:spMkLst>
            <pc:docMk/>
            <pc:sldMk cId="3108959960" sldId="1780"/>
            <ac:spMk id="7" creationId="{621E94D2-A87B-6751-05CA-0F0D70D4101C}"/>
          </ac:spMkLst>
        </pc:spChg>
        <pc:spChg chg="del">
          <ac:chgData name="Hanna Ågermo" userId="c5dd156e-ce07-49b7-8107-569e9abe1f0c" providerId="ADAL" clId="{F109DEEC-3DC7-5205-AC9C-B25FD903EF63}" dt="2026-01-25T17:13:48.084" v="84" actId="478"/>
          <ac:spMkLst>
            <pc:docMk/>
            <pc:sldMk cId="3108959960" sldId="1780"/>
            <ac:spMk id="13" creationId="{1E307FD2-C1DE-9E42-D67E-1CF9DBEE2134}"/>
          </ac:spMkLst>
        </pc:spChg>
        <pc:grpChg chg="del">
          <ac:chgData name="Hanna Ågermo" userId="c5dd156e-ce07-49b7-8107-569e9abe1f0c" providerId="ADAL" clId="{F109DEEC-3DC7-5205-AC9C-B25FD903EF63}" dt="2026-01-25T17:13:51.911" v="87" actId="478"/>
          <ac:grpSpMkLst>
            <pc:docMk/>
            <pc:sldMk cId="3108959960" sldId="1780"/>
            <ac:grpSpMk id="9" creationId="{87B5CBC4-8774-4992-9DB7-6BAB8AC58AB1}"/>
          </ac:grpSpMkLst>
        </pc:grpChg>
        <pc:picChg chg="del">
          <ac:chgData name="Hanna Ågermo" userId="c5dd156e-ce07-49b7-8107-569e9abe1f0c" providerId="ADAL" clId="{F109DEEC-3DC7-5205-AC9C-B25FD903EF63}" dt="2026-01-25T17:13:49.952" v="86" actId="478"/>
          <ac:picMkLst>
            <pc:docMk/>
            <pc:sldMk cId="3108959960" sldId="1780"/>
            <ac:picMk id="15" creationId="{B4EF6D6F-CBC2-D7A1-7ED1-8050E400C328}"/>
          </ac:picMkLst>
        </pc:picChg>
      </pc:sldChg>
      <pc:sldChg chg="modSp mod">
        <pc:chgData name="Hanna Ågermo" userId="c5dd156e-ce07-49b7-8107-569e9abe1f0c" providerId="ADAL" clId="{F109DEEC-3DC7-5205-AC9C-B25FD903EF63}" dt="2026-01-25T17:14:19.113" v="95" actId="20577"/>
        <pc:sldMkLst>
          <pc:docMk/>
          <pc:sldMk cId="1713426380" sldId="1781"/>
        </pc:sldMkLst>
        <pc:spChg chg="mod">
          <ac:chgData name="Hanna Ågermo" userId="c5dd156e-ce07-49b7-8107-569e9abe1f0c" providerId="ADAL" clId="{F109DEEC-3DC7-5205-AC9C-B25FD903EF63}" dt="2026-01-25T17:14:19.113" v="95" actId="20577"/>
          <ac:spMkLst>
            <pc:docMk/>
            <pc:sldMk cId="1713426380" sldId="1781"/>
            <ac:spMk id="10" creationId="{15476DE3-EF7A-4619-BD42-5D74EC559AFA}"/>
          </ac:spMkLst>
        </pc:spChg>
      </pc:sldChg>
      <pc:sldChg chg="modSp mod">
        <pc:chgData name="Hanna Ågermo" userId="c5dd156e-ce07-49b7-8107-569e9abe1f0c" providerId="ADAL" clId="{F109DEEC-3DC7-5205-AC9C-B25FD903EF63}" dt="2026-01-25T17:12:22.742" v="0" actId="20577"/>
        <pc:sldMkLst>
          <pc:docMk/>
          <pc:sldMk cId="1478913547" sldId="1782"/>
        </pc:sldMkLst>
        <pc:spChg chg="mod">
          <ac:chgData name="Hanna Ågermo" userId="c5dd156e-ce07-49b7-8107-569e9abe1f0c" providerId="ADAL" clId="{F109DEEC-3DC7-5205-AC9C-B25FD903EF63}" dt="2026-01-25T17:12:22.742" v="0" actId="20577"/>
          <ac:spMkLst>
            <pc:docMk/>
            <pc:sldMk cId="1478913547" sldId="1782"/>
            <ac:spMk id="3" creationId="{3BEF8F49-11DD-E3BE-3053-E8620EBAB1E5}"/>
          </ac:spMkLst>
        </pc:spChg>
      </pc:sldChg>
      <pc:sldChg chg="addSp delSp modSp mod">
        <pc:chgData name="Hanna Ågermo" userId="c5dd156e-ce07-49b7-8107-569e9abe1f0c" providerId="ADAL" clId="{F109DEEC-3DC7-5205-AC9C-B25FD903EF63}" dt="2026-01-25T17:14:30.819" v="99" actId="478"/>
        <pc:sldMkLst>
          <pc:docMk/>
          <pc:sldMk cId="4163954965" sldId="1786"/>
        </pc:sldMkLst>
        <pc:spChg chg="add mod">
          <ac:chgData name="Hanna Ågermo" userId="c5dd156e-ce07-49b7-8107-569e9abe1f0c" providerId="ADAL" clId="{F109DEEC-3DC7-5205-AC9C-B25FD903EF63}" dt="2026-01-25T17:14:28.048" v="97"/>
          <ac:spMkLst>
            <pc:docMk/>
            <pc:sldMk cId="4163954965" sldId="1786"/>
            <ac:spMk id="3" creationId="{79C5FE99-F29A-DBC3-C12D-D08753DFA6A2}"/>
          </ac:spMkLst>
        </pc:spChg>
        <pc:spChg chg="del">
          <ac:chgData name="Hanna Ågermo" userId="c5dd156e-ce07-49b7-8107-569e9abe1f0c" providerId="ADAL" clId="{F109DEEC-3DC7-5205-AC9C-B25FD903EF63}" dt="2026-01-25T17:14:27.666" v="96" actId="478"/>
          <ac:spMkLst>
            <pc:docMk/>
            <pc:sldMk cId="4163954965" sldId="1786"/>
            <ac:spMk id="13" creationId="{1E307FD2-C1DE-9E42-D67E-1CF9DBEE2134}"/>
          </ac:spMkLst>
        </pc:spChg>
        <pc:spChg chg="del">
          <ac:chgData name="Hanna Ågermo" userId="c5dd156e-ce07-49b7-8107-569e9abe1f0c" providerId="ADAL" clId="{F109DEEC-3DC7-5205-AC9C-B25FD903EF63}" dt="2026-01-25T17:14:30.819" v="99" actId="478"/>
          <ac:spMkLst>
            <pc:docMk/>
            <pc:sldMk cId="4163954965" sldId="1786"/>
            <ac:spMk id="14" creationId="{93DA945A-F419-2C67-D77D-6CABF353F5B8}"/>
          </ac:spMkLst>
        </pc:spChg>
        <pc:picChg chg="del">
          <ac:chgData name="Hanna Ågermo" userId="c5dd156e-ce07-49b7-8107-569e9abe1f0c" providerId="ADAL" clId="{F109DEEC-3DC7-5205-AC9C-B25FD903EF63}" dt="2026-01-25T17:14:28.918" v="98" actId="478"/>
          <ac:picMkLst>
            <pc:docMk/>
            <pc:sldMk cId="4163954965" sldId="1786"/>
            <ac:picMk id="7" creationId="{FEB35048-B254-7457-C400-FF12269AFE7A}"/>
          </ac:picMkLst>
        </pc:picChg>
      </pc:sldChg>
      <pc:sldChg chg="addSp delSp modSp mod">
        <pc:chgData name="Hanna Ågermo" userId="c5dd156e-ce07-49b7-8107-569e9abe1f0c" providerId="ADAL" clId="{F109DEEC-3DC7-5205-AC9C-B25FD903EF63}" dt="2026-01-25T17:14:38.469" v="103" actId="478"/>
        <pc:sldMkLst>
          <pc:docMk/>
          <pc:sldMk cId="3043416880" sldId="1787"/>
        </pc:sldMkLst>
        <pc:spChg chg="add mod">
          <ac:chgData name="Hanna Ågermo" userId="c5dd156e-ce07-49b7-8107-569e9abe1f0c" providerId="ADAL" clId="{F109DEEC-3DC7-5205-AC9C-B25FD903EF63}" dt="2026-01-25T17:14:33.739" v="101"/>
          <ac:spMkLst>
            <pc:docMk/>
            <pc:sldMk cId="3043416880" sldId="1787"/>
            <ac:spMk id="3" creationId="{AE15DDEA-8388-E47C-224B-C14D2547B4F3}"/>
          </ac:spMkLst>
        </pc:spChg>
        <pc:spChg chg="del">
          <ac:chgData name="Hanna Ågermo" userId="c5dd156e-ce07-49b7-8107-569e9abe1f0c" providerId="ADAL" clId="{F109DEEC-3DC7-5205-AC9C-B25FD903EF63}" dt="2026-01-25T17:14:38.469" v="103" actId="478"/>
          <ac:spMkLst>
            <pc:docMk/>
            <pc:sldMk cId="3043416880" sldId="1787"/>
            <ac:spMk id="9" creationId="{6943DD80-0E15-DC05-48AC-8FC8857A8390}"/>
          </ac:spMkLst>
        </pc:spChg>
        <pc:spChg chg="del">
          <ac:chgData name="Hanna Ågermo" userId="c5dd156e-ce07-49b7-8107-569e9abe1f0c" providerId="ADAL" clId="{F109DEEC-3DC7-5205-AC9C-B25FD903EF63}" dt="2026-01-25T17:14:33.319" v="100" actId="478"/>
          <ac:spMkLst>
            <pc:docMk/>
            <pc:sldMk cId="3043416880" sldId="1787"/>
            <ac:spMk id="13" creationId="{1E307FD2-C1DE-9E42-D67E-1CF9DBEE2134}"/>
          </ac:spMkLst>
        </pc:spChg>
        <pc:picChg chg="del">
          <ac:chgData name="Hanna Ågermo" userId="c5dd156e-ce07-49b7-8107-569e9abe1f0c" providerId="ADAL" clId="{F109DEEC-3DC7-5205-AC9C-B25FD903EF63}" dt="2026-01-25T17:14:36.044" v="102" actId="478"/>
          <ac:picMkLst>
            <pc:docMk/>
            <pc:sldMk cId="3043416880" sldId="1787"/>
            <ac:picMk id="2" creationId="{36B35963-2F60-40C4-0EDA-009C0901A4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DA495-C9CA-3D4E-A6F6-7808C96CB2CA}" type="datetimeFigureOut">
              <a:rPr lang="sv-SE" smtClean="0"/>
              <a:t>2026-01-25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44D87-EF4D-D74D-806D-460AF583092F}" type="slidenum">
              <a:rPr lang="sv-SE" smtClean="0"/>
              <a:t>‹#›</a:t>
            </a:fld>
            <a:endParaRPr lang="sv-SE"/>
          </a:p>
        </p:txBody>
      </p:sp>
    </p:spTree>
    <p:extLst>
      <p:ext uri="{BB962C8B-B14F-4D97-AF65-F5344CB8AC3E}">
        <p14:creationId xmlns:p14="http://schemas.microsoft.com/office/powerpoint/2010/main" val="374323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D044D87-EF4D-D74D-806D-460AF583092F}" type="slidenum">
              <a:rPr lang="sv-SE" smtClean="0"/>
              <a:t>2</a:t>
            </a:fld>
            <a:endParaRPr lang="sv-SE"/>
          </a:p>
        </p:txBody>
      </p:sp>
    </p:spTree>
    <p:extLst>
      <p:ext uri="{BB962C8B-B14F-4D97-AF65-F5344CB8AC3E}">
        <p14:creationId xmlns:p14="http://schemas.microsoft.com/office/powerpoint/2010/main" val="187414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 år hålls Håll Nollans </a:t>
            </a:r>
            <a:r>
              <a:rPr lang="sv-SE" sz="1200" kern="1200" dirty="0" err="1">
                <a:solidFill>
                  <a:schemeClr val="tx1"/>
                </a:solidFill>
                <a:latin typeface="+mn-lt"/>
                <a:ea typeface="+mn-ea"/>
                <a:cs typeface="+mn-cs"/>
              </a:rPr>
              <a:t>säkerhetspush</a:t>
            </a:r>
            <a:r>
              <a:rPr lang="sv-SE" sz="1200" kern="1200" dirty="0">
                <a:solidFill>
                  <a:schemeClr val="tx1"/>
                </a:solidFill>
                <a:latin typeface="+mn-lt"/>
                <a:ea typeface="+mn-ea"/>
                <a:cs typeface="+mn-cs"/>
              </a:rPr>
              <a:t> för sjätte gången. </a:t>
            </a:r>
            <a:r>
              <a:rPr lang="sv-SE" sz="1200" kern="1200" dirty="0" err="1">
                <a:solidFill>
                  <a:schemeClr val="tx1"/>
                </a:solidFill>
                <a:latin typeface="+mn-lt"/>
                <a:ea typeface="+mn-ea"/>
                <a:cs typeface="+mn-cs"/>
              </a:rPr>
              <a:t>Säkerhetspushen</a:t>
            </a:r>
            <a:r>
              <a:rPr lang="sv-SE" sz="1200" kern="1200" dirty="0">
                <a:solidFill>
                  <a:schemeClr val="tx1"/>
                </a:solidFill>
                <a:latin typeface="+mn-lt"/>
                <a:ea typeface="+mn-ea"/>
                <a:cs typeface="+mn-cs"/>
              </a:rPr>
              <a:t> genomförs tisdag vecka 38, vilket 2025 är den 16 september. </a:t>
            </a:r>
          </a:p>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3</a:t>
            </a:fld>
            <a:endParaRPr lang="sv-SE"/>
          </a:p>
        </p:txBody>
      </p:sp>
    </p:spTree>
    <p:extLst>
      <p:ext uri="{BB962C8B-B14F-4D97-AF65-F5344CB8AC3E}">
        <p14:creationId xmlns:p14="http://schemas.microsoft.com/office/powerpoint/2010/main" val="29484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D399A0FA-3032-469C-ED64-C7CA9FA6DE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3" name="Subtitle 2">
            <a:extLst>
              <a:ext uri="{FF2B5EF4-FFF2-40B4-BE49-F238E27FC236}">
                <a16:creationId xmlns:a16="http://schemas.microsoft.com/office/drawing/2014/main" id="{FE54475B-5323-DAB7-9111-C0AA596BE71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Tree>
    <p:extLst>
      <p:ext uri="{BB962C8B-B14F-4D97-AF65-F5344CB8AC3E}">
        <p14:creationId xmlns:p14="http://schemas.microsoft.com/office/powerpoint/2010/main" val="3019063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048C990-311D-8648-9C5C-42B6D960F8D8}"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noAutofit/>
          </a:bodyPr>
          <a:lstStyle>
            <a:lvl1pPr marL="0" indent="0">
              <a:lnSpc>
                <a:spcPct val="100000"/>
              </a:lnSpc>
              <a:buFont typeface="Wingdings" pitchFamily="2" charset="2"/>
              <a:buNone/>
              <a:defRPr sz="18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noAutofit/>
          </a:bodyPr>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67176287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Rubrik + Under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7AE5A117-69AF-D747-B652-8542691D7E5C}"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noAutofit/>
          </a:bodyPr>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noAutofit/>
          </a:bodyPr>
          <a:lstStyle/>
          <a:p>
            <a:pPr lvl="0"/>
            <a:r>
              <a:rPr lang="sv-SE"/>
              <a:t>Klicka här för att ändra format på bakgrundstexten</a:t>
            </a:r>
          </a:p>
          <a:p>
            <a:pPr lvl="1"/>
            <a:r>
              <a:rPr lang="sv-SE"/>
              <a:t>Nivå två</a:t>
            </a:r>
          </a:p>
        </p:txBody>
      </p:sp>
      <p:sp>
        <p:nvSpPr>
          <p:cNvPr id="2" name="Text Placeholder 2">
            <a:extLst>
              <a:ext uri="{FF2B5EF4-FFF2-40B4-BE49-F238E27FC236}">
                <a16:creationId xmlns:a16="http://schemas.microsoft.com/office/drawing/2014/main" id="{C0429916-B7F0-19D4-8A61-4C7B18757709}"/>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25" name="Platshållare för text 24">
            <a:extLst>
              <a:ext uri="{FF2B5EF4-FFF2-40B4-BE49-F238E27FC236}">
                <a16:creationId xmlns:a16="http://schemas.microsoft.com/office/drawing/2014/main" id="{9A595435-1F83-1F8B-F9BD-A4508B22F1F2}"/>
              </a:ext>
            </a:extLst>
          </p:cNvPr>
          <p:cNvSpPr>
            <a:spLocks noGrp="1"/>
          </p:cNvSpPr>
          <p:nvPr>
            <p:ph type="body" sz="quarter" idx="15" hasCustomPrompt="1"/>
          </p:nvPr>
        </p:nvSpPr>
        <p:spPr>
          <a:xfrm>
            <a:off x="838200" y="1863524"/>
            <a:ext cx="10082213" cy="566939"/>
          </a:xfrm>
        </p:spPr>
        <p:txBody>
          <a:bodyPr>
            <a:noAutofit/>
          </a:bodyPr>
          <a:lstStyle>
            <a:lvl1pPr marL="0" indent="0">
              <a:buNone/>
              <a:defRPr sz="2000">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328904703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pitel / Avsnittssida blå">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07328F38-04B1-EC40-AE3D-3929F1CA9E58}"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57531654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Kapitel / Avsnittssida röd">
    <p:bg>
      <p:bgPr>
        <a:solidFill>
          <a:srgbClr val="92004D"/>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DC34B0CC-7790-E247-A035-830C47FDF4D4}"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91857828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Kapitel / Avsnittssida turkos 2">
    <p:bg>
      <p:bgPr>
        <a:solidFill>
          <a:srgbClr val="307F8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A63052D-28EF-1446-89F6-4EB3094DD649}"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9694572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Kapitel / Avsnittssida turkos 4">
    <p:bg>
      <p:bgPr>
        <a:solidFill>
          <a:srgbClr val="B2D1CB"/>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115E6A"/>
                </a:solidFill>
              </a:defRPr>
            </a:lvl1pPr>
          </a:lstStyle>
          <a:p>
            <a:fld id="{8B18D919-B965-0243-AE2D-122A3CC95926}"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rgbClr val="115E6A"/>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rgbClr val="115E6A"/>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rgbClr val="115E6A"/>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rgbClr val="115E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3" name="Bildobjekt 2" descr="En bild som visar Teckensnitt, Grafik, symbol, logotyp&#10;&#10;Automatiskt genererad beskrivning">
            <a:extLst>
              <a:ext uri="{FF2B5EF4-FFF2-40B4-BE49-F238E27FC236}">
                <a16:creationId xmlns:a16="http://schemas.microsoft.com/office/drawing/2014/main" id="{5C76B28C-FFA9-7DEE-5FB6-FEDBD08A0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2030456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22A0E29C-488E-8643-9AD7-C933E568B497}"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b">
            <a:noAutofit/>
          </a:bodyPr>
          <a:lstStyle>
            <a:lvl1pPr>
              <a:defRPr b="0">
                <a:latin typeface="Larken ExtraBold" pitchFamily="2" charset="0"/>
              </a:defRPr>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2" name="Line">
            <a:extLst>
              <a:ext uri="{FF2B5EF4-FFF2-40B4-BE49-F238E27FC236}">
                <a16:creationId xmlns:a16="http://schemas.microsoft.com/office/drawing/2014/main" id="{001D8455-49BA-1BD1-C621-05A6BEF49A6F}"/>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17" name="Bildobjekt 16">
            <a:extLst>
              <a:ext uri="{FF2B5EF4-FFF2-40B4-BE49-F238E27FC236}">
                <a16:creationId xmlns:a16="http://schemas.microsoft.com/office/drawing/2014/main" id="{351A57BF-4D3D-2DEB-B831-0F9026E9A6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6088960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Autofit/>
          </a:bodyPr>
          <a:lstStyle>
            <a:lvl1pPr>
              <a:defRPr>
                <a:solidFill>
                  <a:schemeClr val="tx1"/>
                </a:solidFill>
              </a:defRPr>
            </a:lvl1pPr>
          </a:lstStyle>
          <a:p>
            <a:fld id="{5038F7D1-B47D-6A46-963C-0ACB23D52406}" type="datetime1">
              <a:rPr lang="sv-SE" smtClean="0"/>
              <a:t>2026-01-25</a:t>
            </a:fld>
            <a:endParaRPr lang="sv-SE" dirty="0"/>
          </a:p>
        </p:txBody>
      </p:sp>
      <p:sp>
        <p:nvSpPr>
          <p:cNvPr id="5" name="Footer Placeholder 4"/>
          <p:cNvSpPr>
            <a:spLocks noGrp="1"/>
          </p:cNvSpPr>
          <p:nvPr>
            <p:ph type="ftr" sz="quarter" idx="11"/>
          </p:nvPr>
        </p:nvSpPr>
        <p:spPr/>
        <p:txBody>
          <a:bodyPr>
            <a:noAutofit/>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noAutofit/>
          </a:bodyPr>
          <a:lstStyle>
            <a:lvl1pPr>
              <a:defRPr>
                <a:solidFill>
                  <a:schemeClr val="tx1"/>
                </a:solidFill>
              </a:defRPr>
            </a:lvl1pPr>
          </a:lstStyle>
          <a:p>
            <a:fld id="{A96BDF98-47F6-474D-9A48-7BA703DF66EB}" type="slidenum">
              <a:rPr lang="sv-SE" smtClean="0"/>
              <a:pPr/>
              <a:t>‹#›</a:t>
            </a:fld>
            <a:endParaRPr lang="sv-SE" dirty="0"/>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b">
            <a:noAutofit/>
          </a:bodyPr>
          <a:lstStyle>
            <a:lvl1pPr>
              <a:defRPr b="0"/>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pic>
        <p:nvPicPr>
          <p:cNvPr id="2" name="Bildobjekt 1">
            <a:extLst>
              <a:ext uri="{FF2B5EF4-FFF2-40B4-BE49-F238E27FC236}">
                <a16:creationId xmlns:a16="http://schemas.microsoft.com/office/drawing/2014/main" id="{5DE937E0-ABBF-1E63-800C-6389465561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 name="Line">
            <a:extLst>
              <a:ext uri="{FF2B5EF4-FFF2-40B4-BE49-F238E27FC236}">
                <a16:creationId xmlns:a16="http://schemas.microsoft.com/office/drawing/2014/main" id="{0720B392-4991-117D-DF93-F79C816222C1}"/>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27998291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706420"/>
            <a:ext cx="4769275" cy="508017"/>
          </a:xfrm>
          <a:solidFill>
            <a:schemeClr val="tx1"/>
          </a:solidFill>
        </p:spPr>
        <p:txBody>
          <a:bodyPr wrap="square" lIns="216000" tIns="216000" rIns="216000" bIns="90000" anchor="b">
            <a:no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3204913"/>
            <a:ext cx="4769275" cy="651662"/>
          </a:xfrm>
          <a:solidFill>
            <a:schemeClr val="tx1"/>
          </a:solidFill>
        </p:spPr>
        <p:txBody>
          <a:bodyPr lIns="216000" tIns="216000" rIns="216000" bIns="216000">
            <a:no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37658968-3959-0047-AE5E-E3651D25D739}" type="datetime1">
              <a:rPr lang="sv-SE" smtClean="0"/>
              <a:t>2026-01-25</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706420"/>
            <a:ext cx="4769275" cy="508017"/>
          </a:xfrm>
          <a:solidFill>
            <a:schemeClr val="tx1"/>
          </a:solidFill>
        </p:spPr>
        <p:txBody>
          <a:bodyPr wrap="square" lIns="216000" tIns="216000" rIns="216000" bIns="90000" anchor="b">
            <a:no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3204913"/>
            <a:ext cx="4769275" cy="651662"/>
          </a:xfrm>
          <a:solidFill>
            <a:schemeClr val="tx1"/>
          </a:solidFill>
        </p:spPr>
        <p:txBody>
          <a:bodyPr lIns="216000" tIns="216000" rIns="216000" bIns="216000">
            <a:no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1000783"/>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b">
            <a:noAutofit/>
          </a:bodyPr>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6912124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C83D8B17-9CDA-2D40-BB97-68F6901A72DE}" type="datetime1">
              <a:rPr lang="sv-SE" smtClean="0"/>
              <a:t>2026-01-25</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827721"/>
            <a:ext cx="2522962" cy="2451751"/>
          </a:xfrm>
          <a:noFill/>
        </p:spPr>
        <p:txBody>
          <a:bodyPr lIns="360000" rIns="90000" anchor="ctr" anchorCtr="0">
            <a:no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b">
            <a:noAutofit/>
          </a:bodyPr>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5942285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pic>
        <p:nvPicPr>
          <p:cNvPr id="4" name="Bildobjekt 5">
            <a:extLst>
              <a:ext uri="{FF2B5EF4-FFF2-40B4-BE49-F238E27FC236}">
                <a16:creationId xmlns:a16="http://schemas.microsoft.com/office/drawing/2014/main" id="{8D1B3877-84C6-89E3-13DE-FBFCEE57499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142084912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Autofit/>
          </a:bodyPr>
          <a:lstStyle>
            <a:lvl1pPr algn="ctr">
              <a:defRPr sz="4000" b="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AA5A8293-A2FA-D145-972D-B20A2C3DFFA3}" type="datetime1">
              <a:rPr lang="sv-SE" smtClean="0"/>
              <a:t>2026-01-25</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Namnet på presentationen</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noAutofit/>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156838438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sida">
    <p:bg>
      <p:bgRef idx="1001">
        <a:schemeClr val="bg2"/>
      </p:bgRef>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B80E039F-B8A9-1B4F-A1F2-9B70B18F2E29}" type="datetime1">
              <a:rPr lang="sv-SE" smtClean="0"/>
              <a:t>2026-01-25</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Namnet på presentationen</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143201158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noAutofit/>
          </a:bodyPr>
          <a:lstStyle>
            <a:lvl1pPr>
              <a:defRPr b="0">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95967025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9A98D5A2-EB53-AF4D-9170-80031E0DB636}"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noAutofit/>
          </a:bodyPr>
          <a:lstStyle>
            <a:lvl1pPr algn="ctr">
              <a:lnSpc>
                <a:spcPct val="90000"/>
              </a:lnSpc>
              <a:defRPr sz="3200" b="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284658533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124408-CCCA-6048-A073-1561E6414DD1}" type="datetime1">
              <a:rPr lang="sv-SE" smtClean="0"/>
              <a:t>2026-01-25</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1"/>
            <a:ext cx="3932237"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2191898"/>
            <a:ext cx="3932237" cy="3472455"/>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84856901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600"/>
            </a:lvl1pPr>
            <a:lvl2pPr>
              <a:lnSpc>
                <a:spcPct val="90000"/>
              </a:lnSpc>
              <a:defRPr sz="16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C330E2EA-EF9C-3D4F-8496-E6A6D497A219}" type="datetime1">
              <a:rPr lang="sv-SE" smtClean="0"/>
              <a:t>2026-01-25</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47721732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5FCA8C-7C2D-C941-A96D-71C9D7516C23}" type="datetime1">
              <a:rPr lang="sv-SE" smtClean="0"/>
              <a:t>2026-01-25</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2F1E3C07-14E0-2F4F-64CB-78F2192DDC3F}"/>
              </a:ext>
            </a:extLst>
          </p:cNvPr>
          <p:cNvSpPr>
            <a:spLocks noGrp="1"/>
          </p:cNvSpPr>
          <p:nvPr>
            <p:ph type="title"/>
          </p:nvPr>
        </p:nvSpPr>
        <p:spPr>
          <a:xfrm>
            <a:off x="839788" y="760211"/>
            <a:ext cx="4769275"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96E10277-17F5-0385-E70A-D38A99FA7851}"/>
              </a:ext>
            </a:extLst>
          </p:cNvPr>
          <p:cNvSpPr>
            <a:spLocks noGrp="1"/>
          </p:cNvSpPr>
          <p:nvPr>
            <p:ph type="body" sz="half" idx="2"/>
          </p:nvPr>
        </p:nvSpPr>
        <p:spPr>
          <a:xfrm>
            <a:off x="839788" y="2191898"/>
            <a:ext cx="4769275" cy="3086361"/>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10031333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omman">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A02610-EAF2-BE47-940E-CBE21BD38EA1}" type="datetime1">
              <a:rPr lang="sv-SE" smtClean="0"/>
              <a:t>2026-01-25</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pic>
        <p:nvPicPr>
          <p:cNvPr id="8" name="Bildobjekt 7" descr="En bild som visar text, skärmbild, cirkel, Teckensnitt&#10;&#10;Automatiskt genererad beskrivning">
            <a:extLst>
              <a:ext uri="{FF2B5EF4-FFF2-40B4-BE49-F238E27FC236}">
                <a16:creationId xmlns:a16="http://schemas.microsoft.com/office/drawing/2014/main" id="{2F8AAA44-C819-8DFB-F90C-FB74D1D4AB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
        <p:nvSpPr>
          <p:cNvPr id="3" name="Title 1">
            <a:extLst>
              <a:ext uri="{FF2B5EF4-FFF2-40B4-BE49-F238E27FC236}">
                <a16:creationId xmlns:a16="http://schemas.microsoft.com/office/drawing/2014/main" id="{CA3C0699-9C15-B3CE-7386-89C957F493BB}"/>
              </a:ext>
            </a:extLst>
          </p:cNvPr>
          <p:cNvSpPr>
            <a:spLocks noGrp="1"/>
          </p:cNvSpPr>
          <p:nvPr>
            <p:ph type="title"/>
          </p:nvPr>
        </p:nvSpPr>
        <p:spPr>
          <a:xfrm>
            <a:off x="839788" y="760211"/>
            <a:ext cx="4288803"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191898"/>
            <a:ext cx="4288803" cy="3086361"/>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9" name="Bildobjekt 8" descr="En bild som visar text, skärmbild, cirkel, Teckensnitt&#10;&#10;Automatiskt genererad beskrivning">
            <a:extLst>
              <a:ext uri="{FF2B5EF4-FFF2-40B4-BE49-F238E27FC236}">
                <a16:creationId xmlns:a16="http://schemas.microsoft.com/office/drawing/2014/main" id="{1B5CFA2C-6898-FF30-850B-585D5260C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Tree>
    <p:extLst>
      <p:ext uri="{BB962C8B-B14F-4D97-AF65-F5344CB8AC3E}">
        <p14:creationId xmlns:p14="http://schemas.microsoft.com/office/powerpoint/2010/main" val="70838810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plementeringsprocess">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97660C-2236-FD4C-AF9B-6BE2C839D7D4}" type="datetime1">
              <a:rPr lang="sv-SE" smtClean="0"/>
              <a:t>2026-01-25</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CA3C0699-9C15-B3CE-7386-89C957F493BB}"/>
              </a:ext>
            </a:extLst>
          </p:cNvPr>
          <p:cNvSpPr>
            <a:spLocks noGrp="1"/>
          </p:cNvSpPr>
          <p:nvPr>
            <p:ph type="title" hasCustomPrompt="1"/>
          </p:nvPr>
        </p:nvSpPr>
        <p:spPr>
          <a:xfrm>
            <a:off x="839788" y="760212"/>
            <a:ext cx="4288803" cy="1748396"/>
          </a:xfrm>
        </p:spPr>
        <p:txBody>
          <a:bodyPr anchor="b">
            <a:noAutofit/>
          </a:bodyPr>
          <a:lstStyle>
            <a:lvl1pPr>
              <a:lnSpc>
                <a:spcPct val="90000"/>
              </a:lnSpc>
              <a:defRPr sz="2400" b="0"/>
            </a:lvl1pPr>
          </a:lstStyle>
          <a:p>
            <a:r>
              <a:rPr lang="sv-SE" dirty="0"/>
              <a:t>Medlemmarnas process för implementering och erfarenhetsutbyte av Håll Nollans gemensamma arbetssätt</a:t>
            </a:r>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522706"/>
            <a:ext cx="4288803" cy="275555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Rektangel med rundade hörn 9">
            <a:extLst>
              <a:ext uri="{FF2B5EF4-FFF2-40B4-BE49-F238E27FC236}">
                <a16:creationId xmlns:a16="http://schemas.microsoft.com/office/drawing/2014/main" id="{8C524EF7-75E2-9FEE-B648-8CF3BC9FDB53}"/>
              </a:ext>
            </a:extLst>
          </p:cNvPr>
          <p:cNvSpPr/>
          <p:nvPr/>
        </p:nvSpPr>
        <p:spPr>
          <a:xfrm>
            <a:off x="7075014" y="446589"/>
            <a:ext cx="3507811" cy="6001712"/>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riangel 10">
            <a:extLst>
              <a:ext uri="{FF2B5EF4-FFF2-40B4-BE49-F238E27FC236}">
                <a16:creationId xmlns:a16="http://schemas.microsoft.com/office/drawing/2014/main" id="{29E737F0-C81A-56A8-3631-ADB257148C61}"/>
              </a:ext>
            </a:extLst>
          </p:cNvPr>
          <p:cNvSpPr/>
          <p:nvPr/>
        </p:nvSpPr>
        <p:spPr>
          <a:xfrm rot="5400000">
            <a:off x="9670577" y="33975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riangel 11">
            <a:extLst>
              <a:ext uri="{FF2B5EF4-FFF2-40B4-BE49-F238E27FC236}">
                <a16:creationId xmlns:a16="http://schemas.microsoft.com/office/drawing/2014/main" id="{022218E8-E660-0698-1767-AB9B47D86495}"/>
              </a:ext>
            </a:extLst>
          </p:cNvPr>
          <p:cNvSpPr/>
          <p:nvPr/>
        </p:nvSpPr>
        <p:spPr>
          <a:xfrm rot="16200000">
            <a:off x="7788153" y="634146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DF1119EA-D275-A73E-73EF-BBE9D30A59C6}"/>
              </a:ext>
            </a:extLst>
          </p:cNvPr>
          <p:cNvGrpSpPr/>
          <p:nvPr/>
        </p:nvGrpSpPr>
        <p:grpSpPr>
          <a:xfrm>
            <a:off x="9369094" y="2759849"/>
            <a:ext cx="2479486" cy="1578707"/>
            <a:chOff x="5835271" y="1685975"/>
            <a:chExt cx="2479486" cy="1578707"/>
          </a:xfrm>
        </p:grpSpPr>
        <p:sp>
          <p:nvSpPr>
            <p:cNvPr id="14" name="Rektangel med rundade hörn 13">
              <a:extLst>
                <a:ext uri="{FF2B5EF4-FFF2-40B4-BE49-F238E27FC236}">
                  <a16:creationId xmlns:a16="http://schemas.microsoft.com/office/drawing/2014/main" id="{37EC219D-9937-581D-EEFE-075214AB23EF}"/>
                </a:ext>
              </a:extLst>
            </p:cNvPr>
            <p:cNvSpPr/>
            <p:nvPr/>
          </p:nvSpPr>
          <p:spPr>
            <a:xfrm>
              <a:off x="5835271" y="1685975"/>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 14" descr="Förstoringsglas kontur">
              <a:extLst>
                <a:ext uri="{FF2B5EF4-FFF2-40B4-BE49-F238E27FC236}">
                  <a16:creationId xmlns:a16="http://schemas.microsoft.com/office/drawing/2014/main" id="{1366CFE8-8292-B0B4-77D7-870E777C33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16569" y="1824420"/>
              <a:ext cx="525117" cy="525117"/>
            </a:xfrm>
            <a:prstGeom prst="rect">
              <a:avLst/>
            </a:prstGeom>
          </p:spPr>
        </p:pic>
        <p:sp>
          <p:nvSpPr>
            <p:cNvPr id="16" name="textruta 15">
              <a:extLst>
                <a:ext uri="{FF2B5EF4-FFF2-40B4-BE49-F238E27FC236}">
                  <a16:creationId xmlns:a16="http://schemas.microsoft.com/office/drawing/2014/main" id="{116065CB-3A77-951A-FFC6-5440F1544E3E}"/>
                </a:ext>
              </a:extLst>
            </p:cNvPr>
            <p:cNvSpPr txBox="1"/>
            <p:nvPr/>
          </p:nvSpPr>
          <p:spPr>
            <a:xfrm>
              <a:off x="6066746" y="2452134"/>
              <a:ext cx="2024762" cy="4801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dirty="0">
                  <a:solidFill>
                    <a:srgbClr val="115E6B"/>
                  </a:solidFill>
                  <a:latin typeface="Figtree Medium" pitchFamily="2" charset="0"/>
                </a:rPr>
                <a:t>2</a:t>
              </a:r>
              <a:r>
                <a:rPr lang="sv-SE" sz="1400" kern="1200" dirty="0">
                  <a:solidFill>
                    <a:srgbClr val="115E6B"/>
                  </a:solidFill>
                  <a:latin typeface="Figtree Medium" pitchFamily="2" charset="0"/>
                </a:rPr>
                <a:t>. GAP-analys &amp; Handlingsplan</a:t>
              </a:r>
            </a:p>
          </p:txBody>
        </p:sp>
      </p:grpSp>
      <p:grpSp>
        <p:nvGrpSpPr>
          <p:cNvPr id="17" name="Grupp 16">
            <a:extLst>
              <a:ext uri="{FF2B5EF4-FFF2-40B4-BE49-F238E27FC236}">
                <a16:creationId xmlns:a16="http://schemas.microsoft.com/office/drawing/2014/main" id="{A45D71AC-AF1D-4CCF-05E5-D3C42A48D528}"/>
              </a:ext>
            </a:extLst>
          </p:cNvPr>
          <p:cNvGrpSpPr/>
          <p:nvPr/>
        </p:nvGrpSpPr>
        <p:grpSpPr>
          <a:xfrm>
            <a:off x="9343082" y="943999"/>
            <a:ext cx="2479486" cy="1578707"/>
            <a:chOff x="5835271" y="3586027"/>
            <a:chExt cx="2479486" cy="1578707"/>
          </a:xfrm>
        </p:grpSpPr>
        <p:sp>
          <p:nvSpPr>
            <p:cNvPr id="18" name="Rektangel med rundade hörn 17">
              <a:extLst>
                <a:ext uri="{FF2B5EF4-FFF2-40B4-BE49-F238E27FC236}">
                  <a16:creationId xmlns:a16="http://schemas.microsoft.com/office/drawing/2014/main" id="{BFD9B1F2-B5F3-AAE9-242E-395042D44AEB}"/>
                </a:ext>
              </a:extLst>
            </p:cNvPr>
            <p:cNvSpPr/>
            <p:nvPr/>
          </p:nvSpPr>
          <p:spPr>
            <a:xfrm>
              <a:off x="5835271" y="3586027"/>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1DA20A2B-A5CC-D5D4-2178-0D41F34C8901}"/>
                </a:ext>
              </a:extLst>
            </p:cNvPr>
            <p:cNvSpPr txBox="1"/>
            <p:nvPr/>
          </p:nvSpPr>
          <p:spPr>
            <a:xfrm>
              <a:off x="6058083" y="4293572"/>
              <a:ext cx="2024763" cy="6740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1. Gemensamma arbetssätt: Standard &amp; guider</a:t>
              </a:r>
            </a:p>
          </p:txBody>
        </p:sp>
        <p:pic>
          <p:nvPicPr>
            <p:cNvPr id="20" name="Bild 19" descr="Kompass kontur">
              <a:extLst>
                <a:ext uri="{FF2B5EF4-FFF2-40B4-BE49-F238E27FC236}">
                  <a16:creationId xmlns:a16="http://schemas.microsoft.com/office/drawing/2014/main" id="{98016E8F-60A1-DCC3-593F-9E0515033FF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07906" y="3707798"/>
              <a:ext cx="525116" cy="525116"/>
            </a:xfrm>
            <a:prstGeom prst="rect">
              <a:avLst/>
            </a:prstGeom>
          </p:spPr>
        </p:pic>
      </p:grpSp>
      <p:grpSp>
        <p:nvGrpSpPr>
          <p:cNvPr id="21" name="Grupp 20">
            <a:extLst>
              <a:ext uri="{FF2B5EF4-FFF2-40B4-BE49-F238E27FC236}">
                <a16:creationId xmlns:a16="http://schemas.microsoft.com/office/drawing/2014/main" id="{CF6F4108-507A-D06C-FA41-9DC2FBFB8D22}"/>
              </a:ext>
            </a:extLst>
          </p:cNvPr>
          <p:cNvGrpSpPr/>
          <p:nvPr/>
        </p:nvGrpSpPr>
        <p:grpSpPr>
          <a:xfrm>
            <a:off x="5817755" y="3639083"/>
            <a:ext cx="2479486" cy="1578707"/>
            <a:chOff x="9319000" y="2810611"/>
            <a:chExt cx="2479486" cy="1578707"/>
          </a:xfrm>
        </p:grpSpPr>
        <p:sp>
          <p:nvSpPr>
            <p:cNvPr id="22" name="Rektangel med rundade hörn 21">
              <a:extLst>
                <a:ext uri="{FF2B5EF4-FFF2-40B4-BE49-F238E27FC236}">
                  <a16:creationId xmlns:a16="http://schemas.microsoft.com/office/drawing/2014/main" id="{49A2C012-4902-4BD4-B4A3-921E77DAABCB}"/>
                </a:ext>
              </a:extLst>
            </p:cNvPr>
            <p:cNvSpPr/>
            <p:nvPr/>
          </p:nvSpPr>
          <p:spPr>
            <a:xfrm>
              <a:off x="9319000" y="2810611"/>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 22" descr="Kundrecension kontur">
              <a:extLst>
                <a:ext uri="{FF2B5EF4-FFF2-40B4-BE49-F238E27FC236}">
                  <a16:creationId xmlns:a16="http://schemas.microsoft.com/office/drawing/2014/main" id="{57206805-9D03-EBB7-37D7-008FE8AC52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27753" y="2955068"/>
              <a:ext cx="525117" cy="525117"/>
            </a:xfrm>
            <a:prstGeom prst="rect">
              <a:avLst/>
            </a:prstGeom>
          </p:spPr>
        </p:pic>
        <p:sp>
          <p:nvSpPr>
            <p:cNvPr id="24" name="textruta 23">
              <a:extLst>
                <a:ext uri="{FF2B5EF4-FFF2-40B4-BE49-F238E27FC236}">
                  <a16:creationId xmlns:a16="http://schemas.microsoft.com/office/drawing/2014/main" id="{01BE760D-0F55-FF65-2933-412F3C1BFFE4}"/>
                </a:ext>
              </a:extLst>
            </p:cNvPr>
            <p:cNvSpPr txBox="1"/>
            <p:nvPr/>
          </p:nvSpPr>
          <p:spPr>
            <a:xfrm>
              <a:off x="9588463" y="3582782"/>
              <a:ext cx="2003696"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4. Erfarenhetsutbyte</a:t>
              </a:r>
            </a:p>
          </p:txBody>
        </p:sp>
      </p:grpSp>
      <p:grpSp>
        <p:nvGrpSpPr>
          <p:cNvPr id="25" name="Grupp 24">
            <a:extLst>
              <a:ext uri="{FF2B5EF4-FFF2-40B4-BE49-F238E27FC236}">
                <a16:creationId xmlns:a16="http://schemas.microsoft.com/office/drawing/2014/main" id="{0CD546AA-382B-9A2D-A670-6ABB97843543}"/>
              </a:ext>
            </a:extLst>
          </p:cNvPr>
          <p:cNvGrpSpPr/>
          <p:nvPr/>
        </p:nvGrpSpPr>
        <p:grpSpPr>
          <a:xfrm>
            <a:off x="5818999" y="1719254"/>
            <a:ext cx="2479486" cy="1578707"/>
            <a:chOff x="9356011" y="4689196"/>
            <a:chExt cx="2479486" cy="1578707"/>
          </a:xfrm>
        </p:grpSpPr>
        <p:sp>
          <p:nvSpPr>
            <p:cNvPr id="26" name="Rektangel med rundade hörn 25">
              <a:extLst>
                <a:ext uri="{FF2B5EF4-FFF2-40B4-BE49-F238E27FC236}">
                  <a16:creationId xmlns:a16="http://schemas.microsoft.com/office/drawing/2014/main" id="{40881070-6B70-8530-19DE-B1A6CEA7A8FD}"/>
                </a:ext>
              </a:extLst>
            </p:cNvPr>
            <p:cNvSpPr/>
            <p:nvPr/>
          </p:nvSpPr>
          <p:spPr>
            <a:xfrm>
              <a:off x="9356011" y="468919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 26" descr="Lista kontur">
              <a:extLst>
                <a:ext uri="{FF2B5EF4-FFF2-40B4-BE49-F238E27FC236}">
                  <a16:creationId xmlns:a16="http://schemas.microsoft.com/office/drawing/2014/main" id="{595B4006-3452-E836-0845-BA6E783AA53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345070" y="4850381"/>
              <a:ext cx="525117" cy="525117"/>
            </a:xfrm>
            <a:prstGeom prst="rect">
              <a:avLst/>
            </a:prstGeom>
          </p:spPr>
        </p:pic>
        <p:sp>
          <p:nvSpPr>
            <p:cNvPr id="28" name="textruta 27">
              <a:extLst>
                <a:ext uri="{FF2B5EF4-FFF2-40B4-BE49-F238E27FC236}">
                  <a16:creationId xmlns:a16="http://schemas.microsoft.com/office/drawing/2014/main" id="{CAD31669-E426-B6A1-31A2-848657599D15}"/>
                </a:ext>
              </a:extLst>
            </p:cNvPr>
            <p:cNvSpPr txBox="1"/>
            <p:nvPr/>
          </p:nvSpPr>
          <p:spPr>
            <a:xfrm>
              <a:off x="9534284" y="5478549"/>
              <a:ext cx="2146689"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5. Uppföljning via enkät</a:t>
              </a:r>
            </a:p>
          </p:txBody>
        </p:sp>
      </p:grpSp>
      <p:grpSp>
        <p:nvGrpSpPr>
          <p:cNvPr id="29" name="Grupp 28">
            <a:extLst>
              <a:ext uri="{FF2B5EF4-FFF2-40B4-BE49-F238E27FC236}">
                <a16:creationId xmlns:a16="http://schemas.microsoft.com/office/drawing/2014/main" id="{410C26C8-2FE1-3CBD-BF0C-25D04686614B}"/>
              </a:ext>
            </a:extLst>
          </p:cNvPr>
          <p:cNvGrpSpPr/>
          <p:nvPr/>
        </p:nvGrpSpPr>
        <p:grpSpPr>
          <a:xfrm>
            <a:off x="9333469" y="4575700"/>
            <a:ext cx="2479486" cy="1578707"/>
            <a:chOff x="9314943" y="932026"/>
            <a:chExt cx="2479486" cy="1578707"/>
          </a:xfrm>
        </p:grpSpPr>
        <p:sp>
          <p:nvSpPr>
            <p:cNvPr id="30" name="Rektangel med rundade hörn 29">
              <a:extLst>
                <a:ext uri="{FF2B5EF4-FFF2-40B4-BE49-F238E27FC236}">
                  <a16:creationId xmlns:a16="http://schemas.microsoft.com/office/drawing/2014/main" id="{E5AEC439-3320-60B9-8B9C-15FFDD7CB6CA}"/>
                </a:ext>
              </a:extLst>
            </p:cNvPr>
            <p:cNvSpPr/>
            <p:nvPr/>
          </p:nvSpPr>
          <p:spPr>
            <a:xfrm>
              <a:off x="9314943" y="93202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a:extLst>
                <a:ext uri="{FF2B5EF4-FFF2-40B4-BE49-F238E27FC236}">
                  <a16:creationId xmlns:a16="http://schemas.microsoft.com/office/drawing/2014/main" id="{46E06340-AD24-5C3B-16DC-83EAADB8F78A}"/>
                </a:ext>
              </a:extLst>
            </p:cNvPr>
            <p:cNvSpPr txBox="1"/>
            <p:nvPr/>
          </p:nvSpPr>
          <p:spPr>
            <a:xfrm>
              <a:off x="9618966" y="1662482"/>
              <a:ext cx="1942691"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3. Implementering</a:t>
              </a:r>
            </a:p>
          </p:txBody>
        </p:sp>
        <p:pic>
          <p:nvPicPr>
            <p:cNvPr id="32" name="Bild 31" descr="Märkesfäste1 kontur">
              <a:extLst>
                <a:ext uri="{FF2B5EF4-FFF2-40B4-BE49-F238E27FC236}">
                  <a16:creationId xmlns:a16="http://schemas.microsoft.com/office/drawing/2014/main" id="{4A071728-A413-909B-39CF-A8D41A88A4D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27753" y="1035731"/>
              <a:ext cx="525117" cy="525117"/>
            </a:xfrm>
            <a:prstGeom prst="rect">
              <a:avLst/>
            </a:prstGeom>
          </p:spPr>
        </p:pic>
      </p:grpSp>
    </p:spTree>
    <p:extLst>
      <p:ext uri="{BB962C8B-B14F-4D97-AF65-F5344CB8AC3E}">
        <p14:creationId xmlns:p14="http://schemas.microsoft.com/office/powerpoint/2010/main" val="391568084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plementeringsprocess liggande">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28016C6-3D89-6947-A44F-D78BD7D8CB9D}" type="datetime1">
              <a:rPr lang="sv-SE" smtClean="0"/>
              <a:t>2026-01-25</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Rektangel med rundade hörn 7">
            <a:extLst>
              <a:ext uri="{FF2B5EF4-FFF2-40B4-BE49-F238E27FC236}">
                <a16:creationId xmlns:a16="http://schemas.microsoft.com/office/drawing/2014/main" id="{F1D52E6C-19C2-7A37-5FC1-8B43F0DF596D}"/>
              </a:ext>
            </a:extLst>
          </p:cNvPr>
          <p:cNvSpPr/>
          <p:nvPr/>
        </p:nvSpPr>
        <p:spPr>
          <a:xfrm>
            <a:off x="554587" y="3919796"/>
            <a:ext cx="11059338" cy="2094869"/>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2E2CA343-2B96-DFC3-61D2-7C0732022169}"/>
              </a:ext>
            </a:extLst>
          </p:cNvPr>
          <p:cNvSpPr txBox="1"/>
          <p:nvPr/>
        </p:nvSpPr>
        <p:spPr>
          <a:xfrm>
            <a:off x="1240426" y="2840421"/>
            <a:ext cx="2400230" cy="45243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1. Gemensamma arbetssätt: Standard &amp; guider</a:t>
            </a:r>
          </a:p>
        </p:txBody>
      </p:sp>
      <p:pic>
        <p:nvPicPr>
          <p:cNvPr id="33" name="Bild 32" descr="Kompass kontur">
            <a:extLst>
              <a:ext uri="{FF2B5EF4-FFF2-40B4-BE49-F238E27FC236}">
                <a16:creationId xmlns:a16="http://schemas.microsoft.com/office/drawing/2014/main" id="{14571DA5-D646-E56E-17B5-6311D0AFA9D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0426" y="2212707"/>
            <a:ext cx="525116" cy="525116"/>
          </a:xfrm>
          <a:prstGeom prst="rect">
            <a:avLst/>
          </a:prstGeom>
        </p:spPr>
      </p:pic>
      <p:pic>
        <p:nvPicPr>
          <p:cNvPr id="34" name="Bild 33" descr="Lista kontur">
            <a:extLst>
              <a:ext uri="{FF2B5EF4-FFF2-40B4-BE49-F238E27FC236}">
                <a16:creationId xmlns:a16="http://schemas.microsoft.com/office/drawing/2014/main" id="{8441D2B9-7DBF-310F-31FD-14D0E14C4DC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15539" y="4304742"/>
            <a:ext cx="525117" cy="525117"/>
          </a:xfrm>
          <a:prstGeom prst="rect">
            <a:avLst/>
          </a:prstGeom>
        </p:spPr>
      </p:pic>
      <p:pic>
        <p:nvPicPr>
          <p:cNvPr id="35" name="Bild 34" descr="Kundrecension kontur">
            <a:extLst>
              <a:ext uri="{FF2B5EF4-FFF2-40B4-BE49-F238E27FC236}">
                <a16:creationId xmlns:a16="http://schemas.microsoft.com/office/drawing/2014/main" id="{A2DA5C4E-A9C6-7B8F-99E9-540A9781B7E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68556" y="4296996"/>
            <a:ext cx="525117" cy="525117"/>
          </a:xfrm>
          <a:prstGeom prst="rect">
            <a:avLst/>
          </a:prstGeom>
        </p:spPr>
      </p:pic>
      <p:pic>
        <p:nvPicPr>
          <p:cNvPr id="36" name="Bild 35" descr="Förstoringsglas kontur">
            <a:extLst>
              <a:ext uri="{FF2B5EF4-FFF2-40B4-BE49-F238E27FC236}">
                <a16:creationId xmlns:a16="http://schemas.microsoft.com/office/drawing/2014/main" id="{11F22FB1-666D-1ED9-6B21-B2A79E7734C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02631" y="2212707"/>
            <a:ext cx="525117" cy="525117"/>
          </a:xfrm>
          <a:prstGeom prst="rect">
            <a:avLst/>
          </a:prstGeom>
        </p:spPr>
      </p:pic>
      <p:sp>
        <p:nvSpPr>
          <p:cNvPr id="37" name="textruta 36">
            <a:extLst>
              <a:ext uri="{FF2B5EF4-FFF2-40B4-BE49-F238E27FC236}">
                <a16:creationId xmlns:a16="http://schemas.microsoft.com/office/drawing/2014/main" id="{E4AE02DD-F24B-1F85-EA8A-463445899295}"/>
              </a:ext>
            </a:extLst>
          </p:cNvPr>
          <p:cNvSpPr txBox="1"/>
          <p:nvPr/>
        </p:nvSpPr>
        <p:spPr>
          <a:xfrm>
            <a:off x="5102631" y="2840421"/>
            <a:ext cx="2400230" cy="45243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dirty="0">
                <a:solidFill>
                  <a:srgbClr val="115E6B"/>
                </a:solidFill>
                <a:latin typeface="Figtree Medium" pitchFamily="2" charset="0"/>
              </a:rPr>
              <a:t>2</a:t>
            </a:r>
            <a:r>
              <a:rPr lang="sv-SE" sz="1300" kern="1200" dirty="0">
                <a:solidFill>
                  <a:srgbClr val="115E6B"/>
                </a:solidFill>
                <a:latin typeface="Figtree Medium" pitchFamily="2" charset="0"/>
              </a:rPr>
              <a:t>. GAP-analys &amp; Handlingsplan</a:t>
            </a:r>
          </a:p>
        </p:txBody>
      </p:sp>
      <p:sp>
        <p:nvSpPr>
          <p:cNvPr id="38" name="textruta 37">
            <a:extLst>
              <a:ext uri="{FF2B5EF4-FFF2-40B4-BE49-F238E27FC236}">
                <a16:creationId xmlns:a16="http://schemas.microsoft.com/office/drawing/2014/main" id="{AB9ECA78-A831-87D9-1413-DA68AD4F54CF}"/>
              </a:ext>
            </a:extLst>
          </p:cNvPr>
          <p:cNvSpPr txBox="1"/>
          <p:nvPr/>
        </p:nvSpPr>
        <p:spPr>
          <a:xfrm>
            <a:off x="8802270" y="2839458"/>
            <a:ext cx="2400230" cy="27238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3. Implementering</a:t>
            </a:r>
          </a:p>
        </p:txBody>
      </p:sp>
      <p:pic>
        <p:nvPicPr>
          <p:cNvPr id="39" name="Bild 38" descr="Märkesfäste1 kontur">
            <a:extLst>
              <a:ext uri="{FF2B5EF4-FFF2-40B4-BE49-F238E27FC236}">
                <a16:creationId xmlns:a16="http://schemas.microsoft.com/office/drawing/2014/main" id="{36006B24-5F6B-7166-280D-EF48DBDCB1A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802270" y="2212707"/>
            <a:ext cx="525117" cy="525117"/>
          </a:xfrm>
          <a:prstGeom prst="rect">
            <a:avLst/>
          </a:prstGeom>
        </p:spPr>
      </p:pic>
      <p:sp>
        <p:nvSpPr>
          <p:cNvPr id="40" name="textruta 39">
            <a:extLst>
              <a:ext uri="{FF2B5EF4-FFF2-40B4-BE49-F238E27FC236}">
                <a16:creationId xmlns:a16="http://schemas.microsoft.com/office/drawing/2014/main" id="{52FA6830-0D84-09E6-DB48-C05C3B49E9D5}"/>
              </a:ext>
            </a:extLst>
          </p:cNvPr>
          <p:cNvSpPr txBox="1"/>
          <p:nvPr/>
        </p:nvSpPr>
        <p:spPr>
          <a:xfrm>
            <a:off x="6916007" y="4924710"/>
            <a:ext cx="2400230" cy="27238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4. Erfarenhetsutbyte</a:t>
            </a:r>
          </a:p>
        </p:txBody>
      </p:sp>
      <p:sp>
        <p:nvSpPr>
          <p:cNvPr id="41" name="textruta 40">
            <a:extLst>
              <a:ext uri="{FF2B5EF4-FFF2-40B4-BE49-F238E27FC236}">
                <a16:creationId xmlns:a16="http://schemas.microsoft.com/office/drawing/2014/main" id="{71460F4E-6880-9539-9FBE-FFB0D4731B78}"/>
              </a:ext>
            </a:extLst>
          </p:cNvPr>
          <p:cNvSpPr txBox="1"/>
          <p:nvPr/>
        </p:nvSpPr>
        <p:spPr>
          <a:xfrm>
            <a:off x="3115539" y="4932910"/>
            <a:ext cx="2400230" cy="27238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5. Uppföljning via enkät</a:t>
            </a:r>
          </a:p>
        </p:txBody>
      </p:sp>
      <p:sp>
        <p:nvSpPr>
          <p:cNvPr id="42" name="textruta 41">
            <a:extLst>
              <a:ext uri="{FF2B5EF4-FFF2-40B4-BE49-F238E27FC236}">
                <a16:creationId xmlns:a16="http://schemas.microsoft.com/office/drawing/2014/main" id="{3C59E94B-4393-34CC-76C1-7EA90665B49C}"/>
              </a:ext>
            </a:extLst>
          </p:cNvPr>
          <p:cNvSpPr txBox="1"/>
          <p:nvPr/>
        </p:nvSpPr>
        <p:spPr>
          <a:xfrm>
            <a:off x="1068125" y="835789"/>
            <a:ext cx="6740848" cy="1200329"/>
          </a:xfrm>
          <a:prstGeom prst="rect">
            <a:avLst/>
          </a:prstGeom>
          <a:noFill/>
        </p:spPr>
        <p:txBody>
          <a:bodyPr wrap="square" rtlCol="0">
            <a:noAutofit/>
          </a:bodyPr>
          <a:lstStyle/>
          <a:p>
            <a:r>
              <a:rPr lang="sv-SE" sz="2400" dirty="0">
                <a:solidFill>
                  <a:srgbClr val="115E6B"/>
                </a:solidFill>
                <a:latin typeface="Larken ExtraBold" pitchFamily="2" charset="0"/>
              </a:rPr>
              <a:t>Medlemmarnas process för implementering och erfarenhetsutbyte av Håll Nollans gemensamma arbetssätt</a:t>
            </a:r>
          </a:p>
        </p:txBody>
      </p:sp>
      <p:grpSp>
        <p:nvGrpSpPr>
          <p:cNvPr id="43" name="Grupp 42">
            <a:extLst>
              <a:ext uri="{FF2B5EF4-FFF2-40B4-BE49-F238E27FC236}">
                <a16:creationId xmlns:a16="http://schemas.microsoft.com/office/drawing/2014/main" id="{40B791AD-3856-329A-BF3D-706EA6BBBB34}"/>
              </a:ext>
            </a:extLst>
          </p:cNvPr>
          <p:cNvGrpSpPr/>
          <p:nvPr/>
        </p:nvGrpSpPr>
        <p:grpSpPr>
          <a:xfrm>
            <a:off x="1145832" y="2918565"/>
            <a:ext cx="189185" cy="1093076"/>
            <a:chOff x="1145832" y="2918565"/>
            <a:chExt cx="189185" cy="1093076"/>
          </a:xfrm>
        </p:grpSpPr>
        <p:cxnSp>
          <p:nvCxnSpPr>
            <p:cNvPr id="44" name="Rak 43">
              <a:extLst>
                <a:ext uri="{FF2B5EF4-FFF2-40B4-BE49-F238E27FC236}">
                  <a16:creationId xmlns:a16="http://schemas.microsoft.com/office/drawing/2014/main" id="{7073F493-DEE1-0779-FFD2-803587D6FD51}"/>
                </a:ext>
              </a:extLst>
            </p:cNvPr>
            <p:cNvCxnSpPr>
              <a:cxnSpLocks/>
            </p:cNvCxnSpPr>
            <p:nvPr/>
          </p:nvCxnSpPr>
          <p:spPr>
            <a:xfrm>
              <a:off x="1240424"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5" name="Ellips 44">
              <a:extLst>
                <a:ext uri="{FF2B5EF4-FFF2-40B4-BE49-F238E27FC236}">
                  <a16:creationId xmlns:a16="http://schemas.microsoft.com/office/drawing/2014/main" id="{5C64319C-5237-4484-9644-F792BBE8815F}"/>
                </a:ext>
              </a:extLst>
            </p:cNvPr>
            <p:cNvSpPr/>
            <p:nvPr/>
          </p:nvSpPr>
          <p:spPr>
            <a:xfrm>
              <a:off x="1145832"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5DDD8C06-AA76-84AC-8E65-F7E402C037FF}"/>
              </a:ext>
            </a:extLst>
          </p:cNvPr>
          <p:cNvGrpSpPr/>
          <p:nvPr/>
        </p:nvGrpSpPr>
        <p:grpSpPr>
          <a:xfrm>
            <a:off x="4991980" y="2918565"/>
            <a:ext cx="189185" cy="1093076"/>
            <a:chOff x="4991980" y="2918565"/>
            <a:chExt cx="189185" cy="1093076"/>
          </a:xfrm>
        </p:grpSpPr>
        <p:cxnSp>
          <p:nvCxnSpPr>
            <p:cNvPr id="47" name="Rak 46">
              <a:extLst>
                <a:ext uri="{FF2B5EF4-FFF2-40B4-BE49-F238E27FC236}">
                  <a16:creationId xmlns:a16="http://schemas.microsoft.com/office/drawing/2014/main" id="{15958069-A7BA-7470-4C80-C791597CF05B}"/>
                </a:ext>
              </a:extLst>
            </p:cNvPr>
            <p:cNvCxnSpPr>
              <a:cxnSpLocks/>
            </p:cNvCxnSpPr>
            <p:nvPr/>
          </p:nvCxnSpPr>
          <p:spPr>
            <a:xfrm>
              <a:off x="508657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8" name="Ellips 47">
              <a:extLst>
                <a:ext uri="{FF2B5EF4-FFF2-40B4-BE49-F238E27FC236}">
                  <a16:creationId xmlns:a16="http://schemas.microsoft.com/office/drawing/2014/main" id="{EEAB7566-91FA-CAB6-9FA7-440CB63A207F}"/>
                </a:ext>
              </a:extLst>
            </p:cNvPr>
            <p:cNvSpPr/>
            <p:nvPr/>
          </p:nvSpPr>
          <p:spPr>
            <a:xfrm>
              <a:off x="499198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70C06817-6F9E-A777-13C0-7CFAF09D0860}"/>
              </a:ext>
            </a:extLst>
          </p:cNvPr>
          <p:cNvGrpSpPr/>
          <p:nvPr/>
        </p:nvGrpSpPr>
        <p:grpSpPr>
          <a:xfrm>
            <a:off x="8712640" y="2918565"/>
            <a:ext cx="189185" cy="1093076"/>
            <a:chOff x="8712640" y="2918565"/>
            <a:chExt cx="189185" cy="1093076"/>
          </a:xfrm>
        </p:grpSpPr>
        <p:cxnSp>
          <p:nvCxnSpPr>
            <p:cNvPr id="50" name="Rak 49">
              <a:extLst>
                <a:ext uri="{FF2B5EF4-FFF2-40B4-BE49-F238E27FC236}">
                  <a16:creationId xmlns:a16="http://schemas.microsoft.com/office/drawing/2014/main" id="{C28C6600-5278-C680-86E9-3BC09EC31378}"/>
                </a:ext>
              </a:extLst>
            </p:cNvPr>
            <p:cNvCxnSpPr>
              <a:cxnSpLocks/>
            </p:cNvCxnSpPr>
            <p:nvPr/>
          </p:nvCxnSpPr>
          <p:spPr>
            <a:xfrm>
              <a:off x="880723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1" name="Ellips 50">
              <a:extLst>
                <a:ext uri="{FF2B5EF4-FFF2-40B4-BE49-F238E27FC236}">
                  <a16:creationId xmlns:a16="http://schemas.microsoft.com/office/drawing/2014/main" id="{AADA6BDA-F9B1-FEDA-AB95-2244C7C2847B}"/>
                </a:ext>
              </a:extLst>
            </p:cNvPr>
            <p:cNvSpPr/>
            <p:nvPr/>
          </p:nvSpPr>
          <p:spPr>
            <a:xfrm>
              <a:off x="871264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2" name="Triangel 51">
            <a:extLst>
              <a:ext uri="{FF2B5EF4-FFF2-40B4-BE49-F238E27FC236}">
                <a16:creationId xmlns:a16="http://schemas.microsoft.com/office/drawing/2014/main" id="{5489432F-59FC-3268-B7E0-BA4946B76559}"/>
              </a:ext>
            </a:extLst>
          </p:cNvPr>
          <p:cNvSpPr/>
          <p:nvPr/>
        </p:nvSpPr>
        <p:spPr>
          <a:xfrm rot="16200000">
            <a:off x="1486682" y="5904023"/>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riangel 52">
            <a:extLst>
              <a:ext uri="{FF2B5EF4-FFF2-40B4-BE49-F238E27FC236}">
                <a16:creationId xmlns:a16="http://schemas.microsoft.com/office/drawing/2014/main" id="{9C3B1C8C-110A-D9FF-E193-F1F91B8E1995}"/>
              </a:ext>
            </a:extLst>
          </p:cNvPr>
          <p:cNvSpPr/>
          <p:nvPr/>
        </p:nvSpPr>
        <p:spPr>
          <a:xfrm rot="5400000">
            <a:off x="10063124" y="3815711"/>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4" name="Grupp 53">
            <a:extLst>
              <a:ext uri="{FF2B5EF4-FFF2-40B4-BE49-F238E27FC236}">
                <a16:creationId xmlns:a16="http://schemas.microsoft.com/office/drawing/2014/main" id="{A8FE999A-4879-CA1A-04BF-BEFB675F5311}"/>
              </a:ext>
            </a:extLst>
          </p:cNvPr>
          <p:cNvGrpSpPr/>
          <p:nvPr/>
        </p:nvGrpSpPr>
        <p:grpSpPr>
          <a:xfrm>
            <a:off x="3025414" y="4999613"/>
            <a:ext cx="189185" cy="1093076"/>
            <a:chOff x="3025414" y="4999613"/>
            <a:chExt cx="189185" cy="1093076"/>
          </a:xfrm>
        </p:grpSpPr>
        <p:cxnSp>
          <p:nvCxnSpPr>
            <p:cNvPr id="55" name="Rak 54">
              <a:extLst>
                <a:ext uri="{FF2B5EF4-FFF2-40B4-BE49-F238E27FC236}">
                  <a16:creationId xmlns:a16="http://schemas.microsoft.com/office/drawing/2014/main" id="{75C1CAAE-1956-EC92-97A0-5745ECB0A4F0}"/>
                </a:ext>
              </a:extLst>
            </p:cNvPr>
            <p:cNvCxnSpPr>
              <a:cxnSpLocks/>
            </p:cNvCxnSpPr>
            <p:nvPr/>
          </p:nvCxnSpPr>
          <p:spPr>
            <a:xfrm>
              <a:off x="3120006"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6" name="Ellips 55">
              <a:extLst>
                <a:ext uri="{FF2B5EF4-FFF2-40B4-BE49-F238E27FC236}">
                  <a16:creationId xmlns:a16="http://schemas.microsoft.com/office/drawing/2014/main" id="{B7E7DA32-ADDF-8114-E113-16EA95B2FBAF}"/>
                </a:ext>
              </a:extLst>
            </p:cNvPr>
            <p:cNvSpPr/>
            <p:nvPr/>
          </p:nvSpPr>
          <p:spPr>
            <a:xfrm>
              <a:off x="3025414"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7" name="Grupp 56">
            <a:extLst>
              <a:ext uri="{FF2B5EF4-FFF2-40B4-BE49-F238E27FC236}">
                <a16:creationId xmlns:a16="http://schemas.microsoft.com/office/drawing/2014/main" id="{440B3C6B-170A-36EE-6AF9-7CB1E3FA6E7E}"/>
              </a:ext>
            </a:extLst>
          </p:cNvPr>
          <p:cNvGrpSpPr/>
          <p:nvPr/>
        </p:nvGrpSpPr>
        <p:grpSpPr>
          <a:xfrm>
            <a:off x="6830159" y="4999613"/>
            <a:ext cx="189185" cy="1093076"/>
            <a:chOff x="6830159" y="4999613"/>
            <a:chExt cx="189185" cy="1093076"/>
          </a:xfrm>
        </p:grpSpPr>
        <p:cxnSp>
          <p:nvCxnSpPr>
            <p:cNvPr id="58" name="Rak 57">
              <a:extLst>
                <a:ext uri="{FF2B5EF4-FFF2-40B4-BE49-F238E27FC236}">
                  <a16:creationId xmlns:a16="http://schemas.microsoft.com/office/drawing/2014/main" id="{C4CE4E4C-E1BB-D31F-2FAC-B99FAFDDB691}"/>
                </a:ext>
              </a:extLst>
            </p:cNvPr>
            <p:cNvCxnSpPr>
              <a:cxnSpLocks/>
            </p:cNvCxnSpPr>
            <p:nvPr/>
          </p:nvCxnSpPr>
          <p:spPr>
            <a:xfrm>
              <a:off x="6924751"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D6D1E9A4-FF84-D268-A754-CF2B28FAE167}"/>
                </a:ext>
              </a:extLst>
            </p:cNvPr>
            <p:cNvSpPr/>
            <p:nvPr/>
          </p:nvSpPr>
          <p:spPr>
            <a:xfrm>
              <a:off x="6830159"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5521733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EDE5FBB9-E121-7347-A5B8-C4A6A0EEEC79}" type="datetime1">
              <a:rPr lang="sv-SE" smtClean="0"/>
              <a:t>2026-01-25</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181499881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211EDF-0FE5-EE4E-8FB6-2F06AEBBDB7D}" type="datetime1">
              <a:rPr lang="sv-SE" smtClean="0"/>
              <a:t>2026-01-25</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noAutofit/>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b">
            <a:noAutofit/>
          </a:bodyPr>
          <a:lstStyle>
            <a:lvl1pPr>
              <a:lnSpc>
                <a:spcPct val="90000"/>
              </a:lnSpc>
              <a:defRPr sz="3200" b="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4769275" cy="397363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08186487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24FBC18-2ACE-9D47-A1E9-B90A9030814E}"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b">
            <a:noAutofit/>
          </a:bodyPr>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4679999" cy="397363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2" name="Bildobjekt 1" descr="En bild som visar Teckensnitt, Grafik, symbol, logotyp&#10;&#10;Automatiskt genererad beskrivning">
            <a:extLst>
              <a:ext uri="{FF2B5EF4-FFF2-40B4-BE49-F238E27FC236}">
                <a16:creationId xmlns:a16="http://schemas.microsoft.com/office/drawing/2014/main" id="{50D44D74-AFB4-5539-6D25-BA663A52E6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652262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brödtext + Bild till vänster 2">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2"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A8A5F5-B790-9843-89ED-AC1AA5EF92CA}"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6395761" y="760212"/>
            <a:ext cx="4680000" cy="892800"/>
          </a:xfrm>
        </p:spPr>
        <p:txBody>
          <a:bodyPr anchor="b">
            <a:noAutofit/>
          </a:bodyPr>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6395762" y="1690720"/>
            <a:ext cx="4679999" cy="397363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2" name="Bildobjekt 1" descr="En bild som visar Teckensnitt, Grafik, symbol, logotyp&#10;&#10;Automatiskt genererad beskrivning">
            <a:extLst>
              <a:ext uri="{FF2B5EF4-FFF2-40B4-BE49-F238E27FC236}">
                <a16:creationId xmlns:a16="http://schemas.microsoft.com/office/drawing/2014/main" id="{50D44D74-AFB4-5539-6D25-BA663A52E6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36649076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A7773A07-B4B0-A046-BF6E-B1B26C27ED83}"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3" name="Text Placeholder 2">
            <a:extLst>
              <a:ext uri="{FF2B5EF4-FFF2-40B4-BE49-F238E27FC236}">
                <a16:creationId xmlns:a16="http://schemas.microsoft.com/office/drawing/2014/main" id="{E48835B9-31C2-9ED1-31C4-FA0CE3639E98}"/>
              </a:ext>
            </a:extLst>
          </p:cNvPr>
          <p:cNvSpPr>
            <a:spLocks noGrp="1"/>
          </p:cNvSpPr>
          <p:nvPr>
            <p:ph type="body" idx="13" hasCustomPrompt="1"/>
          </p:nvPr>
        </p:nvSpPr>
        <p:spPr>
          <a:xfrm>
            <a:off x="6390861" y="5278259"/>
            <a:ext cx="2991855"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4" name="Title 1">
            <a:extLst>
              <a:ext uri="{FF2B5EF4-FFF2-40B4-BE49-F238E27FC236}">
                <a16:creationId xmlns:a16="http://schemas.microsoft.com/office/drawing/2014/main" id="{719AF020-7DED-E6AB-117D-F9FD4926D01A}"/>
              </a:ext>
            </a:extLst>
          </p:cNvPr>
          <p:cNvSpPr>
            <a:spLocks noGrp="1"/>
          </p:cNvSpPr>
          <p:nvPr>
            <p:ph type="title"/>
          </p:nvPr>
        </p:nvSpPr>
        <p:spPr>
          <a:xfrm>
            <a:off x="6390861" y="760211"/>
            <a:ext cx="4671390"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6" name="Text Placeholder 3">
            <a:extLst>
              <a:ext uri="{FF2B5EF4-FFF2-40B4-BE49-F238E27FC236}">
                <a16:creationId xmlns:a16="http://schemas.microsoft.com/office/drawing/2014/main" id="{DDAEE1B2-5E7D-ACB8-99ED-63DB841CDDDC}"/>
              </a:ext>
            </a:extLst>
          </p:cNvPr>
          <p:cNvSpPr>
            <a:spLocks noGrp="1"/>
          </p:cNvSpPr>
          <p:nvPr>
            <p:ph type="body" sz="half" idx="2"/>
          </p:nvPr>
        </p:nvSpPr>
        <p:spPr>
          <a:xfrm>
            <a:off x="6390861" y="2191898"/>
            <a:ext cx="4671390" cy="3086361"/>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04904250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C9ADC42-D8B3-0747-8900-35FA81D801ED}"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noAutofit/>
          </a:bodyPr>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noAutofit/>
          </a:bodyPr>
          <a:lstStyle>
            <a:lvl1pPr>
              <a:lnSpc>
                <a:spcPct val="90000"/>
              </a:lnSpc>
              <a:defRPr sz="3200" b="0"/>
            </a:lvl1pPr>
          </a:lstStyle>
          <a:p>
            <a:r>
              <a:rPr lang="sv-SE" dirty="0"/>
              <a:t>Klicka här för att på rubriken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634CDF23-E51F-803D-D2B3-48600C7203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5264285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55D7788B-B5FD-8648-BCFB-86618F04A647}"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2120348"/>
            <a:ext cx="4602131" cy="2830282"/>
          </a:xfrm>
        </p:spPr>
        <p:txBody>
          <a:bodyPr tIns="216000">
            <a:noAutofit/>
          </a:bodyPr>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4600757" cy="1341274"/>
          </a:xfrm>
        </p:spPr>
        <p:txBody>
          <a:bodyPr anchor="b">
            <a:noAutofit/>
          </a:bodyPr>
          <a:lstStyle>
            <a:lvl1pPr>
              <a:lnSpc>
                <a:spcPct val="90000"/>
              </a:lnSpc>
              <a:defRPr sz="3200" b="0"/>
            </a:lvl1pPr>
          </a:lstStyle>
          <a:p>
            <a:r>
              <a:rPr lang="sv-SE"/>
              <a:t>Klicka här för att ändra mall för rubrikformat</a:t>
            </a:r>
            <a:endParaRPr lang="en-US" dirty="0"/>
          </a:p>
        </p:txBody>
      </p:sp>
    </p:spTree>
    <p:extLst>
      <p:ext uri="{BB962C8B-B14F-4D97-AF65-F5344CB8AC3E}">
        <p14:creationId xmlns:p14="http://schemas.microsoft.com/office/powerpoint/2010/main" val="155179865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2910F5AC-10CD-534F-BC0B-BABD5D81F798}"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2" name="Rektangel 1">
            <a:extLst>
              <a:ext uri="{FF2B5EF4-FFF2-40B4-BE49-F238E27FC236}">
                <a16:creationId xmlns:a16="http://schemas.microsoft.com/office/drawing/2014/main" id="{57FBA471-F8B8-0971-53E6-97BB2075A68D}"/>
              </a:ext>
            </a:extLst>
          </p:cNvPr>
          <p:cNvSpPr/>
          <p:nvPr/>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103405"/>
            <a:ext cx="3072266" cy="1361145"/>
          </a:xfrm>
        </p:spPr>
        <p:txBody>
          <a:bodyPr anchor="b">
            <a:noAutofit/>
          </a:bodyPr>
          <a:lstStyle>
            <a:lvl1pPr>
              <a:lnSpc>
                <a:spcPct val="90000"/>
              </a:lnSpc>
              <a:defRPr sz="3200" b="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64550"/>
            <a:ext cx="3072266" cy="3628281"/>
          </a:xfrm>
        </p:spPr>
        <p:txBody>
          <a:bodyPr tIns="216000">
            <a:noAutofit/>
          </a:bodyPr>
          <a:lstStyle>
            <a:lvl1pPr marL="0" indent="0">
              <a:lnSpc>
                <a:spcPct val="10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13C9F510-BE20-7682-BE77-62D9A475C0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05194168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noAutofit/>
          </a:bodyPr>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cxnSp>
        <p:nvCxnSpPr>
          <p:cNvPr id="3" name="Rak 2">
            <a:extLst>
              <a:ext uri="{FF2B5EF4-FFF2-40B4-BE49-F238E27FC236}">
                <a16:creationId xmlns:a16="http://schemas.microsoft.com/office/drawing/2014/main" id="{5FA8B9D7-0F3F-B053-0B3C-072D70C132DB}"/>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Teckensnitt, Grafik, logotyp&#10;&#10;Automatiskt genererad beskrivning">
            <a:extLst>
              <a:ext uri="{FF2B5EF4-FFF2-40B4-BE49-F238E27FC236}">
                <a16:creationId xmlns:a16="http://schemas.microsoft.com/office/drawing/2014/main" id="{B08D819C-F6D6-1F91-2AD1-9B932DBAFF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84207103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7862CF7B-8C37-DDFC-9066-7537D7F3ABB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7D7F32B6-F4F0-76C2-3334-AEE889C665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43503326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8D88590E-3A52-081A-4F40-3AD5864B6AD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1AEE9E0D-DEB7-1656-AD8A-129C13F66D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180307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Agenda +  utan nummer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285750" indent="-285750">
              <a:lnSpc>
                <a:spcPct val="100000"/>
              </a:lnSpc>
              <a:buFont typeface="Arial" panose="020B0604020202020204" pitchFamily="34" charset="0"/>
              <a:buChar char="•"/>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543D0D7B-A45E-2E44-9982-3CF569BD0B8A}" type="datetime1">
              <a:rPr lang="sv-SE" smtClean="0"/>
              <a:t>2026-01-25</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
        <p:nvSpPr>
          <p:cNvPr id="2" name="Rektangel 1">
            <a:extLst>
              <a:ext uri="{FF2B5EF4-FFF2-40B4-BE49-F238E27FC236}">
                <a16:creationId xmlns:a16="http://schemas.microsoft.com/office/drawing/2014/main" id="{A18BF1FA-2C0C-44DE-140C-71EC18625962}"/>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 2">
            <a:extLst>
              <a:ext uri="{FF2B5EF4-FFF2-40B4-BE49-F238E27FC236}">
                <a16:creationId xmlns:a16="http://schemas.microsoft.com/office/drawing/2014/main" id="{9CD5928D-2AEC-4A20-4570-E891C45F59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82256023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A6D799C2-058E-45C8-014B-3ACD7ED11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176211889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122192389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och punktlista_dokumentation">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lstStyle>
            <a:lvl1pPr marL="216000" indent="-216000">
              <a:lnSpc>
                <a:spcPct val="100000"/>
              </a:lnSpc>
              <a:buFont typeface="Wingdings" pitchFamily="2" charset="2"/>
              <a:buChar char="§"/>
              <a:defRPr sz="14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04D433FD-FE2C-E44E-8CE8-64C2B2C9E1C8}"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b"/>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03276566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5143F11D-C25F-B243-B538-4B572C430990}"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8158537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Rubrik + Under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81EC4904-A20B-114C-BFCF-2A96C2A46596}"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8" name="Platshållare för text 24">
            <a:extLst>
              <a:ext uri="{FF2B5EF4-FFF2-40B4-BE49-F238E27FC236}">
                <a16:creationId xmlns:a16="http://schemas.microsoft.com/office/drawing/2014/main" id="{27ECE10A-AE61-7B40-F087-DAA250AD000F}"/>
              </a:ext>
            </a:extLst>
          </p:cNvPr>
          <p:cNvSpPr>
            <a:spLocks noGrp="1"/>
          </p:cNvSpPr>
          <p:nvPr>
            <p:ph type="body" sz="quarter" idx="15" hasCustomPrompt="1"/>
          </p:nvPr>
        </p:nvSpPr>
        <p:spPr>
          <a:xfrm>
            <a:off x="838200" y="1863524"/>
            <a:ext cx="10082213" cy="566939"/>
          </a:xfrm>
        </p:spPr>
        <p:txBody>
          <a:bodyPr/>
          <a:lstStyle>
            <a:lvl1pPr marL="0" indent="0">
              <a:buNone/>
              <a:defRPr>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205566399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noAutofit/>
          </a:bodyPr>
          <a:lstStyle>
            <a:lvl1pPr>
              <a:lnSpc>
                <a:spcPct val="90000"/>
              </a:lnSpc>
              <a:defRPr sz="1400"/>
            </a:lvl1pPr>
            <a:lvl2pPr>
              <a:lnSpc>
                <a:spcPct val="90000"/>
              </a:lnSpc>
              <a:defRPr sz="14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1CDE63DE-0C45-D140-84C7-648D670043DB}" type="datetime1">
              <a:rPr lang="sv-SE" smtClean="0"/>
              <a:t>2026-01-25</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2952718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genda + Bild_dokumentation">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342900" indent="-342900">
              <a:lnSpc>
                <a:spcPct val="100000"/>
              </a:lnSpc>
              <a:buFont typeface="+mj-lt"/>
              <a:buAutoNum type="arabicPeriod"/>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67E2A38C-64E8-5147-A2C1-FF82D9A4646F}" type="datetime1">
              <a:rPr lang="sv-SE" smtClean="0"/>
              <a:t>2026-01-25</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dirty="0"/>
              <a:t>Namnet på presentationen</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106392845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 Punktlista + Bild till höger_dokumentation">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567C2BF7-EBDB-A44D-A399-443578411502}" type="datetime1">
              <a:rPr lang="sv-SE" smtClean="0"/>
              <a:t>2026-01-25</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dirty="0"/>
              <a:t>Namnet på presentationen</a:t>
            </a:r>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lstStyle>
            <a:lvl1pPr>
              <a:lnSpc>
                <a:spcPct val="90000"/>
              </a:lnSpc>
              <a:defRPr sz="3200" b="0"/>
            </a:lvl1pPr>
          </a:lstStyle>
          <a:p>
            <a:r>
              <a:rPr lang="sv-SE" dirty="0"/>
              <a:t>Klicka här för att på rubriken</a:t>
            </a:r>
            <a:endParaRPr lang="en-US" dirty="0"/>
          </a:p>
        </p:txBody>
      </p:sp>
    </p:spTree>
    <p:extLst>
      <p:ext uri="{BB962C8B-B14F-4D97-AF65-F5344CB8AC3E}">
        <p14:creationId xmlns:p14="http://schemas.microsoft.com/office/powerpoint/2010/main" val="176647497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218010246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3763306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70C11F5A-3FE0-6C43-A80E-11AABFEC55DB}" type="datetime1">
              <a:rPr lang="sv-SE" smtClean="0"/>
              <a:t>2026-01-25</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pic>
        <p:nvPicPr>
          <p:cNvPr id="2" name="Bildobjekt 1" descr="En bild som visar Teckensnitt, Grafik, symbol, logotyp&#10;&#10;Automatiskt genererad beskrivning">
            <a:extLst>
              <a:ext uri="{FF2B5EF4-FFF2-40B4-BE49-F238E27FC236}">
                <a16:creationId xmlns:a16="http://schemas.microsoft.com/office/drawing/2014/main" id="{8655F32E-8B11-347E-0DD7-0A1E0BD0A1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2263937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407835207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35216457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 + Agenda">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6484998" y="2221954"/>
            <a:ext cx="4616755" cy="3456457"/>
          </a:xfrm>
        </p:spPr>
        <p:txBody>
          <a:bodyPr>
            <a:no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6484998" y="365125"/>
            <a:ext cx="4616755" cy="1731303"/>
          </a:xfrm>
        </p:spPr>
        <p:txBody>
          <a:bodyPr anchor="b">
            <a:noAutofit/>
          </a:bodyPr>
          <a:lstStyle>
            <a:lvl1pPr>
              <a:defRPr b="0"/>
            </a:lvl1pPr>
          </a:lstStyle>
          <a:p>
            <a:r>
              <a:rPr lang="sv-SE" dirty="0"/>
              <a:t>Agenda</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2" name="Platshållare för datum 10">
            <a:extLst>
              <a:ext uri="{FF2B5EF4-FFF2-40B4-BE49-F238E27FC236}">
                <a16:creationId xmlns:a16="http://schemas.microsoft.com/office/drawing/2014/main" id="{6BADBA72-3FA2-296D-4B48-4CB7BDA71AC2}"/>
              </a:ext>
            </a:extLst>
          </p:cNvPr>
          <p:cNvSpPr>
            <a:spLocks noGrp="1"/>
          </p:cNvSpPr>
          <p:nvPr>
            <p:ph type="dt" sz="half" idx="16"/>
          </p:nvPr>
        </p:nvSpPr>
        <p:spPr>
          <a:xfrm>
            <a:off x="369277" y="6379115"/>
            <a:ext cx="1124986" cy="365125"/>
          </a:xfrm>
        </p:spPr>
        <p:txBody>
          <a:bodyPr/>
          <a:lstStyle>
            <a:lvl1pPr>
              <a:defRPr>
                <a:solidFill>
                  <a:schemeClr val="bg1"/>
                </a:solidFill>
              </a:defRPr>
            </a:lvl1pPr>
          </a:lstStyle>
          <a:p>
            <a:fld id="{CDC38C20-A8C8-344D-93F1-2A46A05D21A3}" type="datetime1">
              <a:rPr lang="sv-SE" smtClean="0"/>
              <a:t>2026-01-25</a:t>
            </a:fld>
            <a:endParaRPr lang="sv-SE" dirty="0"/>
          </a:p>
        </p:txBody>
      </p:sp>
      <p:sp>
        <p:nvSpPr>
          <p:cNvPr id="4" name="Platshållare för sidfot 11">
            <a:extLst>
              <a:ext uri="{FF2B5EF4-FFF2-40B4-BE49-F238E27FC236}">
                <a16:creationId xmlns:a16="http://schemas.microsoft.com/office/drawing/2014/main" id="{40DC4CEF-A48A-59C7-4D7C-AFC9939A94C7}"/>
              </a:ext>
            </a:extLst>
          </p:cNvPr>
          <p:cNvSpPr>
            <a:spLocks noGrp="1"/>
          </p:cNvSpPr>
          <p:nvPr>
            <p:ph type="ftr" sz="quarter" idx="17"/>
          </p:nvPr>
        </p:nvSpPr>
        <p:spPr>
          <a:xfrm>
            <a:off x="1494263" y="6379116"/>
            <a:ext cx="4114800" cy="365125"/>
          </a:xfrm>
        </p:spPr>
        <p:txBody>
          <a:bodyPr/>
          <a:lstStyle>
            <a:lvl1pPr>
              <a:defRPr>
                <a:solidFill>
                  <a:schemeClr val="bg1"/>
                </a:solidFill>
              </a:defRPr>
            </a:lvl1pPr>
          </a:lstStyle>
          <a:p>
            <a:r>
              <a:rPr lang="sv-SE"/>
              <a:t>Namnet på presentationen</a:t>
            </a:r>
            <a:endParaRPr lang="sv-SE" dirty="0"/>
          </a:p>
        </p:txBody>
      </p:sp>
    </p:spTree>
    <p:extLst>
      <p:ext uri="{BB962C8B-B14F-4D97-AF65-F5344CB8AC3E}">
        <p14:creationId xmlns:p14="http://schemas.microsoft.com/office/powerpoint/2010/main" val="228064818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noAutofit/>
          </a:bodyPr>
          <a:lstStyle>
            <a:lvl1pPr marL="216000" indent="-216000">
              <a:lnSpc>
                <a:spcPct val="100000"/>
              </a:lnSpc>
              <a:buFont typeface="Wingdings" pitchFamily="2" charset="2"/>
              <a:buChar char="§"/>
              <a:defRPr sz="18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79FF9E5C-4674-8642-A2F3-E0B2A12A0CDF}" type="datetime1">
              <a:rPr lang="sv-SE" smtClean="0"/>
              <a:t>2026-01-25</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t">
            <a:noAutofit/>
          </a:bodyPr>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1397359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abell 2">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0B972A8-1EA3-E65E-56D4-037FBD42582D}"/>
              </a:ext>
            </a:extLst>
          </p:cNvPr>
          <p:cNvSpPr>
            <a:spLocks noGrp="1"/>
          </p:cNvSpPr>
          <p:nvPr>
            <p:ph type="dt" sz="half" idx="10"/>
          </p:nvPr>
        </p:nvSpPr>
        <p:spPr/>
        <p:txBody>
          <a:bodyPr/>
          <a:lstStyle/>
          <a:p>
            <a:fld id="{876CABA5-287A-154A-BF49-DCE4E32CBD10}" type="datetime1">
              <a:rPr lang="sv-SE" smtClean="0"/>
              <a:t>2026-01-25</a:t>
            </a:fld>
            <a:endParaRPr lang="sv-SE" dirty="0"/>
          </a:p>
        </p:txBody>
      </p:sp>
      <p:sp>
        <p:nvSpPr>
          <p:cNvPr id="4" name="Platshållare för sidfot 3">
            <a:extLst>
              <a:ext uri="{FF2B5EF4-FFF2-40B4-BE49-F238E27FC236}">
                <a16:creationId xmlns:a16="http://schemas.microsoft.com/office/drawing/2014/main" id="{C883D30D-4E64-895C-4E05-78CE145E1A81}"/>
              </a:ext>
            </a:extLst>
          </p:cNvPr>
          <p:cNvSpPr>
            <a:spLocks noGrp="1"/>
          </p:cNvSpPr>
          <p:nvPr>
            <p:ph type="ftr" sz="quarter" idx="11"/>
          </p:nvPr>
        </p:nvSpPr>
        <p:spPr/>
        <p:txBody>
          <a:bodyPr/>
          <a:lstStyle/>
          <a:p>
            <a:r>
              <a:rPr lang="sv-SE"/>
              <a:t>Namnet på presentationen</a:t>
            </a:r>
            <a:endParaRPr lang="sv-SE" dirty="0"/>
          </a:p>
        </p:txBody>
      </p:sp>
      <p:sp>
        <p:nvSpPr>
          <p:cNvPr id="5" name="Platshållare för bildnummer 4">
            <a:extLst>
              <a:ext uri="{FF2B5EF4-FFF2-40B4-BE49-F238E27FC236}">
                <a16:creationId xmlns:a16="http://schemas.microsoft.com/office/drawing/2014/main" id="{46AF48AD-CFA7-632E-3B6A-565DCC5AF4E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7" name="Date Placeholder 4">
            <a:extLst>
              <a:ext uri="{FF2B5EF4-FFF2-40B4-BE49-F238E27FC236}">
                <a16:creationId xmlns:a16="http://schemas.microsoft.com/office/drawing/2014/main" id="{34019180-CD0C-D9AA-4101-B8AAD85574A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2026-01-25</a:t>
            </a:fld>
            <a:endParaRPr lang="sv-SE"/>
          </a:p>
        </p:txBody>
      </p:sp>
      <p:sp>
        <p:nvSpPr>
          <p:cNvPr id="8" name="Footer Placeholder 5">
            <a:extLst>
              <a:ext uri="{FF2B5EF4-FFF2-40B4-BE49-F238E27FC236}">
                <a16:creationId xmlns:a16="http://schemas.microsoft.com/office/drawing/2014/main" id="{66E79BDF-D638-9B9F-DE20-BBA63A6198F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9" name="Slide Number Placeholder 6">
            <a:extLst>
              <a:ext uri="{FF2B5EF4-FFF2-40B4-BE49-F238E27FC236}">
                <a16:creationId xmlns:a16="http://schemas.microsoft.com/office/drawing/2014/main" id="{3A2A1243-5494-07C7-8EA1-CC20C90F7FF9}"/>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1" name="Text Placeholder 3">
            <a:extLst>
              <a:ext uri="{FF2B5EF4-FFF2-40B4-BE49-F238E27FC236}">
                <a16:creationId xmlns:a16="http://schemas.microsoft.com/office/drawing/2014/main" id="{F8B39E84-B491-9A00-D917-C60FCE021A42}"/>
              </a:ext>
            </a:extLst>
          </p:cNvPr>
          <p:cNvSpPr>
            <a:spLocks noGrp="1"/>
          </p:cNvSpPr>
          <p:nvPr>
            <p:ph type="body" sz="half" idx="2"/>
          </p:nvPr>
        </p:nvSpPr>
        <p:spPr>
          <a:xfrm>
            <a:off x="839788" y="1690720"/>
            <a:ext cx="3932237" cy="3973633"/>
          </a:xfrm>
        </p:spPr>
        <p:txBody>
          <a:bodyPr tIns="216000">
            <a:no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Date Placeholder 4">
            <a:extLst>
              <a:ext uri="{FF2B5EF4-FFF2-40B4-BE49-F238E27FC236}">
                <a16:creationId xmlns:a16="http://schemas.microsoft.com/office/drawing/2014/main" id="{AE97DA25-0792-4F66-FC10-7FBDAC9C16C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2026-01-25</a:t>
            </a:fld>
            <a:endParaRPr lang="sv-SE"/>
          </a:p>
        </p:txBody>
      </p:sp>
      <p:sp>
        <p:nvSpPr>
          <p:cNvPr id="6" name="Footer Placeholder 5">
            <a:extLst>
              <a:ext uri="{FF2B5EF4-FFF2-40B4-BE49-F238E27FC236}">
                <a16:creationId xmlns:a16="http://schemas.microsoft.com/office/drawing/2014/main" id="{64105C68-FD87-3427-F49D-9481CB65328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12" name="Slide Number Placeholder 6">
            <a:extLst>
              <a:ext uri="{FF2B5EF4-FFF2-40B4-BE49-F238E27FC236}">
                <a16:creationId xmlns:a16="http://schemas.microsoft.com/office/drawing/2014/main" id="{7FD796EE-A086-7690-47DC-9C048A26EF7B}"/>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6" name="Title 1">
            <a:extLst>
              <a:ext uri="{FF2B5EF4-FFF2-40B4-BE49-F238E27FC236}">
                <a16:creationId xmlns:a16="http://schemas.microsoft.com/office/drawing/2014/main" id="{ADDBE076-3F19-24D9-DBB6-B4FBD5BD2D9B}"/>
              </a:ext>
            </a:extLst>
          </p:cNvPr>
          <p:cNvSpPr>
            <a:spLocks noGrp="1"/>
          </p:cNvSpPr>
          <p:nvPr>
            <p:ph type="title"/>
          </p:nvPr>
        </p:nvSpPr>
        <p:spPr>
          <a:xfrm>
            <a:off x="839788" y="760211"/>
            <a:ext cx="3932237" cy="930477"/>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13" name="Platshållare för tabell 12">
            <a:extLst>
              <a:ext uri="{FF2B5EF4-FFF2-40B4-BE49-F238E27FC236}">
                <a16:creationId xmlns:a16="http://schemas.microsoft.com/office/drawing/2014/main" id="{115CD14F-2BF8-48C7-8C2F-CB71CC59AFCE}"/>
              </a:ext>
            </a:extLst>
          </p:cNvPr>
          <p:cNvSpPr>
            <a:spLocks noGrp="1"/>
          </p:cNvSpPr>
          <p:nvPr>
            <p:ph type="tbl" sz="quarter" idx="13"/>
          </p:nvPr>
        </p:nvSpPr>
        <p:spPr>
          <a:xfrm>
            <a:off x="5038725" y="1690688"/>
            <a:ext cx="6640513" cy="3973512"/>
          </a:xfrm>
        </p:spPr>
        <p:txBody>
          <a:bodyPr>
            <a:noAutofit/>
          </a:bodyPr>
          <a:lstStyle/>
          <a:p>
            <a:r>
              <a:rPr lang="sv-SE"/>
              <a:t>Klicka på ikonen för att lägga till en tabell</a:t>
            </a:r>
          </a:p>
        </p:txBody>
      </p:sp>
    </p:spTree>
    <p:extLst>
      <p:ext uri="{BB962C8B-B14F-4D97-AF65-F5344CB8AC3E}">
        <p14:creationId xmlns:p14="http://schemas.microsoft.com/office/powerpoint/2010/main" val="18235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abell 1">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BBF1F69-F519-33EC-EB76-464580B7436D}"/>
              </a:ext>
            </a:extLst>
          </p:cNvPr>
          <p:cNvSpPr>
            <a:spLocks noGrp="1"/>
          </p:cNvSpPr>
          <p:nvPr>
            <p:ph type="dt" sz="half" idx="10"/>
          </p:nvPr>
        </p:nvSpPr>
        <p:spPr/>
        <p:txBody>
          <a:bodyPr/>
          <a:lstStyle/>
          <a:p>
            <a:fld id="{0EF503AE-7B16-E346-9662-C807DC33139B}" type="datetime1">
              <a:rPr lang="sv-SE" smtClean="0"/>
              <a:t>2026-01-25</a:t>
            </a:fld>
            <a:endParaRPr lang="sv-SE" dirty="0"/>
          </a:p>
        </p:txBody>
      </p:sp>
      <p:sp>
        <p:nvSpPr>
          <p:cNvPr id="4" name="Platshållare för sidfot 3">
            <a:extLst>
              <a:ext uri="{FF2B5EF4-FFF2-40B4-BE49-F238E27FC236}">
                <a16:creationId xmlns:a16="http://schemas.microsoft.com/office/drawing/2014/main" id="{0C06489C-3796-526A-C891-26C92E88FA49}"/>
              </a:ext>
            </a:extLst>
          </p:cNvPr>
          <p:cNvSpPr>
            <a:spLocks noGrp="1"/>
          </p:cNvSpPr>
          <p:nvPr>
            <p:ph type="ftr" sz="quarter" idx="11"/>
          </p:nvPr>
        </p:nvSpPr>
        <p:spPr/>
        <p:txBody>
          <a:bodyPr/>
          <a:lstStyle/>
          <a:p>
            <a:r>
              <a:rPr lang="sv-SE"/>
              <a:t>Namnet på presentationen</a:t>
            </a:r>
            <a:endParaRPr lang="sv-SE" dirty="0"/>
          </a:p>
        </p:txBody>
      </p:sp>
      <p:sp>
        <p:nvSpPr>
          <p:cNvPr id="5" name="Platshållare för bildnummer 4">
            <a:extLst>
              <a:ext uri="{FF2B5EF4-FFF2-40B4-BE49-F238E27FC236}">
                <a16:creationId xmlns:a16="http://schemas.microsoft.com/office/drawing/2014/main" id="{75B44BB8-2D52-CCC7-2F74-20D3BD5E5101}"/>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2" name="Title 1">
            <a:extLst>
              <a:ext uri="{FF2B5EF4-FFF2-40B4-BE49-F238E27FC236}">
                <a16:creationId xmlns:a16="http://schemas.microsoft.com/office/drawing/2014/main" id="{DEA68233-94BC-824D-E0B1-4EE2BD00B889}"/>
              </a:ext>
            </a:extLst>
          </p:cNvPr>
          <p:cNvSpPr>
            <a:spLocks noGrp="1"/>
          </p:cNvSpPr>
          <p:nvPr>
            <p:ph type="title" hasCustomPrompt="1"/>
          </p:nvPr>
        </p:nvSpPr>
        <p:spPr>
          <a:xfrm>
            <a:off x="761162" y="783158"/>
            <a:ext cx="10669674" cy="892800"/>
          </a:xfrm>
        </p:spPr>
        <p:txBody>
          <a:bodyPr anchor="b">
            <a:noAutofit/>
          </a:bodyPr>
          <a:lstStyle>
            <a:lvl1pPr>
              <a:defRPr b="0"/>
            </a:lvl1pPr>
          </a:lstStyle>
          <a:p>
            <a:r>
              <a:rPr lang="sv-SE" dirty="0"/>
              <a:t>Tabellsida</a:t>
            </a:r>
            <a:endParaRPr lang="en-US" dirty="0"/>
          </a:p>
        </p:txBody>
      </p:sp>
      <p:sp>
        <p:nvSpPr>
          <p:cNvPr id="7" name="Platshållare för tabell 6">
            <a:extLst>
              <a:ext uri="{FF2B5EF4-FFF2-40B4-BE49-F238E27FC236}">
                <a16:creationId xmlns:a16="http://schemas.microsoft.com/office/drawing/2014/main" id="{D3675EC5-68AF-B647-F6E3-A37AEB0402DF}"/>
              </a:ext>
            </a:extLst>
          </p:cNvPr>
          <p:cNvSpPr>
            <a:spLocks noGrp="1"/>
          </p:cNvSpPr>
          <p:nvPr>
            <p:ph type="tbl" sz="quarter" idx="13"/>
          </p:nvPr>
        </p:nvSpPr>
        <p:spPr>
          <a:xfrm>
            <a:off x="760413" y="1676400"/>
            <a:ext cx="10671175" cy="4052888"/>
          </a:xfrm>
        </p:spPr>
        <p:txBody>
          <a:bodyPr>
            <a:noAutofit/>
          </a:bodyPr>
          <a:lstStyle/>
          <a:p>
            <a:r>
              <a:rPr lang="sv-SE"/>
              <a:t>Klicka på ikonen för att lägga till en tabell</a:t>
            </a:r>
            <a:endParaRPr lang="sv-SE" dirty="0"/>
          </a:p>
        </p:txBody>
      </p:sp>
    </p:spTree>
    <p:extLst>
      <p:ext uri="{BB962C8B-B14F-4D97-AF65-F5344CB8AC3E}">
        <p14:creationId xmlns:p14="http://schemas.microsoft.com/office/powerpoint/2010/main" val="2054399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CEAF6112-89E0-6C4F-9805-5081CC7482F9}" type="datetime1">
              <a:rPr lang="sv-SE" smtClean="0"/>
              <a:t>2026-01-25</a:t>
            </a:fld>
            <a:endParaRPr lang="sv-SE" dirty="0"/>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Namnet på presentationen</a:t>
            </a:r>
            <a:endParaRPr lang="sv-SE" dirty="0"/>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dirty="0"/>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pic>
        <p:nvPicPr>
          <p:cNvPr id="7" name="Bildobjekt 6" descr="En bild som visar Teckensnitt, Grafik, symbol, logotyp&#10;&#10;Automatiskt genererad beskrivning">
            <a:extLst>
              <a:ext uri="{FF2B5EF4-FFF2-40B4-BE49-F238E27FC236}">
                <a16:creationId xmlns:a16="http://schemas.microsoft.com/office/drawing/2014/main" id="{07C7D146-2159-BCCF-A3D5-C36270051106}"/>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pic>
        <p:nvPicPr>
          <p:cNvPr id="9" name="Bildobjekt 8" descr="En bild som visar Teckensnitt, Grafik, symbol, logotyp&#10;&#10;Automatiskt genererad beskrivning">
            <a:extLst>
              <a:ext uri="{FF2B5EF4-FFF2-40B4-BE49-F238E27FC236}">
                <a16:creationId xmlns:a16="http://schemas.microsoft.com/office/drawing/2014/main" id="{DE918F74-A423-460A-0D4B-23F34B89DD09}"/>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8247396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65" r:id="rId8"/>
    <p:sldLayoutId id="2147483766"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67" r:id="rId28"/>
    <p:sldLayoutId id="2147483768" r:id="rId29"/>
    <p:sldLayoutId id="2147483737" r:id="rId30"/>
    <p:sldLayoutId id="2147483738" r:id="rId31"/>
    <p:sldLayoutId id="2147483764"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Lst>
  <p:hf hdr="0" ftr="0" dt="0"/>
  <p:txStyles>
    <p:titleStyle>
      <a:lvl1pPr algn="l" defTabSz="914400" rtl="0" eaLnBrk="1" latinLnBrk="0" hangingPunct="1">
        <a:lnSpc>
          <a:spcPct val="10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8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421FDF5D-48D1-E349-9B2C-51DB51A159B6}" type="datetime1">
              <a:rPr lang="sv-SE" smtClean="0"/>
              <a:t>2026-01-25</a:t>
            </a:fld>
            <a:endParaRPr lang="sv-SE"/>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Namnet på presentationen</a:t>
            </a:r>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pic>
        <p:nvPicPr>
          <p:cNvPr id="7" name="Bildobjekt 6" descr="En bild som visar Teckensnitt, Grafik, symbol, logotyp&#10;&#10;Automatiskt genererad beskrivning">
            <a:extLst>
              <a:ext uri="{FF2B5EF4-FFF2-40B4-BE49-F238E27FC236}">
                <a16:creationId xmlns:a16="http://schemas.microsoft.com/office/drawing/2014/main" id="{07C7D146-2159-BCCF-A3D5-C3627005110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60040766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defTabSz="914400" rtl="0" eaLnBrk="1" latinLnBrk="0" hangingPunct="1">
        <a:lnSpc>
          <a:spcPct val="10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2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1FD900-0DC5-4349-4D50-38BE4B4411C8}"/>
              </a:ext>
            </a:extLst>
          </p:cNvPr>
          <p:cNvSpPr>
            <a:spLocks noGrp="1"/>
          </p:cNvSpPr>
          <p:nvPr>
            <p:ph type="ctrTitle"/>
          </p:nvPr>
        </p:nvSpPr>
        <p:spPr/>
        <p:txBody>
          <a:bodyPr/>
          <a:lstStyle/>
          <a:p>
            <a:r>
              <a:rPr lang="sv-SE" dirty="0"/>
              <a:t>Instruktion till reflektionsövning</a:t>
            </a:r>
          </a:p>
        </p:txBody>
      </p:sp>
      <p:sp>
        <p:nvSpPr>
          <p:cNvPr id="3" name="Underrubrik 2">
            <a:extLst>
              <a:ext uri="{FF2B5EF4-FFF2-40B4-BE49-F238E27FC236}">
                <a16:creationId xmlns:a16="http://schemas.microsoft.com/office/drawing/2014/main" id="{3BEF8F49-11DD-E3BE-3053-E8620EBAB1E5}"/>
              </a:ext>
            </a:extLst>
          </p:cNvPr>
          <p:cNvSpPr>
            <a:spLocks noGrp="1"/>
          </p:cNvSpPr>
          <p:nvPr>
            <p:ph type="subTitle" idx="1"/>
          </p:nvPr>
        </p:nvSpPr>
        <p:spPr/>
        <p:txBody>
          <a:bodyPr/>
          <a:lstStyle/>
          <a:p>
            <a:r>
              <a:rPr lang="sv-SE" dirty="0"/>
              <a:t>Håll Nollans </a:t>
            </a:r>
            <a:r>
              <a:rPr lang="sv-SE" dirty="0" err="1"/>
              <a:t>säkerhetspush</a:t>
            </a:r>
            <a:r>
              <a:rPr lang="sv-SE" dirty="0"/>
              <a:t> 2025</a:t>
            </a:r>
          </a:p>
        </p:txBody>
      </p:sp>
    </p:spTree>
    <p:extLst>
      <p:ext uri="{BB962C8B-B14F-4D97-AF65-F5344CB8AC3E}">
        <p14:creationId xmlns:p14="http://schemas.microsoft.com/office/powerpoint/2010/main" val="147891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5ECAA3-F29E-4F7F-DCB1-A1479744032C}"/>
              </a:ext>
            </a:extLst>
          </p:cNvPr>
          <p:cNvSpPr>
            <a:spLocks noGrp="1"/>
          </p:cNvSpPr>
          <p:nvPr>
            <p:ph type="sldNum" sz="quarter" idx="12"/>
          </p:nvPr>
        </p:nvSpPr>
        <p:spPr/>
        <p:txBody>
          <a:bodyPr/>
          <a:lstStyle/>
          <a:p>
            <a:fld id="{A96BDF98-47F6-474D-9A48-7BA703DF66EB}" type="slidenum">
              <a:rPr lang="sv-SE" smtClean="0"/>
              <a:pPr/>
              <a:t>11</a:t>
            </a:fld>
            <a:endParaRPr lang="sv-SE" dirty="0"/>
          </a:p>
        </p:txBody>
      </p:sp>
      <p:sp>
        <p:nvSpPr>
          <p:cNvPr id="5" name="Rubrik 4">
            <a:extLst>
              <a:ext uri="{FF2B5EF4-FFF2-40B4-BE49-F238E27FC236}">
                <a16:creationId xmlns:a16="http://schemas.microsoft.com/office/drawing/2014/main" id="{4DECA163-1A43-5503-32B3-8B47676A0622}"/>
              </a:ext>
            </a:extLst>
          </p:cNvPr>
          <p:cNvSpPr>
            <a:spLocks noGrp="1"/>
          </p:cNvSpPr>
          <p:nvPr>
            <p:ph type="ctrTitle"/>
          </p:nvPr>
        </p:nvSpPr>
        <p:spPr/>
        <p:txBody>
          <a:bodyPr/>
          <a:lstStyle/>
          <a:p>
            <a:r>
              <a:rPr lang="sv-SE" dirty="0"/>
              <a:t>MELLAN-varianten</a:t>
            </a:r>
          </a:p>
        </p:txBody>
      </p:sp>
      <p:sp>
        <p:nvSpPr>
          <p:cNvPr id="6" name="Underrubrik 5">
            <a:extLst>
              <a:ext uri="{FF2B5EF4-FFF2-40B4-BE49-F238E27FC236}">
                <a16:creationId xmlns:a16="http://schemas.microsoft.com/office/drawing/2014/main" id="{611D85AC-C937-5228-2CF9-F83FDDC611A4}"/>
              </a:ext>
            </a:extLst>
          </p:cNvPr>
          <p:cNvSpPr>
            <a:spLocks noGrp="1"/>
          </p:cNvSpPr>
          <p:nvPr>
            <p:ph type="subTitle" idx="1"/>
          </p:nvPr>
        </p:nvSpPr>
        <p:spPr>
          <a:xfrm>
            <a:off x="1524000" y="3602038"/>
            <a:ext cx="9144000" cy="1655762"/>
          </a:xfrm>
        </p:spPr>
        <p:txBody>
          <a:bodyPr/>
          <a:lstStyle/>
          <a:p>
            <a:r>
              <a:rPr lang="sv-SE" dirty="0"/>
              <a:t>På nästa sida finns en instruktion för dig som planerar övningen. Följande två sidor är till för att användas under </a:t>
            </a:r>
            <a:r>
              <a:rPr lang="sv-SE" dirty="0" err="1"/>
              <a:t>säkerhetspushen</a:t>
            </a:r>
            <a:r>
              <a:rPr lang="sv-SE" dirty="0"/>
              <a:t> om du väljer denna variant, den första sidan är på svenska och den andra på engelska. Du får gärna justera bilderna så de passar hos just er!</a:t>
            </a:r>
          </a:p>
        </p:txBody>
      </p:sp>
    </p:spTree>
    <p:extLst>
      <p:ext uri="{BB962C8B-B14F-4D97-AF65-F5344CB8AC3E}">
        <p14:creationId xmlns:p14="http://schemas.microsoft.com/office/powerpoint/2010/main" val="347069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15476DE3-EF7A-4619-BD42-5D74EC559AFA}"/>
              </a:ext>
            </a:extLst>
          </p:cNvPr>
          <p:cNvSpPr>
            <a:spLocks noGrp="1"/>
          </p:cNvSpPr>
          <p:nvPr>
            <p:ph idx="1"/>
          </p:nvPr>
        </p:nvSpPr>
        <p:spPr>
          <a:xfrm>
            <a:off x="761162" y="1549756"/>
            <a:ext cx="5843678" cy="4525086"/>
          </a:xfrm>
        </p:spPr>
        <p:txBody>
          <a:bodyPr/>
          <a:lstStyle/>
          <a:p>
            <a:pPr marL="0" indent="0">
              <a:buNone/>
            </a:pPr>
            <a:r>
              <a:rPr lang="sv-SE" sz="1600" dirty="0">
                <a:latin typeface="Figtree" pitchFamily="2" charset="0"/>
              </a:rPr>
              <a:t>I MELLAN-varianten instrueras deltagarna att reflektera kring tre frågor. </a:t>
            </a:r>
          </a:p>
          <a:p>
            <a:pPr marL="0" indent="0">
              <a:buNone/>
            </a:pPr>
            <a:r>
              <a:rPr lang="sv-SE" sz="1600" dirty="0">
                <a:latin typeface="Figtree SemiBold" pitchFamily="2" charset="0"/>
              </a:rPr>
              <a:t>Steg 1:</a:t>
            </a:r>
          </a:p>
          <a:p>
            <a:pPr marL="0" indent="0">
              <a:buNone/>
            </a:pPr>
            <a:r>
              <a:rPr lang="sv-SE" sz="1600" dirty="0">
                <a:latin typeface="Figtree" pitchFamily="2" charset="0"/>
              </a:rPr>
              <a:t>Instruera deltagarna att resonera kring de tre frågorna själv, två och två eller i grupp om tre. </a:t>
            </a:r>
          </a:p>
          <a:p>
            <a:pPr marL="0" indent="0">
              <a:buNone/>
            </a:pPr>
            <a:r>
              <a:rPr lang="sv-SE" sz="1200" dirty="0">
                <a:latin typeface="Figtree" pitchFamily="2" charset="0"/>
              </a:rPr>
              <a:t>Efter detta steg går det att avsluta övningen, men vi föreslår att även nästa steg genomförs för bästa resultat.</a:t>
            </a:r>
            <a:endParaRPr lang="sv-SE" sz="1600" dirty="0">
              <a:latin typeface="Figtree" pitchFamily="2" charset="0"/>
            </a:endParaRPr>
          </a:p>
          <a:p>
            <a:pPr marL="0" indent="0">
              <a:buNone/>
            </a:pPr>
            <a:r>
              <a:rPr lang="sv-SE" sz="1600" dirty="0">
                <a:latin typeface="Figtree SemiBold" pitchFamily="2" charset="0"/>
              </a:rPr>
              <a:t>Steg 2:</a:t>
            </a:r>
          </a:p>
          <a:p>
            <a:pPr marL="0" indent="0">
              <a:buNone/>
            </a:pPr>
            <a:r>
              <a:rPr lang="sv-SE" sz="1600" dirty="0">
                <a:latin typeface="Figtree" pitchFamily="2" charset="0"/>
              </a:rPr>
              <a:t>Låt sedan 2-3 grupper berätta vad de tänkt på eller pratat om. Den som håller i övningen får gärna följa upp svaren kort genom att fylla i/själv reflektera. </a:t>
            </a:r>
          </a:p>
          <a:p>
            <a:pPr marL="0" indent="0">
              <a:buNone/>
            </a:pPr>
            <a:endParaRPr lang="sv-SE" sz="1600" dirty="0">
              <a:latin typeface="Figtree" pitchFamily="2" charset="0"/>
            </a:endParaRPr>
          </a:p>
          <a:p>
            <a:pPr marL="0" indent="0">
              <a:buNone/>
            </a:pPr>
            <a:endParaRPr lang="sv-SE" sz="1600" dirty="0"/>
          </a:p>
        </p:txBody>
      </p:sp>
      <p:sp>
        <p:nvSpPr>
          <p:cNvPr id="3" name="Platshållare för bildnummer 2">
            <a:extLst>
              <a:ext uri="{FF2B5EF4-FFF2-40B4-BE49-F238E27FC236}">
                <a16:creationId xmlns:a16="http://schemas.microsoft.com/office/drawing/2014/main" id="{28C12C3B-7C92-B73A-AA92-01D5F79D5781}"/>
              </a:ext>
            </a:extLst>
          </p:cNvPr>
          <p:cNvSpPr>
            <a:spLocks noGrp="1"/>
          </p:cNvSpPr>
          <p:nvPr>
            <p:ph type="sldNum" sz="quarter" idx="12"/>
          </p:nvPr>
        </p:nvSpPr>
        <p:spPr/>
        <p:txBody>
          <a:bodyPr/>
          <a:lstStyle/>
          <a:p>
            <a:fld id="{A96BDF98-47F6-474D-9A48-7BA703DF66EB}" type="slidenum">
              <a:rPr lang="sv-SE" smtClean="0"/>
              <a:pPr/>
              <a:t>12</a:t>
            </a:fld>
            <a:endParaRPr lang="sv-SE" dirty="0"/>
          </a:p>
        </p:txBody>
      </p:sp>
      <p:sp>
        <p:nvSpPr>
          <p:cNvPr id="9" name="Rubrik 8">
            <a:extLst>
              <a:ext uri="{FF2B5EF4-FFF2-40B4-BE49-F238E27FC236}">
                <a16:creationId xmlns:a16="http://schemas.microsoft.com/office/drawing/2014/main" id="{BFFC4B85-91FD-3831-1FCA-18C757C88AC9}"/>
              </a:ext>
            </a:extLst>
          </p:cNvPr>
          <p:cNvSpPr>
            <a:spLocks noGrp="1"/>
          </p:cNvSpPr>
          <p:nvPr>
            <p:ph type="title"/>
          </p:nvPr>
        </p:nvSpPr>
        <p:spPr/>
        <p:txBody>
          <a:bodyPr/>
          <a:lstStyle/>
          <a:p>
            <a:r>
              <a:rPr lang="sv-SE" dirty="0"/>
              <a:t>MELLAN-varianten – tid: ca 3-6 minuter</a:t>
            </a:r>
          </a:p>
        </p:txBody>
      </p:sp>
      <p:sp>
        <p:nvSpPr>
          <p:cNvPr id="16" name="Rektangel 15">
            <a:extLst>
              <a:ext uri="{FF2B5EF4-FFF2-40B4-BE49-F238E27FC236}">
                <a16:creationId xmlns:a16="http://schemas.microsoft.com/office/drawing/2014/main" id="{4D53C41F-E9BB-AE9E-11DF-979601350DB2}"/>
              </a:ext>
            </a:extLst>
          </p:cNvPr>
          <p:cNvSpPr/>
          <p:nvPr/>
        </p:nvSpPr>
        <p:spPr>
          <a:xfrm>
            <a:off x="7429500" y="1768059"/>
            <a:ext cx="4442601" cy="4260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5C0E4CFD-D24E-ECFE-9F45-2DE9ADC0A670}"/>
              </a:ext>
            </a:extLst>
          </p:cNvPr>
          <p:cNvSpPr/>
          <p:nvPr/>
        </p:nvSpPr>
        <p:spPr>
          <a:xfrm>
            <a:off x="7603620" y="2037555"/>
            <a:ext cx="4186836" cy="3566810"/>
          </a:xfrm>
          <a:prstGeom prst="rect">
            <a:avLst/>
          </a:prstGeom>
        </p:spPr>
        <p:txBody>
          <a:bodyPr wrap="square">
            <a:spAutoFit/>
          </a:bodyPr>
          <a:lstStyle/>
          <a:p>
            <a:pPr lvl="0">
              <a:lnSpc>
                <a:spcPct val="107000"/>
              </a:lnSpc>
              <a:spcAft>
                <a:spcPts val="600"/>
              </a:spcAft>
            </a:pPr>
            <a:r>
              <a:rPr lang="sv-SE"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dirty="0">
                <a:solidFill>
                  <a:schemeClr val="bg1"/>
                </a:solidFill>
                <a:latin typeface="Figtree" panose="020B0604020202020204" charset="0"/>
              </a:rPr>
              <a:t>Vad betyder ”tänka efter före” för mig på arbetsplatsen? </a:t>
            </a:r>
          </a:p>
          <a:p>
            <a:pPr marL="342900" indent="-342900">
              <a:lnSpc>
                <a:spcPct val="107000"/>
              </a:lnSpc>
              <a:spcAft>
                <a:spcPts val="600"/>
              </a:spcAft>
              <a:buFont typeface="+mj-lt"/>
              <a:buAutoNum type="arabicPeriod"/>
            </a:pPr>
            <a:r>
              <a:rPr lang="sv-SE" dirty="0">
                <a:solidFill>
                  <a:schemeClr val="bg1"/>
                </a:solidFill>
                <a:latin typeface="Figtree" panose="020B0604020202020204" charset="0"/>
              </a:rPr>
              <a:t>På vilket sätt hjälper ”tänka efter före” oss att öka säkerheten på arbetsplatsen? </a:t>
            </a:r>
            <a:r>
              <a:rPr lang="sv-SE" i="1" dirty="0">
                <a:solidFill>
                  <a:schemeClr val="bg1"/>
                </a:solidFill>
                <a:latin typeface="Figtree" panose="020B0604020202020204" charset="0"/>
              </a:rPr>
              <a:t>Tänk ut några exempel</a:t>
            </a:r>
            <a:endParaRPr lang="sv-SE" sz="2800" i="1" dirty="0">
              <a:solidFill>
                <a:schemeClr val="bg1"/>
              </a:solidFill>
              <a:latin typeface="Figtree" panose="020B0604020202020204" charset="0"/>
            </a:endParaRPr>
          </a:p>
          <a:p>
            <a:pPr marL="342900" indent="-342900">
              <a:lnSpc>
                <a:spcPct val="107000"/>
              </a:lnSpc>
              <a:spcAft>
                <a:spcPts val="600"/>
              </a:spcAft>
              <a:buFont typeface="+mj-lt"/>
              <a:buAutoNum type="arabicPeriod"/>
            </a:pPr>
            <a:r>
              <a:rPr lang="sv-SE" dirty="0">
                <a:solidFill>
                  <a:schemeClr val="bg1"/>
                </a:solidFill>
                <a:latin typeface="Figtree" panose="020B0604020202020204" charset="0"/>
              </a:rPr>
              <a:t>Har du något exempel på en situation som kunnat bli annorlunda om du eller någon annan ”tänkt efter före”?</a:t>
            </a:r>
          </a:p>
        </p:txBody>
      </p:sp>
      <p:sp>
        <p:nvSpPr>
          <p:cNvPr id="2" name="Ellips 1">
            <a:extLst>
              <a:ext uri="{FF2B5EF4-FFF2-40B4-BE49-F238E27FC236}">
                <a16:creationId xmlns:a16="http://schemas.microsoft.com/office/drawing/2014/main" id="{1B6366BB-0759-F245-11FE-E8923370AFFA}"/>
              </a:ext>
            </a:extLst>
          </p:cNvPr>
          <p:cNvSpPr/>
          <p:nvPr/>
        </p:nvSpPr>
        <p:spPr>
          <a:xfrm>
            <a:off x="8710971" y="206029"/>
            <a:ext cx="1515979" cy="1515979"/>
          </a:xfrm>
          <a:prstGeom prst="ellipse">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accent4"/>
                </a:solidFill>
                <a:latin typeface="Figtree Light" pitchFamily="2" charset="0"/>
              </a:rPr>
              <a:t>Instruktion för dig som planerar</a:t>
            </a:r>
          </a:p>
        </p:txBody>
      </p:sp>
      <p:grpSp>
        <p:nvGrpSpPr>
          <p:cNvPr id="17" name="Grupp 16">
            <a:extLst>
              <a:ext uri="{FF2B5EF4-FFF2-40B4-BE49-F238E27FC236}">
                <a16:creationId xmlns:a16="http://schemas.microsoft.com/office/drawing/2014/main" id="{F4ECDE53-F8EE-F153-9374-9C62DA4CADAD}"/>
              </a:ext>
            </a:extLst>
          </p:cNvPr>
          <p:cNvGrpSpPr/>
          <p:nvPr/>
        </p:nvGrpSpPr>
        <p:grpSpPr>
          <a:xfrm>
            <a:off x="8825928" y="4745545"/>
            <a:ext cx="3570140" cy="1861457"/>
            <a:chOff x="13309092" y="2659597"/>
            <a:chExt cx="3570140" cy="1861457"/>
          </a:xfrm>
          <a:solidFill>
            <a:schemeClr val="bg1">
              <a:lumMod val="95000"/>
            </a:schemeClr>
          </a:solidFill>
        </p:grpSpPr>
        <p:sp>
          <p:nvSpPr>
            <p:cNvPr id="18" name="Oval pratbubbla 17">
              <a:extLst>
                <a:ext uri="{FF2B5EF4-FFF2-40B4-BE49-F238E27FC236}">
                  <a16:creationId xmlns:a16="http://schemas.microsoft.com/office/drawing/2014/main" id="{799C4608-F7A5-538E-2496-E0EE9991350E}"/>
                </a:ext>
              </a:extLst>
            </p:cNvPr>
            <p:cNvSpPr/>
            <p:nvPr/>
          </p:nvSpPr>
          <p:spPr>
            <a:xfrm>
              <a:off x="13309092" y="2659597"/>
              <a:ext cx="3570140" cy="1861457"/>
            </a:xfrm>
            <a:prstGeom prst="wedgeEllipseCallout">
              <a:avLst>
                <a:gd name="adj1" fmla="val 50973"/>
                <a:gd name="adj2" fmla="val 56360"/>
              </a:avLst>
            </a:prstGeom>
            <a:grp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C884483-EFE4-6496-79EF-0EB5F5A3DEB9}"/>
                </a:ext>
              </a:extLst>
            </p:cNvPr>
            <p:cNvSpPr/>
            <p:nvPr/>
          </p:nvSpPr>
          <p:spPr>
            <a:xfrm>
              <a:off x="13458155" y="2886892"/>
              <a:ext cx="3290302" cy="1384995"/>
            </a:xfrm>
            <a:prstGeom prst="rect">
              <a:avLst/>
            </a:prstGeom>
            <a:noFill/>
            <a:ln>
              <a:noFill/>
            </a:ln>
          </p:spPr>
          <p:txBody>
            <a:bodyPr wrap="square">
              <a:spAutoFit/>
            </a:bodyPr>
            <a:lstStyle/>
            <a:p>
              <a:pPr algn="ctr"/>
              <a:r>
                <a:rPr lang="sv-SE" sz="1400" b="1" dirty="0">
                  <a:latin typeface="Figtree" pitchFamily="2" charset="0"/>
                </a:rPr>
                <a:t>Tips! </a:t>
              </a:r>
              <a:r>
                <a:rPr lang="sv-SE" sz="1400" dirty="0">
                  <a:latin typeface="Figtree" pitchFamily="2" charset="0"/>
                </a:rPr>
                <a:t>Känns det svårt att få någon/några att prata, kan du gärna inleda med att antingen dela dina egna tankar eller att du i förväg kommit överens med någon annan närvarande att dela sina tankar.</a:t>
              </a:r>
            </a:p>
          </p:txBody>
        </p:sp>
      </p:grpSp>
    </p:spTree>
    <p:extLst>
      <p:ext uri="{BB962C8B-B14F-4D97-AF65-F5344CB8AC3E}">
        <p14:creationId xmlns:p14="http://schemas.microsoft.com/office/powerpoint/2010/main" val="29968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13</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Håll Nollans </a:t>
            </a:r>
            <a:r>
              <a:rPr lang="sv-SE" dirty="0" err="1"/>
              <a:t>säkerhetspush</a:t>
            </a:r>
            <a:r>
              <a:rPr lang="sv-SE" dirty="0"/>
              <a:t> – tid att reflektera</a:t>
            </a:r>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4" y="1932964"/>
            <a:ext cx="10022712" cy="4523033"/>
          </a:xfrm>
          <a:prstGeom prst="rect">
            <a:avLst/>
          </a:prstGeom>
          <a:noFill/>
        </p:spPr>
        <p:txBody>
          <a:bodyPr wrap="square">
            <a:spAutoFit/>
          </a:bodyPr>
          <a:lstStyle/>
          <a:p>
            <a:r>
              <a:rPr lang="sv-SE" sz="3200" b="1" dirty="0">
                <a:solidFill>
                  <a:schemeClr val="bg1"/>
                </a:solidFill>
                <a:latin typeface="Figtree" pitchFamily="2" charset="0"/>
              </a:rPr>
              <a:t>Reflektera över:</a:t>
            </a:r>
          </a:p>
          <a:p>
            <a:endParaRPr lang="sv-SE" sz="3200" dirty="0">
              <a:solidFill>
                <a:schemeClr val="bg1"/>
              </a:solidFill>
              <a:latin typeface="Figtree" pitchFamily="2" charset="0"/>
            </a:endParaRPr>
          </a:p>
          <a:p>
            <a:pPr marL="533400" indent="-533400">
              <a:spcAft>
                <a:spcPts val="1200"/>
              </a:spcAft>
              <a:buFont typeface="+mj-lt"/>
              <a:buAutoNum type="arabicPeriod"/>
            </a:pPr>
            <a:r>
              <a:rPr lang="sv-SE" sz="2800" dirty="0">
                <a:solidFill>
                  <a:schemeClr val="bg1"/>
                </a:solidFill>
                <a:latin typeface="Figtree" pitchFamily="2" charset="0"/>
              </a:rPr>
              <a:t>Vad betyder ”tänka efter före” för mig på arbetsplatsen?</a:t>
            </a:r>
          </a:p>
          <a:p>
            <a:pPr marL="533400" indent="-533400">
              <a:lnSpc>
                <a:spcPct val="107000"/>
              </a:lnSpc>
              <a:spcAft>
                <a:spcPts val="1200"/>
              </a:spcAft>
              <a:buFont typeface="+mj-lt"/>
              <a:buAutoNum type="arabicPeriod"/>
            </a:pPr>
            <a:r>
              <a:rPr lang="sv-SE" sz="2800" dirty="0">
                <a:solidFill>
                  <a:schemeClr val="bg1"/>
                </a:solidFill>
                <a:latin typeface="Figtree" pitchFamily="2" charset="0"/>
              </a:rPr>
              <a:t>På vilket sätt hjälper ”tänka efter före” oss att öka säkerheten på arbetsplatsen? Tänk ut några exempel</a:t>
            </a:r>
          </a:p>
          <a:p>
            <a:pPr marL="533400" indent="-533400">
              <a:buFont typeface="+mj-lt"/>
              <a:buAutoNum type="arabicPeriod"/>
            </a:pPr>
            <a:r>
              <a:rPr lang="sv-SE" sz="2800" dirty="0">
                <a:solidFill>
                  <a:schemeClr val="bg1"/>
                </a:solidFill>
                <a:latin typeface="Figtree" pitchFamily="2" charset="0"/>
              </a:rPr>
              <a:t>Har du något exempel på en situation som kunnat </a:t>
            </a:r>
            <a:br>
              <a:rPr lang="sv-SE" sz="2800" dirty="0">
                <a:solidFill>
                  <a:schemeClr val="bg1"/>
                </a:solidFill>
                <a:latin typeface="Figtree" pitchFamily="2" charset="0"/>
              </a:rPr>
            </a:br>
            <a:r>
              <a:rPr lang="sv-SE" sz="2800" dirty="0">
                <a:solidFill>
                  <a:schemeClr val="bg1"/>
                </a:solidFill>
                <a:latin typeface="Figtree" pitchFamily="2" charset="0"/>
              </a:rPr>
              <a:t>bli annorlunda om du eller någon annan ”tänkt efter </a:t>
            </a:r>
            <a:br>
              <a:rPr lang="sv-SE" sz="2800" dirty="0">
                <a:solidFill>
                  <a:schemeClr val="bg1"/>
                </a:solidFill>
                <a:latin typeface="Figtree" pitchFamily="2" charset="0"/>
              </a:rPr>
            </a:br>
            <a:r>
              <a:rPr lang="sv-SE" sz="2800" dirty="0">
                <a:solidFill>
                  <a:schemeClr val="bg1"/>
                </a:solidFill>
                <a:latin typeface="Figtree" pitchFamily="2" charset="0"/>
              </a:rPr>
              <a:t>före”?</a:t>
            </a:r>
          </a:p>
          <a:p>
            <a:endParaRPr lang="sv-SE" sz="3200" dirty="0">
              <a:solidFill>
                <a:schemeClr val="bg1"/>
              </a:solidFill>
              <a:latin typeface="Figtree" pitchFamily="2" charset="0"/>
            </a:endParaRPr>
          </a:p>
        </p:txBody>
      </p:sp>
      <p:sp>
        <p:nvSpPr>
          <p:cNvPr id="3" name="Rektangel 2">
            <a:extLst>
              <a:ext uri="{FF2B5EF4-FFF2-40B4-BE49-F238E27FC236}">
                <a16:creationId xmlns:a16="http://schemas.microsoft.com/office/drawing/2014/main" id="{3BB2B13B-A03D-1610-12DB-E79BADD05A29}"/>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96201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14</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A push for </a:t>
            </a:r>
            <a:r>
              <a:rPr lang="sv-SE" dirty="0" err="1"/>
              <a:t>safety</a:t>
            </a:r>
            <a:r>
              <a:rPr lang="sv-SE" dirty="0"/>
              <a:t> </a:t>
            </a:r>
            <a:r>
              <a:rPr lang="sv-SE" dirty="0" err="1"/>
              <a:t>awareness</a:t>
            </a:r>
            <a:r>
              <a:rPr lang="sv-SE" dirty="0"/>
              <a:t> – </a:t>
            </a:r>
            <a:r>
              <a:rPr lang="sv-SE" dirty="0" err="1"/>
              <a:t>time</a:t>
            </a:r>
            <a:r>
              <a:rPr lang="sv-SE" dirty="0"/>
              <a:t> to </a:t>
            </a:r>
            <a:r>
              <a:rPr lang="sv-SE" dirty="0" err="1"/>
              <a:t>reflect</a:t>
            </a:r>
            <a:endParaRPr lang="sv-SE" dirty="0"/>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3" y="1932964"/>
            <a:ext cx="10126282" cy="4770537"/>
          </a:xfrm>
          <a:prstGeom prst="rect">
            <a:avLst/>
          </a:prstGeom>
          <a:noFill/>
        </p:spPr>
        <p:txBody>
          <a:bodyPr wrap="square">
            <a:spAutoFit/>
          </a:bodyPr>
          <a:lstStyle/>
          <a:p>
            <a:r>
              <a:rPr lang="sv-SE" sz="3600" b="1" dirty="0" err="1">
                <a:solidFill>
                  <a:schemeClr val="bg1"/>
                </a:solidFill>
                <a:latin typeface="Figtree" pitchFamily="2" charset="0"/>
              </a:rPr>
              <a:t>Reflect</a:t>
            </a:r>
            <a:r>
              <a:rPr lang="sv-SE" sz="3600" b="1" dirty="0">
                <a:solidFill>
                  <a:schemeClr val="bg1"/>
                </a:solidFill>
                <a:latin typeface="Figtree" pitchFamily="2" charset="0"/>
              </a:rPr>
              <a:t> on:</a:t>
            </a:r>
          </a:p>
          <a:p>
            <a:endParaRPr lang="sv-SE" sz="3600" dirty="0">
              <a:solidFill>
                <a:schemeClr val="bg1"/>
              </a:solidFill>
              <a:latin typeface="Figtree" pitchFamily="2" charset="0"/>
            </a:endParaRPr>
          </a:p>
          <a:p>
            <a:pPr marL="533400" indent="-533400">
              <a:buFont typeface="+mj-lt"/>
              <a:buAutoNum type="arabicPeriod"/>
            </a:pPr>
            <a:r>
              <a:rPr lang="sv-SE" sz="2800" dirty="0" err="1">
                <a:solidFill>
                  <a:schemeClr val="bg1"/>
                </a:solidFill>
                <a:latin typeface="Figtree" pitchFamily="2" charset="0"/>
              </a:rPr>
              <a:t>What</a:t>
            </a:r>
            <a:r>
              <a:rPr lang="sv-SE" sz="2800" dirty="0">
                <a:solidFill>
                  <a:schemeClr val="bg1"/>
                </a:solidFill>
                <a:latin typeface="Figtree" pitchFamily="2" charset="0"/>
              </a:rPr>
              <a:t> </a:t>
            </a:r>
            <a:r>
              <a:rPr lang="sv-SE" sz="2800" dirty="0" err="1">
                <a:solidFill>
                  <a:schemeClr val="bg1"/>
                </a:solidFill>
                <a:latin typeface="Figtree" pitchFamily="2" charset="0"/>
              </a:rPr>
              <a:t>does</a:t>
            </a:r>
            <a:r>
              <a:rPr lang="sv-SE" sz="2800" dirty="0">
                <a:solidFill>
                  <a:schemeClr val="bg1"/>
                </a:solidFill>
                <a:latin typeface="Figtree" pitchFamily="2" charset="0"/>
              </a:rPr>
              <a:t> ”</a:t>
            </a:r>
            <a:r>
              <a:rPr lang="sv-SE" sz="2800" dirty="0" err="1">
                <a:solidFill>
                  <a:schemeClr val="bg1"/>
                </a:solidFill>
                <a:latin typeface="Figtree" pitchFamily="2" charset="0"/>
              </a:rPr>
              <a:t>think</a:t>
            </a:r>
            <a:r>
              <a:rPr lang="sv-SE" sz="2800" dirty="0">
                <a:solidFill>
                  <a:schemeClr val="bg1"/>
                </a:solidFill>
                <a:latin typeface="Figtree" pitchFamily="2" charset="0"/>
              </a:rPr>
              <a:t> </a:t>
            </a:r>
            <a:r>
              <a:rPr lang="sv-SE" sz="2800" dirty="0" err="1">
                <a:solidFill>
                  <a:schemeClr val="bg1"/>
                </a:solidFill>
                <a:latin typeface="Figtree" pitchFamily="2" charset="0"/>
              </a:rPr>
              <a:t>ahead</a:t>
            </a:r>
            <a:r>
              <a:rPr lang="sv-SE" sz="2800" dirty="0">
                <a:solidFill>
                  <a:schemeClr val="bg1"/>
                </a:solidFill>
                <a:latin typeface="Figtree" pitchFamily="2" charset="0"/>
              </a:rPr>
              <a:t>” </a:t>
            </a:r>
            <a:r>
              <a:rPr lang="sv-SE" sz="2800" dirty="0" err="1">
                <a:solidFill>
                  <a:schemeClr val="bg1"/>
                </a:solidFill>
                <a:latin typeface="Figtree" pitchFamily="2" charset="0"/>
              </a:rPr>
              <a:t>mean</a:t>
            </a:r>
            <a:r>
              <a:rPr lang="sv-SE" sz="2800" dirty="0">
                <a:solidFill>
                  <a:schemeClr val="bg1"/>
                </a:solidFill>
                <a:latin typeface="Figtree" pitchFamily="2" charset="0"/>
              </a:rPr>
              <a:t> to </a:t>
            </a:r>
            <a:r>
              <a:rPr lang="sv-SE" sz="2800" dirty="0" err="1">
                <a:solidFill>
                  <a:schemeClr val="bg1"/>
                </a:solidFill>
                <a:latin typeface="Figtree" pitchFamily="2" charset="0"/>
              </a:rPr>
              <a:t>me</a:t>
            </a:r>
            <a:r>
              <a:rPr lang="sv-SE" sz="2800" dirty="0">
                <a:solidFill>
                  <a:schemeClr val="bg1"/>
                </a:solidFill>
                <a:latin typeface="Figtree" pitchFamily="2" charset="0"/>
              </a:rPr>
              <a:t>, in the </a:t>
            </a:r>
            <a:r>
              <a:rPr lang="sv-SE" sz="2800" dirty="0" err="1">
                <a:solidFill>
                  <a:schemeClr val="bg1"/>
                </a:solidFill>
                <a:latin typeface="Figtree" pitchFamily="2" charset="0"/>
              </a:rPr>
              <a:t>workplace</a:t>
            </a:r>
            <a:r>
              <a:rPr lang="sv-SE" sz="2800" dirty="0">
                <a:solidFill>
                  <a:schemeClr val="bg1"/>
                </a:solidFill>
                <a:latin typeface="Figtree" pitchFamily="2" charset="0"/>
              </a:rPr>
              <a:t>?</a:t>
            </a:r>
          </a:p>
          <a:p>
            <a:pPr marL="533400" indent="-533400">
              <a:buFont typeface="+mj-lt"/>
              <a:buAutoNum type="arabicPeriod"/>
            </a:pPr>
            <a:r>
              <a:rPr lang="sv-SE" sz="2800" dirty="0">
                <a:solidFill>
                  <a:schemeClr val="bg1"/>
                </a:solidFill>
                <a:latin typeface="Figtree" pitchFamily="2" charset="0"/>
              </a:rPr>
              <a:t>In </a:t>
            </a:r>
            <a:r>
              <a:rPr lang="sv-SE" sz="2800" dirty="0" err="1">
                <a:solidFill>
                  <a:schemeClr val="bg1"/>
                </a:solidFill>
                <a:latin typeface="Figtree" pitchFamily="2" charset="0"/>
              </a:rPr>
              <a:t>what</a:t>
            </a:r>
            <a:r>
              <a:rPr lang="sv-SE" sz="2800" dirty="0">
                <a:solidFill>
                  <a:schemeClr val="bg1"/>
                </a:solidFill>
                <a:latin typeface="Figtree" pitchFamily="2" charset="0"/>
              </a:rPr>
              <a:t> </a:t>
            </a:r>
            <a:r>
              <a:rPr lang="sv-SE" sz="2800" dirty="0" err="1">
                <a:solidFill>
                  <a:schemeClr val="bg1"/>
                </a:solidFill>
                <a:latin typeface="Figtree" pitchFamily="2" charset="0"/>
              </a:rPr>
              <a:t>way</a:t>
            </a:r>
            <a:r>
              <a:rPr lang="sv-SE" sz="2800" dirty="0">
                <a:solidFill>
                  <a:schemeClr val="bg1"/>
                </a:solidFill>
                <a:latin typeface="Figtree" pitchFamily="2" charset="0"/>
              </a:rPr>
              <a:t> </a:t>
            </a:r>
            <a:r>
              <a:rPr lang="sv-SE" sz="2800" dirty="0" err="1">
                <a:solidFill>
                  <a:schemeClr val="bg1"/>
                </a:solidFill>
                <a:latin typeface="Figtree" pitchFamily="2" charset="0"/>
              </a:rPr>
              <a:t>does</a:t>
            </a:r>
            <a:r>
              <a:rPr lang="sv-SE" sz="2800" dirty="0">
                <a:solidFill>
                  <a:schemeClr val="bg1"/>
                </a:solidFill>
                <a:latin typeface="Figtree" pitchFamily="2" charset="0"/>
              </a:rPr>
              <a:t> ” </a:t>
            </a:r>
            <a:r>
              <a:rPr lang="sv-SE" sz="2800" dirty="0" err="1">
                <a:solidFill>
                  <a:schemeClr val="bg1"/>
                </a:solidFill>
                <a:latin typeface="Figtree" pitchFamily="2" charset="0"/>
              </a:rPr>
              <a:t>think</a:t>
            </a:r>
            <a:r>
              <a:rPr lang="sv-SE" sz="2800" dirty="0">
                <a:solidFill>
                  <a:schemeClr val="bg1"/>
                </a:solidFill>
                <a:latin typeface="Figtree" pitchFamily="2" charset="0"/>
              </a:rPr>
              <a:t> </a:t>
            </a:r>
            <a:r>
              <a:rPr lang="sv-SE" sz="2800" dirty="0" err="1">
                <a:solidFill>
                  <a:schemeClr val="bg1"/>
                </a:solidFill>
                <a:latin typeface="Figtree" pitchFamily="2" charset="0"/>
              </a:rPr>
              <a:t>ahead</a:t>
            </a:r>
            <a:r>
              <a:rPr lang="sv-SE" sz="2800" dirty="0">
                <a:solidFill>
                  <a:schemeClr val="bg1"/>
                </a:solidFill>
                <a:latin typeface="Figtree" pitchFamily="2" charset="0"/>
              </a:rPr>
              <a:t>”  </a:t>
            </a:r>
            <a:r>
              <a:rPr lang="sv-SE" sz="2800" dirty="0" err="1">
                <a:solidFill>
                  <a:schemeClr val="bg1"/>
                </a:solidFill>
                <a:latin typeface="Figtree" pitchFamily="2" charset="0"/>
              </a:rPr>
              <a:t>help</a:t>
            </a:r>
            <a:r>
              <a:rPr lang="sv-SE" sz="2800" dirty="0">
                <a:solidFill>
                  <a:schemeClr val="bg1"/>
                </a:solidFill>
                <a:latin typeface="Figtree" pitchFamily="2" charset="0"/>
              </a:rPr>
              <a:t> </a:t>
            </a:r>
            <a:r>
              <a:rPr lang="sv-SE" sz="2800" dirty="0" err="1">
                <a:solidFill>
                  <a:schemeClr val="bg1"/>
                </a:solidFill>
                <a:latin typeface="Figtree" pitchFamily="2" charset="0"/>
              </a:rPr>
              <a:t>us</a:t>
            </a:r>
            <a:r>
              <a:rPr lang="sv-SE" sz="2800" dirty="0">
                <a:solidFill>
                  <a:schemeClr val="bg1"/>
                </a:solidFill>
                <a:latin typeface="Figtree" pitchFamily="2" charset="0"/>
              </a:rPr>
              <a:t> </a:t>
            </a:r>
            <a:r>
              <a:rPr lang="sv-SE" sz="2800" dirty="0" err="1">
                <a:solidFill>
                  <a:schemeClr val="bg1"/>
                </a:solidFill>
                <a:latin typeface="Figtree" pitchFamily="2" charset="0"/>
              </a:rPr>
              <a:t>increase</a:t>
            </a:r>
            <a:r>
              <a:rPr lang="sv-SE" sz="2800" dirty="0">
                <a:solidFill>
                  <a:schemeClr val="bg1"/>
                </a:solidFill>
                <a:latin typeface="Figtree" pitchFamily="2" charset="0"/>
              </a:rPr>
              <a:t> </a:t>
            </a:r>
            <a:r>
              <a:rPr lang="sv-SE" sz="2800" dirty="0" err="1">
                <a:solidFill>
                  <a:schemeClr val="bg1"/>
                </a:solidFill>
                <a:latin typeface="Figtree" pitchFamily="2" charset="0"/>
              </a:rPr>
              <a:t>safety</a:t>
            </a:r>
            <a:r>
              <a:rPr lang="sv-SE" sz="2800" dirty="0">
                <a:solidFill>
                  <a:schemeClr val="bg1"/>
                </a:solidFill>
                <a:latin typeface="Figtree" pitchFamily="2" charset="0"/>
              </a:rPr>
              <a:t> in </a:t>
            </a:r>
            <a:r>
              <a:rPr lang="sv-SE" sz="2800" dirty="0" err="1">
                <a:solidFill>
                  <a:schemeClr val="bg1"/>
                </a:solidFill>
                <a:latin typeface="Figtree" pitchFamily="2" charset="0"/>
              </a:rPr>
              <a:t>our</a:t>
            </a:r>
            <a:r>
              <a:rPr lang="sv-SE" sz="2800" dirty="0">
                <a:solidFill>
                  <a:schemeClr val="bg1"/>
                </a:solidFill>
                <a:latin typeface="Figtree" pitchFamily="2" charset="0"/>
              </a:rPr>
              <a:t> </a:t>
            </a:r>
            <a:r>
              <a:rPr lang="sv-SE" sz="2800" dirty="0" err="1">
                <a:solidFill>
                  <a:schemeClr val="bg1"/>
                </a:solidFill>
                <a:latin typeface="Figtree" pitchFamily="2" charset="0"/>
              </a:rPr>
              <a:t>workplace</a:t>
            </a:r>
            <a:r>
              <a:rPr lang="sv-SE" sz="2800" dirty="0">
                <a:solidFill>
                  <a:schemeClr val="bg1"/>
                </a:solidFill>
                <a:latin typeface="Figtree" pitchFamily="2" charset="0"/>
              </a:rPr>
              <a:t>? </a:t>
            </a:r>
            <a:r>
              <a:rPr lang="sv-SE" sz="2800" i="1" dirty="0">
                <a:solidFill>
                  <a:schemeClr val="bg1"/>
                </a:solidFill>
                <a:latin typeface="Figtree" pitchFamily="2" charset="0"/>
              </a:rPr>
              <a:t>Think </a:t>
            </a:r>
            <a:r>
              <a:rPr lang="sv-SE" sz="2800" i="1" dirty="0" err="1">
                <a:solidFill>
                  <a:schemeClr val="bg1"/>
                </a:solidFill>
                <a:latin typeface="Figtree" pitchFamily="2" charset="0"/>
              </a:rPr>
              <a:t>of</a:t>
            </a:r>
            <a:r>
              <a:rPr lang="sv-SE" sz="2800" i="1" dirty="0">
                <a:solidFill>
                  <a:schemeClr val="bg1"/>
                </a:solidFill>
                <a:latin typeface="Figtree" pitchFamily="2" charset="0"/>
              </a:rPr>
              <a:t> a </a:t>
            </a:r>
            <a:r>
              <a:rPr lang="sv-SE" sz="2800" i="1" dirty="0" err="1">
                <a:solidFill>
                  <a:schemeClr val="bg1"/>
                </a:solidFill>
                <a:latin typeface="Figtree" pitchFamily="2" charset="0"/>
              </a:rPr>
              <a:t>few</a:t>
            </a:r>
            <a:r>
              <a:rPr lang="sv-SE" sz="2800" i="1" dirty="0">
                <a:solidFill>
                  <a:schemeClr val="bg1"/>
                </a:solidFill>
                <a:latin typeface="Figtree" pitchFamily="2" charset="0"/>
              </a:rPr>
              <a:t> </a:t>
            </a:r>
            <a:r>
              <a:rPr lang="sv-SE" sz="2800" i="1" dirty="0" err="1">
                <a:solidFill>
                  <a:schemeClr val="bg1"/>
                </a:solidFill>
                <a:latin typeface="Figtree" pitchFamily="2" charset="0"/>
              </a:rPr>
              <a:t>examples</a:t>
            </a:r>
            <a:endParaRPr lang="sv-SE" sz="2800" i="1" dirty="0">
              <a:solidFill>
                <a:schemeClr val="bg1"/>
              </a:solidFill>
              <a:latin typeface="Figtree" pitchFamily="2" charset="0"/>
            </a:endParaRPr>
          </a:p>
          <a:p>
            <a:pPr marL="533400" indent="-533400">
              <a:buFont typeface="+mj-lt"/>
              <a:buAutoNum type="arabicPeriod"/>
            </a:pPr>
            <a:r>
              <a:rPr lang="sv-SE" sz="2800" dirty="0">
                <a:solidFill>
                  <a:schemeClr val="bg1"/>
                </a:solidFill>
                <a:latin typeface="Figtree" pitchFamily="2" charset="0"/>
              </a:rPr>
              <a:t>Do </a:t>
            </a:r>
            <a:r>
              <a:rPr lang="sv-SE" sz="2800" dirty="0" err="1">
                <a:solidFill>
                  <a:schemeClr val="bg1"/>
                </a:solidFill>
                <a:latin typeface="Figtree" pitchFamily="2" charset="0"/>
              </a:rPr>
              <a:t>you</a:t>
            </a:r>
            <a:r>
              <a:rPr lang="sv-SE" sz="2800" dirty="0">
                <a:solidFill>
                  <a:schemeClr val="bg1"/>
                </a:solidFill>
                <a:latin typeface="Figtree" pitchFamily="2" charset="0"/>
              </a:rPr>
              <a:t> </a:t>
            </a:r>
            <a:r>
              <a:rPr lang="sv-SE" sz="2800" dirty="0" err="1">
                <a:solidFill>
                  <a:schemeClr val="bg1"/>
                </a:solidFill>
                <a:latin typeface="Figtree" pitchFamily="2" charset="0"/>
              </a:rPr>
              <a:t>have</a:t>
            </a:r>
            <a:r>
              <a:rPr lang="sv-SE" sz="2800" dirty="0">
                <a:solidFill>
                  <a:schemeClr val="bg1"/>
                </a:solidFill>
                <a:latin typeface="Figtree" pitchFamily="2" charset="0"/>
              </a:rPr>
              <a:t> an </a:t>
            </a:r>
            <a:r>
              <a:rPr lang="sv-SE" sz="2800" dirty="0" err="1">
                <a:solidFill>
                  <a:schemeClr val="bg1"/>
                </a:solidFill>
                <a:latin typeface="Figtree" pitchFamily="2" charset="0"/>
              </a:rPr>
              <a:t>example</a:t>
            </a:r>
            <a:r>
              <a:rPr lang="sv-SE" sz="2800" dirty="0">
                <a:solidFill>
                  <a:schemeClr val="bg1"/>
                </a:solidFill>
                <a:latin typeface="Figtree" pitchFamily="2" charset="0"/>
              </a:rPr>
              <a:t> </a:t>
            </a:r>
            <a:r>
              <a:rPr lang="sv-SE" sz="2800" dirty="0" err="1">
                <a:solidFill>
                  <a:schemeClr val="bg1"/>
                </a:solidFill>
                <a:latin typeface="Figtree" pitchFamily="2" charset="0"/>
              </a:rPr>
              <a:t>of</a:t>
            </a:r>
            <a:r>
              <a:rPr lang="sv-SE" sz="2800" dirty="0">
                <a:solidFill>
                  <a:schemeClr val="bg1"/>
                </a:solidFill>
                <a:latin typeface="Figtree" pitchFamily="2" charset="0"/>
              </a:rPr>
              <a:t> a situation </a:t>
            </a:r>
            <a:r>
              <a:rPr lang="sv-SE" sz="2800" dirty="0" err="1">
                <a:solidFill>
                  <a:schemeClr val="bg1"/>
                </a:solidFill>
                <a:latin typeface="Figtree" pitchFamily="2" charset="0"/>
              </a:rPr>
              <a:t>which</a:t>
            </a:r>
            <a:r>
              <a:rPr lang="sv-SE" sz="2800" dirty="0">
                <a:solidFill>
                  <a:schemeClr val="bg1"/>
                </a:solidFill>
                <a:latin typeface="Figtree" pitchFamily="2" charset="0"/>
              </a:rPr>
              <a:t> </a:t>
            </a:r>
            <a:r>
              <a:rPr lang="sv-SE" sz="2800" dirty="0" err="1">
                <a:solidFill>
                  <a:schemeClr val="bg1"/>
                </a:solidFill>
                <a:latin typeface="Figtree" pitchFamily="2" charset="0"/>
              </a:rPr>
              <a:t>could</a:t>
            </a:r>
            <a:r>
              <a:rPr lang="sv-SE" sz="2800" dirty="0">
                <a:solidFill>
                  <a:schemeClr val="bg1"/>
                </a:solidFill>
                <a:latin typeface="Figtree" pitchFamily="2" charset="0"/>
              </a:rPr>
              <a:t> </a:t>
            </a:r>
            <a:br>
              <a:rPr lang="sv-SE" sz="2800" dirty="0">
                <a:solidFill>
                  <a:schemeClr val="bg1"/>
                </a:solidFill>
                <a:latin typeface="Figtree" pitchFamily="2" charset="0"/>
              </a:rPr>
            </a:br>
            <a:r>
              <a:rPr lang="sv-SE" sz="2800" dirty="0" err="1">
                <a:solidFill>
                  <a:schemeClr val="bg1"/>
                </a:solidFill>
                <a:latin typeface="Figtree" pitchFamily="2" charset="0"/>
              </a:rPr>
              <a:t>have</a:t>
            </a:r>
            <a:r>
              <a:rPr lang="sv-SE" sz="2800" dirty="0">
                <a:solidFill>
                  <a:schemeClr val="bg1"/>
                </a:solidFill>
                <a:latin typeface="Figtree" pitchFamily="2" charset="0"/>
              </a:rPr>
              <a:t> </a:t>
            </a:r>
            <a:r>
              <a:rPr lang="sv-SE" sz="2800" dirty="0" err="1">
                <a:solidFill>
                  <a:schemeClr val="bg1"/>
                </a:solidFill>
                <a:latin typeface="Figtree" pitchFamily="2" charset="0"/>
              </a:rPr>
              <a:t>been</a:t>
            </a:r>
            <a:r>
              <a:rPr lang="sv-SE" sz="2800" dirty="0">
                <a:solidFill>
                  <a:schemeClr val="bg1"/>
                </a:solidFill>
                <a:latin typeface="Figtree" pitchFamily="2" charset="0"/>
              </a:rPr>
              <a:t> different </a:t>
            </a:r>
            <a:r>
              <a:rPr lang="sv-SE" sz="2800" dirty="0" err="1">
                <a:solidFill>
                  <a:schemeClr val="bg1"/>
                </a:solidFill>
                <a:latin typeface="Figtree" pitchFamily="2" charset="0"/>
              </a:rPr>
              <a:t>if</a:t>
            </a:r>
            <a:r>
              <a:rPr lang="sv-SE" sz="2800" dirty="0">
                <a:solidFill>
                  <a:schemeClr val="bg1"/>
                </a:solidFill>
                <a:latin typeface="Figtree" pitchFamily="2" charset="0"/>
              </a:rPr>
              <a:t> </a:t>
            </a:r>
            <a:r>
              <a:rPr lang="sv-SE" sz="2800" dirty="0" err="1">
                <a:solidFill>
                  <a:schemeClr val="bg1"/>
                </a:solidFill>
                <a:latin typeface="Figtree" pitchFamily="2" charset="0"/>
              </a:rPr>
              <a:t>you</a:t>
            </a:r>
            <a:r>
              <a:rPr lang="sv-SE" sz="2800" dirty="0">
                <a:solidFill>
                  <a:schemeClr val="bg1"/>
                </a:solidFill>
                <a:latin typeface="Figtree" pitchFamily="2" charset="0"/>
              </a:rPr>
              <a:t> or </a:t>
            </a:r>
            <a:r>
              <a:rPr lang="sv-SE" sz="2800" dirty="0" err="1">
                <a:solidFill>
                  <a:schemeClr val="bg1"/>
                </a:solidFill>
                <a:latin typeface="Figtree" pitchFamily="2" charset="0"/>
              </a:rPr>
              <a:t>someone</a:t>
            </a:r>
            <a:r>
              <a:rPr lang="sv-SE" sz="2800" dirty="0">
                <a:solidFill>
                  <a:schemeClr val="bg1"/>
                </a:solidFill>
                <a:latin typeface="Figtree" pitchFamily="2" charset="0"/>
              </a:rPr>
              <a:t> </a:t>
            </a:r>
            <a:r>
              <a:rPr lang="sv-SE" sz="2800" dirty="0" err="1">
                <a:solidFill>
                  <a:schemeClr val="bg1"/>
                </a:solidFill>
                <a:latin typeface="Figtree" pitchFamily="2" charset="0"/>
              </a:rPr>
              <a:t>else</a:t>
            </a:r>
            <a:r>
              <a:rPr lang="sv-SE" sz="2800" dirty="0">
                <a:solidFill>
                  <a:schemeClr val="bg1"/>
                </a:solidFill>
                <a:latin typeface="Figtree" pitchFamily="2" charset="0"/>
              </a:rPr>
              <a:t> ”</a:t>
            </a:r>
            <a:r>
              <a:rPr lang="sv-SE" sz="2800" dirty="0" err="1">
                <a:solidFill>
                  <a:schemeClr val="bg1"/>
                </a:solidFill>
                <a:latin typeface="Figtree" pitchFamily="2" charset="0"/>
              </a:rPr>
              <a:t>thought</a:t>
            </a:r>
            <a:br>
              <a:rPr lang="sv-SE" sz="2800" dirty="0">
                <a:solidFill>
                  <a:schemeClr val="bg1"/>
                </a:solidFill>
                <a:latin typeface="Figtree" pitchFamily="2" charset="0"/>
              </a:rPr>
            </a:br>
            <a:r>
              <a:rPr lang="sv-SE" sz="2800" dirty="0" err="1">
                <a:solidFill>
                  <a:schemeClr val="bg1"/>
                </a:solidFill>
                <a:latin typeface="Figtree" pitchFamily="2" charset="0"/>
              </a:rPr>
              <a:t>ahead</a:t>
            </a:r>
            <a:r>
              <a:rPr lang="sv-SE" sz="2800" dirty="0">
                <a:solidFill>
                  <a:schemeClr val="bg1"/>
                </a:solidFill>
                <a:latin typeface="Figtree" pitchFamily="2" charset="0"/>
              </a:rPr>
              <a:t>”</a:t>
            </a:r>
            <a:endParaRPr lang="sv-SE" sz="2800" i="1" dirty="0">
              <a:solidFill>
                <a:schemeClr val="bg1"/>
              </a:solidFill>
              <a:latin typeface="Figtree" pitchFamily="2" charset="0"/>
            </a:endParaRPr>
          </a:p>
          <a:p>
            <a:pPr marL="533400" indent="-533400">
              <a:buFont typeface="+mj-lt"/>
              <a:buAutoNum type="arabicPeriod"/>
            </a:pPr>
            <a:endParaRPr lang="sv-SE" sz="2800" i="1" dirty="0">
              <a:solidFill>
                <a:schemeClr val="bg1"/>
              </a:solidFill>
              <a:latin typeface="Figtree" pitchFamily="2" charset="0"/>
            </a:endParaRPr>
          </a:p>
          <a:p>
            <a:endParaRPr lang="sv-SE" sz="3600" dirty="0">
              <a:solidFill>
                <a:schemeClr val="bg1"/>
              </a:solidFill>
              <a:latin typeface="Figtree" pitchFamily="2" charset="0"/>
            </a:endParaRPr>
          </a:p>
        </p:txBody>
      </p:sp>
      <p:sp>
        <p:nvSpPr>
          <p:cNvPr id="3" name="Rektangel 2">
            <a:extLst>
              <a:ext uri="{FF2B5EF4-FFF2-40B4-BE49-F238E27FC236}">
                <a16:creationId xmlns:a16="http://schemas.microsoft.com/office/drawing/2014/main" id="{022EA6A6-65F8-42D4-8979-510777950002}"/>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310895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5ECAA3-F29E-4F7F-DCB1-A1479744032C}"/>
              </a:ext>
            </a:extLst>
          </p:cNvPr>
          <p:cNvSpPr>
            <a:spLocks noGrp="1"/>
          </p:cNvSpPr>
          <p:nvPr>
            <p:ph type="sldNum" sz="quarter" idx="12"/>
          </p:nvPr>
        </p:nvSpPr>
        <p:spPr/>
        <p:txBody>
          <a:bodyPr/>
          <a:lstStyle/>
          <a:p>
            <a:fld id="{A96BDF98-47F6-474D-9A48-7BA703DF66EB}" type="slidenum">
              <a:rPr lang="sv-SE" smtClean="0"/>
              <a:pPr/>
              <a:t>15</a:t>
            </a:fld>
            <a:endParaRPr lang="sv-SE" dirty="0"/>
          </a:p>
        </p:txBody>
      </p:sp>
      <p:sp>
        <p:nvSpPr>
          <p:cNvPr id="5" name="Rubrik 4">
            <a:extLst>
              <a:ext uri="{FF2B5EF4-FFF2-40B4-BE49-F238E27FC236}">
                <a16:creationId xmlns:a16="http://schemas.microsoft.com/office/drawing/2014/main" id="{4DECA163-1A43-5503-32B3-8B47676A0622}"/>
              </a:ext>
            </a:extLst>
          </p:cNvPr>
          <p:cNvSpPr>
            <a:spLocks noGrp="1"/>
          </p:cNvSpPr>
          <p:nvPr>
            <p:ph type="ctrTitle"/>
          </p:nvPr>
        </p:nvSpPr>
        <p:spPr/>
        <p:txBody>
          <a:bodyPr/>
          <a:lstStyle/>
          <a:p>
            <a:r>
              <a:rPr lang="sv-SE" dirty="0"/>
              <a:t>WORKSHOP</a:t>
            </a:r>
          </a:p>
        </p:txBody>
      </p:sp>
      <p:sp>
        <p:nvSpPr>
          <p:cNvPr id="6" name="Underrubrik 5">
            <a:extLst>
              <a:ext uri="{FF2B5EF4-FFF2-40B4-BE49-F238E27FC236}">
                <a16:creationId xmlns:a16="http://schemas.microsoft.com/office/drawing/2014/main" id="{611D85AC-C937-5228-2CF9-F83FDDC611A4}"/>
              </a:ext>
            </a:extLst>
          </p:cNvPr>
          <p:cNvSpPr>
            <a:spLocks noGrp="1"/>
          </p:cNvSpPr>
          <p:nvPr>
            <p:ph type="subTitle" idx="1"/>
          </p:nvPr>
        </p:nvSpPr>
        <p:spPr>
          <a:xfrm>
            <a:off x="1524000" y="3602038"/>
            <a:ext cx="9144000" cy="1655762"/>
          </a:xfrm>
        </p:spPr>
        <p:txBody>
          <a:bodyPr/>
          <a:lstStyle/>
          <a:p>
            <a:r>
              <a:rPr lang="sv-SE" dirty="0"/>
              <a:t>På nästa sida finns en instruktion för dig som planerar att genomföra övningen som en workshop. De två följande bilderna, en på svenska och en på engelska, kan du använda vid genomförandet av workshopen. Du får gärna justera så bilderna passar hos just er!</a:t>
            </a:r>
          </a:p>
        </p:txBody>
      </p:sp>
    </p:spTree>
    <p:extLst>
      <p:ext uri="{BB962C8B-B14F-4D97-AF65-F5344CB8AC3E}">
        <p14:creationId xmlns:p14="http://schemas.microsoft.com/office/powerpoint/2010/main" val="325190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15476DE3-EF7A-4619-BD42-5D74EC559AFA}"/>
              </a:ext>
            </a:extLst>
          </p:cNvPr>
          <p:cNvSpPr>
            <a:spLocks noGrp="1"/>
          </p:cNvSpPr>
          <p:nvPr>
            <p:ph idx="1"/>
          </p:nvPr>
        </p:nvSpPr>
        <p:spPr>
          <a:xfrm>
            <a:off x="761162" y="1549756"/>
            <a:ext cx="5334838" cy="4647844"/>
          </a:xfrm>
        </p:spPr>
        <p:txBody>
          <a:bodyPr/>
          <a:lstStyle/>
          <a:p>
            <a:pPr marL="0" indent="0">
              <a:buNone/>
            </a:pPr>
            <a:r>
              <a:rPr lang="sv-SE" sz="1600" dirty="0">
                <a:latin typeface="Figtree" pitchFamily="2" charset="0"/>
              </a:rPr>
              <a:t>I den här varianten genomförs övningen som en workshop</a:t>
            </a:r>
          </a:p>
          <a:p>
            <a:pPr marL="0" indent="0">
              <a:buNone/>
            </a:pPr>
            <a:r>
              <a:rPr lang="sv-SE" sz="1600" dirty="0">
                <a:latin typeface="Figtree" pitchFamily="2" charset="0"/>
              </a:rPr>
              <a:t>Som någon av de andra varianterna (BAS eller MELLAN), men med ytterligare frågor samt att mer tid avsätts för reflektion. </a:t>
            </a:r>
          </a:p>
          <a:p>
            <a:pPr marL="0" indent="0">
              <a:buNone/>
            </a:pPr>
            <a:r>
              <a:rPr lang="sv-SE" sz="1600" dirty="0">
                <a:latin typeface="Figtree" pitchFamily="2" charset="0"/>
              </a:rPr>
              <a:t>I workshopen ska tid för reflektion i grupp finnas och vi uppmuntrar till diskussion kring frågorna. Denna variant ger er möjlighet att konkretisera svaren på frågorna och göra dem till aktiviteter ni kan jobba vidare med och följa upp.</a:t>
            </a:r>
          </a:p>
          <a:p>
            <a:pPr marL="0" indent="0">
              <a:buNone/>
            </a:pPr>
            <a:r>
              <a:rPr lang="sv-SE" sz="1600" b="1" dirty="0">
                <a:latin typeface="Figtree" pitchFamily="2" charset="0"/>
              </a:rPr>
              <a:t>Ett tips är att titta på filmen flera gånger under workshopen.</a:t>
            </a:r>
          </a:p>
          <a:p>
            <a:pPr marL="0" indent="0">
              <a:buNone/>
            </a:pPr>
            <a:endParaRPr lang="sv-SE" sz="1600" dirty="0">
              <a:latin typeface="Figtree" pitchFamily="2" charset="0"/>
            </a:endParaRPr>
          </a:p>
          <a:p>
            <a:pPr marL="0" indent="0">
              <a:buNone/>
            </a:pPr>
            <a:endParaRPr lang="sv-SE" sz="1600" dirty="0">
              <a:latin typeface="Figtree" pitchFamily="2" charset="0"/>
            </a:endParaRPr>
          </a:p>
          <a:p>
            <a:pPr marL="0" indent="0">
              <a:buNone/>
            </a:pPr>
            <a:endParaRPr lang="sv-SE" sz="1600" dirty="0"/>
          </a:p>
        </p:txBody>
      </p:sp>
      <p:sp>
        <p:nvSpPr>
          <p:cNvPr id="3" name="Platshållare för bildnummer 2">
            <a:extLst>
              <a:ext uri="{FF2B5EF4-FFF2-40B4-BE49-F238E27FC236}">
                <a16:creationId xmlns:a16="http://schemas.microsoft.com/office/drawing/2014/main" id="{28C12C3B-7C92-B73A-AA92-01D5F79D5781}"/>
              </a:ext>
            </a:extLst>
          </p:cNvPr>
          <p:cNvSpPr>
            <a:spLocks noGrp="1"/>
          </p:cNvSpPr>
          <p:nvPr>
            <p:ph type="sldNum" sz="quarter" idx="12"/>
          </p:nvPr>
        </p:nvSpPr>
        <p:spPr/>
        <p:txBody>
          <a:bodyPr/>
          <a:lstStyle/>
          <a:p>
            <a:fld id="{A96BDF98-47F6-474D-9A48-7BA703DF66EB}" type="slidenum">
              <a:rPr lang="sv-SE" smtClean="0"/>
              <a:pPr/>
              <a:t>16</a:t>
            </a:fld>
            <a:endParaRPr lang="sv-SE" dirty="0"/>
          </a:p>
        </p:txBody>
      </p:sp>
      <p:sp>
        <p:nvSpPr>
          <p:cNvPr id="9" name="Rubrik 8">
            <a:extLst>
              <a:ext uri="{FF2B5EF4-FFF2-40B4-BE49-F238E27FC236}">
                <a16:creationId xmlns:a16="http://schemas.microsoft.com/office/drawing/2014/main" id="{BFFC4B85-91FD-3831-1FCA-18C757C88AC9}"/>
              </a:ext>
            </a:extLst>
          </p:cNvPr>
          <p:cNvSpPr>
            <a:spLocks noGrp="1"/>
          </p:cNvSpPr>
          <p:nvPr>
            <p:ph type="title"/>
          </p:nvPr>
        </p:nvSpPr>
        <p:spPr/>
        <p:txBody>
          <a:bodyPr/>
          <a:lstStyle/>
          <a:p>
            <a:r>
              <a:rPr lang="sv-SE" dirty="0"/>
              <a:t>Workshop – vid senare tillfälle</a:t>
            </a:r>
          </a:p>
        </p:txBody>
      </p:sp>
      <p:sp>
        <p:nvSpPr>
          <p:cNvPr id="16" name="Rektangel 15">
            <a:extLst>
              <a:ext uri="{FF2B5EF4-FFF2-40B4-BE49-F238E27FC236}">
                <a16:creationId xmlns:a16="http://schemas.microsoft.com/office/drawing/2014/main" id="{4D53C41F-E9BB-AE9E-11DF-979601350DB2}"/>
              </a:ext>
            </a:extLst>
          </p:cNvPr>
          <p:cNvSpPr/>
          <p:nvPr/>
        </p:nvSpPr>
        <p:spPr>
          <a:xfrm>
            <a:off x="6592824" y="1814262"/>
            <a:ext cx="5229899" cy="5043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5C0E4CFD-D24E-ECFE-9F45-2DE9ADC0A670}"/>
              </a:ext>
            </a:extLst>
          </p:cNvPr>
          <p:cNvSpPr/>
          <p:nvPr/>
        </p:nvSpPr>
        <p:spPr>
          <a:xfrm>
            <a:off x="6734049" y="1836387"/>
            <a:ext cx="5138052" cy="5857437"/>
          </a:xfrm>
          <a:prstGeom prst="rect">
            <a:avLst/>
          </a:prstGeom>
        </p:spPr>
        <p:txBody>
          <a:bodyPr wrap="square">
            <a:spAutoFit/>
          </a:bodyPr>
          <a:lstStyle/>
          <a:p>
            <a:pPr lvl="0">
              <a:lnSpc>
                <a:spcPct val="107000"/>
              </a:lnSpc>
              <a:spcAft>
                <a:spcPts val="600"/>
              </a:spcAft>
            </a:pPr>
            <a:r>
              <a:rPr lang="sv-SE" sz="14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Frågor</a:t>
            </a:r>
            <a:r>
              <a:rPr lang="sv-SE" sz="12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Vad betyder ”tänka efter före” för mig i min vardag? Gå runt bordet</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På vilket sätter hjälper ”tänka efter före” oss att öka säkerheten på arbetsplatsen. Diskutera tillsammans och skriv ner två exempel</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Har du något exempel på en situation som kunnat bli annorlunda om du eller någon annan ”tänkt efter före”? Vad kan vi lära oss av den situationen?</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Hur kan vi i våra olika roller på arbetsplatsen bidra till ”tänka efter före” och därigenom skapa en ännu säkrare arbetsplats? Diskutera tillsammans och försök komma fram till två-tre konkreta exempel</a:t>
            </a:r>
          </a:p>
          <a:p>
            <a:pPr lvl="0">
              <a:lnSpc>
                <a:spcPct val="107000"/>
              </a:lnSpc>
              <a:spcAft>
                <a:spcPts val="600"/>
              </a:spcAft>
            </a:pPr>
            <a:endParaRPr lang="sv-SE" sz="1200" dirty="0">
              <a:solidFill>
                <a:schemeClr val="bg1">
                  <a:lumMod val="95000"/>
                </a:schemeClr>
              </a:solidFill>
              <a:latin typeface="Figtree" pitchFamily="2" charset="0"/>
              <a:cs typeface="Times New Roman" panose="02020603050405020304" pitchFamily="18" charset="0"/>
            </a:endParaRPr>
          </a:p>
          <a:p>
            <a:pPr lvl="0">
              <a:lnSpc>
                <a:spcPct val="107000"/>
              </a:lnSpc>
              <a:spcAft>
                <a:spcPts val="600"/>
              </a:spcAft>
            </a:pPr>
            <a:r>
              <a:rPr lang="sv-SE" sz="1200" dirty="0">
                <a:solidFill>
                  <a:schemeClr val="bg1">
                    <a:lumMod val="95000"/>
                  </a:schemeClr>
                </a:solidFill>
                <a:latin typeface="Figtree" pitchFamily="2" charset="0"/>
                <a:cs typeface="Times New Roman" panose="02020603050405020304" pitchFamily="18" charset="0"/>
              </a:rPr>
              <a:t>Att ”tänka efter före” handlar både om saker </a:t>
            </a:r>
            <a:r>
              <a:rPr lang="sv-SE" sz="1200" b="1" dirty="0">
                <a:solidFill>
                  <a:schemeClr val="bg1">
                    <a:lumMod val="95000"/>
                  </a:schemeClr>
                </a:solidFill>
                <a:latin typeface="Figtree" pitchFamily="2" charset="0"/>
                <a:cs typeface="Times New Roman" panose="02020603050405020304" pitchFamily="18" charset="0"/>
              </a:rPr>
              <a:t>vi gör </a:t>
            </a:r>
            <a:r>
              <a:rPr lang="sv-SE" sz="1200" dirty="0">
                <a:solidFill>
                  <a:schemeClr val="bg1">
                    <a:lumMod val="95000"/>
                  </a:schemeClr>
                </a:solidFill>
                <a:latin typeface="Figtree" pitchFamily="2" charset="0"/>
                <a:cs typeface="Times New Roman" panose="02020603050405020304" pitchFamily="18" charset="0"/>
              </a:rPr>
              <a:t>i vår vardag och saker och saker som gjorts </a:t>
            </a:r>
            <a:r>
              <a:rPr lang="sv-SE" sz="1200" b="1" dirty="0">
                <a:solidFill>
                  <a:schemeClr val="bg1">
                    <a:lumMod val="95000"/>
                  </a:schemeClr>
                </a:solidFill>
                <a:latin typeface="Figtree" pitchFamily="2" charset="0"/>
                <a:cs typeface="Times New Roman" panose="02020603050405020304" pitchFamily="18" charset="0"/>
              </a:rPr>
              <a:t>tidigare i byggkedjan. </a:t>
            </a:r>
            <a:r>
              <a:rPr lang="sv-SE" sz="1200" dirty="0">
                <a:solidFill>
                  <a:schemeClr val="bg1">
                    <a:lumMod val="95000"/>
                  </a:schemeClr>
                </a:solidFill>
                <a:latin typeface="Figtree" pitchFamily="2" charset="0"/>
                <a:cs typeface="Times New Roman" panose="02020603050405020304" pitchFamily="18" charset="0"/>
              </a:rPr>
              <a:t>Diskutera i gruppen:</a:t>
            </a:r>
          </a:p>
          <a:p>
            <a:pPr marL="228600" lvl="0" indent="-228600">
              <a:lnSpc>
                <a:spcPct val="107000"/>
              </a:lnSpc>
              <a:spcAft>
                <a:spcPts val="600"/>
              </a:spcAft>
              <a:buFont typeface="+mj-lt"/>
              <a:buAutoNum type="arabicPeriod" startAt="5"/>
            </a:pPr>
            <a:r>
              <a:rPr lang="sv-SE" sz="1200" dirty="0">
                <a:solidFill>
                  <a:schemeClr val="bg1">
                    <a:lumMod val="95000"/>
                  </a:schemeClr>
                </a:solidFill>
                <a:latin typeface="Figtree" pitchFamily="2" charset="0"/>
                <a:cs typeface="Times New Roman" panose="02020603050405020304" pitchFamily="18" charset="0"/>
              </a:rPr>
              <a:t>För att</a:t>
            </a:r>
            <a:r>
              <a:rPr lang="sv-SE" sz="1200" dirty="0">
                <a:latin typeface="Figtree" pitchFamily="2" charset="0"/>
              </a:rPr>
              <a:t> </a:t>
            </a:r>
            <a:r>
              <a:rPr lang="sv-SE" sz="1200" dirty="0">
                <a:solidFill>
                  <a:schemeClr val="bg1"/>
                </a:solidFill>
                <a:latin typeface="Figtree" pitchFamily="2" charset="0"/>
              </a:rPr>
              <a:t>ert arbete ska vara så säkert och effektivt som möjligt i projektet, vad är viktigt att rollerna som finns tidigare i kedjan gör?</a:t>
            </a:r>
          </a:p>
          <a:p>
            <a:pPr marL="228600" lvl="0" indent="-228600">
              <a:lnSpc>
                <a:spcPct val="107000"/>
              </a:lnSpc>
              <a:spcAft>
                <a:spcPts val="600"/>
              </a:spcAft>
              <a:buFont typeface="+mj-lt"/>
              <a:buAutoNum type="arabicPeriod" startAt="5"/>
            </a:pPr>
            <a:r>
              <a:rPr lang="sv-SE" sz="1200" dirty="0">
                <a:solidFill>
                  <a:schemeClr val="bg1"/>
                </a:solidFill>
                <a:latin typeface="Figtree" pitchFamily="2" charset="0"/>
              </a:rPr>
              <a:t>Om ni fick skicka med  två konkreta förslag/råd till dessa roller, vad skulle de vara?</a:t>
            </a:r>
          </a:p>
          <a:p>
            <a:pPr marL="228600" lvl="0" indent="-228600">
              <a:lnSpc>
                <a:spcPct val="107000"/>
              </a:lnSpc>
              <a:spcAft>
                <a:spcPts val="600"/>
              </a:spcAft>
              <a:buFont typeface="+mj-lt"/>
              <a:buAutoNum type="arabicPeriod" startAt="5"/>
            </a:pPr>
            <a:r>
              <a:rPr lang="sv-SE" sz="1200" dirty="0">
                <a:solidFill>
                  <a:schemeClr val="bg1"/>
                </a:solidFill>
                <a:latin typeface="Figtree" pitchFamily="2" charset="0"/>
              </a:rPr>
              <a:t>Fundera tillsammans i gruppen på hur ni kan dela ovan förslag till de roller ni vill nå</a:t>
            </a:r>
          </a:p>
          <a:p>
            <a:pPr lvl="0">
              <a:lnSpc>
                <a:spcPct val="107000"/>
              </a:lnSpc>
              <a:spcAft>
                <a:spcPts val="600"/>
              </a:spcAft>
            </a:pPr>
            <a:r>
              <a:rPr lang="sv-SE" sz="1200" dirty="0">
                <a:solidFill>
                  <a:schemeClr val="bg1"/>
                </a:solidFill>
                <a:latin typeface="Figtree" pitchFamily="2" charset="0"/>
              </a:rPr>
              <a:t>Avsluta med att besluta nästa steg samt vad ni tar med er från denna workshop</a:t>
            </a:r>
          </a:p>
          <a:p>
            <a:pPr marL="171450" lvl="0" indent="-171450">
              <a:lnSpc>
                <a:spcPct val="107000"/>
              </a:lnSpc>
              <a:spcAft>
                <a:spcPts val="600"/>
              </a:spcAft>
              <a:buFont typeface="Arial" panose="020B0604020202020204" pitchFamily="34" charset="0"/>
              <a:buChar char="•"/>
            </a:pPr>
            <a:endParaRPr lang="sv-SE" sz="1200" dirty="0">
              <a:solidFill>
                <a:schemeClr val="bg1">
                  <a:lumMod val="95000"/>
                </a:schemeClr>
              </a:solidFill>
              <a:latin typeface="Figtree" pitchFamily="2" charset="0"/>
              <a:cs typeface="Times New Roman" panose="02020603050405020304" pitchFamily="18" charset="0"/>
            </a:endParaRPr>
          </a:p>
          <a:p>
            <a:pPr marL="342900" lvl="0" indent="-342900">
              <a:lnSpc>
                <a:spcPct val="107000"/>
              </a:lnSpc>
              <a:spcAft>
                <a:spcPts val="600"/>
              </a:spcAft>
              <a:buFont typeface="+mj-lt"/>
              <a:buAutoNum type="arabicPeriod"/>
            </a:pPr>
            <a:endParaRPr lang="sv-SE" sz="1200" dirty="0">
              <a:solidFill>
                <a:schemeClr val="bg1">
                  <a:lumMod val="95000"/>
                </a:schemeClr>
              </a:solidFill>
              <a:latin typeface="Figtree" pitchFamily="2" charset="0"/>
              <a:cs typeface="Times New Roman" panose="02020603050405020304" pitchFamily="18" charset="0"/>
            </a:endParaRPr>
          </a:p>
          <a:p>
            <a:pPr marL="742950" lvl="1" indent="-285750">
              <a:lnSpc>
                <a:spcPct val="107000"/>
              </a:lnSpc>
              <a:spcAft>
                <a:spcPts val="600"/>
              </a:spcAft>
              <a:buFont typeface="Wingdings" pitchFamily="2" charset="2"/>
              <a:buChar char="Ø"/>
            </a:pPr>
            <a:endParaRPr lang="sv-SE" sz="1200" i="1" dirty="0">
              <a:solidFill>
                <a:schemeClr val="bg1">
                  <a:lumMod val="95000"/>
                </a:schemeClr>
              </a:solidFill>
              <a:latin typeface="Figtree" pitchFamily="2" charset="0"/>
              <a:cs typeface="Times New Roman" panose="02020603050405020304" pitchFamily="18" charset="0"/>
            </a:endParaRPr>
          </a:p>
        </p:txBody>
      </p:sp>
      <p:sp>
        <p:nvSpPr>
          <p:cNvPr id="2" name="Ellips 1">
            <a:extLst>
              <a:ext uri="{FF2B5EF4-FFF2-40B4-BE49-F238E27FC236}">
                <a16:creationId xmlns:a16="http://schemas.microsoft.com/office/drawing/2014/main" id="{B28E3D63-42FF-0BF1-8677-454F9B8F8AFD}"/>
              </a:ext>
            </a:extLst>
          </p:cNvPr>
          <p:cNvSpPr/>
          <p:nvPr/>
        </p:nvSpPr>
        <p:spPr>
          <a:xfrm>
            <a:off x="6892525" y="206029"/>
            <a:ext cx="1515979" cy="1515979"/>
          </a:xfrm>
          <a:prstGeom prst="ellipse">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accent4"/>
                </a:solidFill>
                <a:latin typeface="Figtree Light" pitchFamily="2" charset="0"/>
              </a:rPr>
              <a:t>Instruktion för dig som planerar</a:t>
            </a:r>
          </a:p>
        </p:txBody>
      </p:sp>
    </p:spTree>
    <p:extLst>
      <p:ext uri="{BB962C8B-B14F-4D97-AF65-F5344CB8AC3E}">
        <p14:creationId xmlns:p14="http://schemas.microsoft.com/office/powerpoint/2010/main" val="171342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17</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Håll Nollans </a:t>
            </a:r>
            <a:r>
              <a:rPr lang="sv-SE" dirty="0" err="1"/>
              <a:t>säkerhetspush</a:t>
            </a:r>
            <a:r>
              <a:rPr lang="sv-SE" dirty="0"/>
              <a:t> – tid att reflektera</a:t>
            </a:r>
          </a:p>
        </p:txBody>
      </p:sp>
      <p:sp>
        <p:nvSpPr>
          <p:cNvPr id="8" name="Rektangel 7">
            <a:extLst>
              <a:ext uri="{FF2B5EF4-FFF2-40B4-BE49-F238E27FC236}">
                <a16:creationId xmlns:a16="http://schemas.microsoft.com/office/drawing/2014/main" id="{4FEC1BEF-EC88-08F8-D00D-FB9323C1792F}"/>
              </a:ext>
            </a:extLst>
          </p:cNvPr>
          <p:cNvSpPr/>
          <p:nvPr/>
        </p:nvSpPr>
        <p:spPr>
          <a:xfrm>
            <a:off x="1055674" y="1945454"/>
            <a:ext cx="4268482" cy="4280916"/>
          </a:xfrm>
          <a:prstGeom prst="rect">
            <a:avLst/>
          </a:prstGeom>
        </p:spPr>
        <p:txBody>
          <a:bodyPr wrap="square">
            <a:spAutoFit/>
          </a:bodyPr>
          <a:lstStyle/>
          <a:p>
            <a:pPr lvl="0">
              <a:lnSpc>
                <a:spcPct val="107000"/>
              </a:lnSpc>
              <a:spcAft>
                <a:spcPts val="600"/>
              </a:spcAft>
            </a:pPr>
            <a:r>
              <a:rPr lang="sv-SE"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Vad är omtanke för var och en; gå runt bordet</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Definiera tillsammans vad omtanke är för er,  på er arbetsplats</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På vilket sätt är omtanke viktigt för säkerheten? Försök ge några konkreta exempel</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får vi mer omtanke på vår arbetsplats? </a:t>
            </a:r>
            <a:br>
              <a:rPr lang="sv-SE" sz="1400" dirty="0">
                <a:solidFill>
                  <a:schemeClr val="bg1">
                    <a:lumMod val="95000"/>
                  </a:schemeClr>
                </a:solidFill>
                <a:latin typeface="Figtree" pitchFamily="2" charset="0"/>
                <a:cs typeface="Times New Roman" panose="02020603050405020304" pitchFamily="18" charset="0"/>
              </a:rPr>
            </a:br>
            <a:r>
              <a:rPr lang="sv-SE" sz="1400" dirty="0">
                <a:solidFill>
                  <a:schemeClr val="bg1">
                    <a:lumMod val="95000"/>
                  </a:schemeClr>
                </a:solidFill>
                <a:latin typeface="Figtree" pitchFamily="2" charset="0"/>
                <a:cs typeface="Times New Roman" panose="02020603050405020304" pitchFamily="18" charset="0"/>
              </a:rPr>
              <a:t>- Hur kan du bidra?</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kan olika roller på arbetsplatsen hjälpas åt att skapa mer omtanke, som ger en säkrare arbetsplats? </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ska vi arbeta framåt för att skapa mer omtanke på arbetsplatsen? Vad ska vi konkret göra?</a:t>
            </a:r>
          </a:p>
          <a:p>
            <a:pPr marL="742950" lvl="1" indent="-285750">
              <a:lnSpc>
                <a:spcPct val="107000"/>
              </a:lnSpc>
              <a:spcAft>
                <a:spcPts val="600"/>
              </a:spcAft>
              <a:buFont typeface="Wingdings" pitchFamily="2" charset="2"/>
              <a:buChar char="Ø"/>
            </a:pPr>
            <a:endParaRPr lang="sv-SE" i="1" dirty="0">
              <a:solidFill>
                <a:schemeClr val="bg1">
                  <a:lumMod val="95000"/>
                </a:schemeClr>
              </a:solidFill>
              <a:latin typeface="Figtree" pitchFamily="2" charset="0"/>
              <a:cs typeface="Times New Roman" panose="02020603050405020304" pitchFamily="18" charset="0"/>
            </a:endParaRPr>
          </a:p>
        </p:txBody>
      </p:sp>
      <p:sp>
        <p:nvSpPr>
          <p:cNvPr id="2" name="Rektangel 1">
            <a:extLst>
              <a:ext uri="{FF2B5EF4-FFF2-40B4-BE49-F238E27FC236}">
                <a16:creationId xmlns:a16="http://schemas.microsoft.com/office/drawing/2014/main" id="{0A947A08-1755-CBF3-0B9E-BB6A6368679E}"/>
              </a:ext>
            </a:extLst>
          </p:cNvPr>
          <p:cNvSpPr/>
          <p:nvPr/>
        </p:nvSpPr>
        <p:spPr>
          <a:xfrm>
            <a:off x="866101" y="1567374"/>
            <a:ext cx="5229899" cy="5043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DFEFB6B-7DA9-5B96-5E4F-5AD1F5065C86}"/>
              </a:ext>
            </a:extLst>
          </p:cNvPr>
          <p:cNvSpPr/>
          <p:nvPr/>
        </p:nvSpPr>
        <p:spPr>
          <a:xfrm>
            <a:off x="1007326" y="1589499"/>
            <a:ext cx="5138052" cy="5033750"/>
          </a:xfrm>
          <a:prstGeom prst="rect">
            <a:avLst/>
          </a:prstGeom>
        </p:spPr>
        <p:txBody>
          <a:bodyPr wrap="square">
            <a:spAutoFit/>
          </a:bodyPr>
          <a:lstStyle/>
          <a:p>
            <a:pPr lvl="0">
              <a:lnSpc>
                <a:spcPct val="107000"/>
              </a:lnSpc>
              <a:spcAft>
                <a:spcPts val="600"/>
              </a:spcAft>
            </a:pPr>
            <a:r>
              <a:rPr lang="sv-SE" sz="14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Frågor</a:t>
            </a:r>
            <a:r>
              <a:rPr lang="sv-SE" sz="12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Vad betyder ”tänka efter före” för mig i min vardag? Gå runt bordet</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På vilket sätter hjälper ”tänka efter före” oss att öka säkerheten på arbetsplatsen. Diskutera tillsammans och skriv ner två exempel</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Har du något exempel på en situation som kunnat bli annorlunda om du eller någon annan ”tänkt efter före”? Vad kan vi lära oss av den situationen?</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Hur kan vi i våra olika roller på arbetsplatsen bidra till ”tänka efter före” och därigenom skapa en ännu säkrare arbetsplats? Diskutera tillsammans och försök komma fram till två-tre konkreta exempel</a:t>
            </a:r>
          </a:p>
          <a:p>
            <a:pPr lvl="0">
              <a:lnSpc>
                <a:spcPct val="107000"/>
              </a:lnSpc>
              <a:spcAft>
                <a:spcPts val="600"/>
              </a:spcAft>
            </a:pPr>
            <a:endParaRPr lang="sv-SE" sz="1200" dirty="0">
              <a:solidFill>
                <a:schemeClr val="bg1">
                  <a:lumMod val="95000"/>
                </a:schemeClr>
              </a:solidFill>
              <a:latin typeface="Figtree" pitchFamily="2" charset="0"/>
              <a:cs typeface="Times New Roman" panose="02020603050405020304" pitchFamily="18" charset="0"/>
            </a:endParaRPr>
          </a:p>
          <a:p>
            <a:pPr lvl="0">
              <a:lnSpc>
                <a:spcPct val="107000"/>
              </a:lnSpc>
              <a:spcAft>
                <a:spcPts val="600"/>
              </a:spcAft>
            </a:pPr>
            <a:r>
              <a:rPr lang="sv-SE" sz="1200" dirty="0">
                <a:solidFill>
                  <a:schemeClr val="bg1">
                    <a:lumMod val="95000"/>
                  </a:schemeClr>
                </a:solidFill>
                <a:latin typeface="Figtree" pitchFamily="2" charset="0"/>
                <a:cs typeface="Times New Roman" panose="02020603050405020304" pitchFamily="18" charset="0"/>
              </a:rPr>
              <a:t>Att ”tänka efter före” handlar både om saker </a:t>
            </a:r>
            <a:r>
              <a:rPr lang="sv-SE" sz="1200" b="1" dirty="0">
                <a:solidFill>
                  <a:schemeClr val="bg1">
                    <a:lumMod val="95000"/>
                  </a:schemeClr>
                </a:solidFill>
                <a:latin typeface="Figtree" pitchFamily="2" charset="0"/>
                <a:cs typeface="Times New Roman" panose="02020603050405020304" pitchFamily="18" charset="0"/>
              </a:rPr>
              <a:t>vi gör </a:t>
            </a:r>
            <a:r>
              <a:rPr lang="sv-SE" sz="1200" dirty="0">
                <a:solidFill>
                  <a:schemeClr val="bg1">
                    <a:lumMod val="95000"/>
                  </a:schemeClr>
                </a:solidFill>
                <a:latin typeface="Figtree" pitchFamily="2" charset="0"/>
                <a:cs typeface="Times New Roman" panose="02020603050405020304" pitchFamily="18" charset="0"/>
              </a:rPr>
              <a:t>i vår vardag och saker och saker som gjorts </a:t>
            </a:r>
            <a:r>
              <a:rPr lang="sv-SE" sz="1200" b="1" dirty="0">
                <a:solidFill>
                  <a:schemeClr val="bg1">
                    <a:lumMod val="95000"/>
                  </a:schemeClr>
                </a:solidFill>
                <a:latin typeface="Figtree" pitchFamily="2" charset="0"/>
                <a:cs typeface="Times New Roman" panose="02020603050405020304" pitchFamily="18" charset="0"/>
              </a:rPr>
              <a:t>tidigare i byggkedjan. </a:t>
            </a:r>
            <a:r>
              <a:rPr lang="sv-SE" sz="1200" dirty="0">
                <a:solidFill>
                  <a:schemeClr val="bg1">
                    <a:lumMod val="95000"/>
                  </a:schemeClr>
                </a:solidFill>
                <a:latin typeface="Figtree" pitchFamily="2" charset="0"/>
                <a:cs typeface="Times New Roman" panose="02020603050405020304" pitchFamily="18" charset="0"/>
              </a:rPr>
              <a:t>Diskutera i gruppen:</a:t>
            </a:r>
          </a:p>
          <a:p>
            <a:pPr marL="228600" lvl="0" indent="-228600">
              <a:lnSpc>
                <a:spcPct val="107000"/>
              </a:lnSpc>
              <a:spcAft>
                <a:spcPts val="600"/>
              </a:spcAft>
              <a:buFont typeface="+mj-lt"/>
              <a:buAutoNum type="arabicPeriod" startAt="5"/>
            </a:pPr>
            <a:r>
              <a:rPr lang="sv-SE" sz="1200" dirty="0">
                <a:solidFill>
                  <a:schemeClr val="bg1">
                    <a:lumMod val="95000"/>
                  </a:schemeClr>
                </a:solidFill>
                <a:latin typeface="Figtree" pitchFamily="2" charset="0"/>
                <a:cs typeface="Times New Roman" panose="02020603050405020304" pitchFamily="18" charset="0"/>
              </a:rPr>
              <a:t>För att</a:t>
            </a:r>
            <a:r>
              <a:rPr lang="sv-SE" sz="1200" dirty="0">
                <a:latin typeface="Figtree" pitchFamily="2" charset="0"/>
              </a:rPr>
              <a:t> </a:t>
            </a:r>
            <a:r>
              <a:rPr lang="sv-SE" sz="1200" dirty="0">
                <a:solidFill>
                  <a:schemeClr val="bg1"/>
                </a:solidFill>
                <a:latin typeface="Figtree" pitchFamily="2" charset="0"/>
              </a:rPr>
              <a:t>ert arbete ska vara så säkert och effektivt som möjligt i projektet, vad är viktigt att rollerna som finns tidigare i kedjan gör?</a:t>
            </a:r>
          </a:p>
          <a:p>
            <a:pPr marL="228600" lvl="0" indent="-228600">
              <a:lnSpc>
                <a:spcPct val="107000"/>
              </a:lnSpc>
              <a:spcAft>
                <a:spcPts val="600"/>
              </a:spcAft>
              <a:buFont typeface="+mj-lt"/>
              <a:buAutoNum type="arabicPeriod" startAt="5"/>
            </a:pPr>
            <a:r>
              <a:rPr lang="sv-SE" sz="1200" dirty="0">
                <a:solidFill>
                  <a:schemeClr val="bg1"/>
                </a:solidFill>
                <a:latin typeface="Figtree" pitchFamily="2" charset="0"/>
              </a:rPr>
              <a:t>Om ni fick skicka med  två konkreta förslag/råd till dessa roller, vad skulle de vara?</a:t>
            </a:r>
          </a:p>
          <a:p>
            <a:pPr marL="228600" lvl="0" indent="-228600">
              <a:lnSpc>
                <a:spcPct val="107000"/>
              </a:lnSpc>
              <a:spcAft>
                <a:spcPts val="600"/>
              </a:spcAft>
              <a:buFont typeface="+mj-lt"/>
              <a:buAutoNum type="arabicPeriod" startAt="5"/>
            </a:pPr>
            <a:r>
              <a:rPr lang="sv-SE" sz="1200" dirty="0">
                <a:solidFill>
                  <a:schemeClr val="bg1"/>
                </a:solidFill>
                <a:latin typeface="Figtree" pitchFamily="2" charset="0"/>
              </a:rPr>
              <a:t>Fundera tillsammans i gruppen på hur ni kan dela ovan förslag till de roller ni vill nå</a:t>
            </a:r>
          </a:p>
          <a:p>
            <a:pPr lvl="0">
              <a:lnSpc>
                <a:spcPct val="107000"/>
              </a:lnSpc>
              <a:spcAft>
                <a:spcPts val="600"/>
              </a:spcAft>
            </a:pPr>
            <a:r>
              <a:rPr lang="sv-SE" sz="1200" dirty="0">
                <a:solidFill>
                  <a:schemeClr val="bg1"/>
                </a:solidFill>
                <a:latin typeface="Figtree" pitchFamily="2" charset="0"/>
              </a:rPr>
              <a:t>Avsluta med att besluta nästa steg samt vad ni tar med er från denna workshop</a:t>
            </a:r>
          </a:p>
        </p:txBody>
      </p:sp>
      <p:sp>
        <p:nvSpPr>
          <p:cNvPr id="3" name="Rektangel 2">
            <a:extLst>
              <a:ext uri="{FF2B5EF4-FFF2-40B4-BE49-F238E27FC236}">
                <a16:creationId xmlns:a16="http://schemas.microsoft.com/office/drawing/2014/main" id="{79C5FE99-F29A-DBC3-C12D-D08753DFA6A2}"/>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416395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18</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A push for </a:t>
            </a:r>
            <a:r>
              <a:rPr lang="sv-SE" dirty="0" err="1"/>
              <a:t>safety</a:t>
            </a:r>
            <a:r>
              <a:rPr lang="sv-SE" dirty="0"/>
              <a:t> </a:t>
            </a:r>
            <a:r>
              <a:rPr lang="sv-SE" dirty="0" err="1"/>
              <a:t>awareness</a:t>
            </a:r>
            <a:r>
              <a:rPr lang="sv-SE" dirty="0"/>
              <a:t> – </a:t>
            </a:r>
            <a:r>
              <a:rPr lang="sv-SE" dirty="0" err="1"/>
              <a:t>time</a:t>
            </a:r>
            <a:r>
              <a:rPr lang="sv-SE" dirty="0"/>
              <a:t> to </a:t>
            </a:r>
            <a:r>
              <a:rPr lang="sv-SE" dirty="0" err="1"/>
              <a:t>reflect</a:t>
            </a:r>
            <a:endParaRPr lang="sv-SE" dirty="0"/>
          </a:p>
        </p:txBody>
      </p:sp>
      <p:sp>
        <p:nvSpPr>
          <p:cNvPr id="10" name="Rektangel 9">
            <a:extLst>
              <a:ext uri="{FF2B5EF4-FFF2-40B4-BE49-F238E27FC236}">
                <a16:creationId xmlns:a16="http://schemas.microsoft.com/office/drawing/2014/main" id="{31514177-2D42-B6B2-D636-ED2F20D54ECC}"/>
              </a:ext>
            </a:extLst>
          </p:cNvPr>
          <p:cNvSpPr/>
          <p:nvPr/>
        </p:nvSpPr>
        <p:spPr>
          <a:xfrm>
            <a:off x="844295" y="1347918"/>
            <a:ext cx="5802019" cy="5510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9A1BFD90-8B85-07E2-0A7C-AAEB16037D30}"/>
              </a:ext>
            </a:extLst>
          </p:cNvPr>
          <p:cNvSpPr/>
          <p:nvPr/>
        </p:nvSpPr>
        <p:spPr>
          <a:xfrm>
            <a:off x="985520" y="1370043"/>
            <a:ext cx="5556504" cy="6175730"/>
          </a:xfrm>
          <a:prstGeom prst="rect">
            <a:avLst/>
          </a:prstGeom>
        </p:spPr>
        <p:txBody>
          <a:bodyPr wrap="square">
            <a:spAutoFit/>
          </a:bodyPr>
          <a:lstStyle/>
          <a:p>
            <a:pPr lvl="0">
              <a:lnSpc>
                <a:spcPct val="107000"/>
              </a:lnSpc>
              <a:spcAft>
                <a:spcPts val="600"/>
              </a:spcAft>
            </a:pPr>
            <a:r>
              <a:rPr lang="sv-SE" sz="1400" dirty="0" err="1">
                <a:solidFill>
                  <a:schemeClr val="bg1">
                    <a:lumMod val="95000"/>
                  </a:schemeClr>
                </a:solidFill>
                <a:latin typeface="Larken ExtraBold" pitchFamily="2" charset="0"/>
                <a:ea typeface="Calibri" panose="020F0502020204030204" pitchFamily="34" charset="0"/>
                <a:cs typeface="Times New Roman" panose="02020603050405020304" pitchFamily="18" charset="0"/>
              </a:rPr>
              <a:t>Questions</a:t>
            </a:r>
            <a:r>
              <a:rPr lang="sv-SE" sz="12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a:t>
            </a:r>
          </a:p>
          <a:p>
            <a:pPr marL="228600" indent="-228600">
              <a:lnSpc>
                <a:spcPct val="107000"/>
              </a:lnSpc>
              <a:spcAft>
                <a:spcPts val="600"/>
              </a:spcAft>
              <a:buFont typeface="+mj-lt"/>
              <a:buAutoNum type="arabicPeriod"/>
            </a:pPr>
            <a:r>
              <a:rPr lang="sv-SE" sz="1200" dirty="0" err="1">
                <a:solidFill>
                  <a:schemeClr val="bg1">
                    <a:lumMod val="95000"/>
                  </a:schemeClr>
                </a:solidFill>
                <a:latin typeface="Figtree" pitchFamily="2" charset="0"/>
                <a:cs typeface="Times New Roman" panose="02020603050405020304" pitchFamily="18" charset="0"/>
              </a:rPr>
              <a:t>What</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does</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solidFill>
                <a:latin typeface="Figtree" pitchFamily="2" charset="0"/>
              </a:rPr>
              <a:t>think</a:t>
            </a:r>
            <a:r>
              <a:rPr lang="sv-SE" sz="1200" dirty="0">
                <a:solidFill>
                  <a:schemeClr val="bg1"/>
                </a:solidFill>
                <a:latin typeface="Figtree" pitchFamily="2" charset="0"/>
              </a:rPr>
              <a:t> </a:t>
            </a:r>
            <a:r>
              <a:rPr lang="sv-SE" sz="1200" dirty="0" err="1">
                <a:solidFill>
                  <a:schemeClr val="bg1"/>
                </a:solidFill>
                <a:latin typeface="Figtree" pitchFamily="2" charset="0"/>
              </a:rPr>
              <a:t>ahead</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mean</a:t>
            </a:r>
            <a:r>
              <a:rPr lang="sv-SE" sz="1200" dirty="0">
                <a:solidFill>
                  <a:schemeClr val="bg1">
                    <a:lumMod val="95000"/>
                  </a:schemeClr>
                </a:solidFill>
                <a:latin typeface="Figtree" pitchFamily="2" charset="0"/>
                <a:cs typeface="Times New Roman" panose="02020603050405020304" pitchFamily="18" charset="0"/>
              </a:rPr>
              <a:t> to </a:t>
            </a:r>
            <a:r>
              <a:rPr lang="sv-SE" sz="1200" dirty="0" err="1">
                <a:solidFill>
                  <a:schemeClr val="bg1">
                    <a:lumMod val="95000"/>
                  </a:schemeClr>
                </a:solidFill>
                <a:latin typeface="Figtree" pitchFamily="2" charset="0"/>
                <a:cs typeface="Times New Roman" panose="02020603050405020304" pitchFamily="18" charset="0"/>
              </a:rPr>
              <a:t>me</a:t>
            </a:r>
            <a:r>
              <a:rPr lang="sv-SE" sz="1200" dirty="0">
                <a:solidFill>
                  <a:schemeClr val="bg1">
                    <a:lumMod val="95000"/>
                  </a:schemeClr>
                </a:solidFill>
                <a:latin typeface="Figtree" pitchFamily="2" charset="0"/>
                <a:cs typeface="Times New Roman" panose="02020603050405020304" pitchFamily="18" charset="0"/>
              </a:rPr>
              <a:t> in the </a:t>
            </a:r>
            <a:r>
              <a:rPr lang="sv-SE" sz="1200" dirty="0" err="1">
                <a:solidFill>
                  <a:schemeClr val="bg1">
                    <a:lumMod val="95000"/>
                  </a:schemeClr>
                </a:solidFill>
                <a:latin typeface="Figtree" pitchFamily="2" charset="0"/>
                <a:cs typeface="Times New Roman" panose="02020603050405020304" pitchFamily="18" charset="0"/>
              </a:rPr>
              <a:t>workplace</a:t>
            </a:r>
            <a:r>
              <a:rPr lang="sv-SE" sz="1200" dirty="0">
                <a:solidFill>
                  <a:schemeClr val="bg1">
                    <a:lumMod val="95000"/>
                  </a:schemeClr>
                </a:solidFill>
                <a:latin typeface="Figtree" pitchFamily="2" charset="0"/>
                <a:cs typeface="Times New Roman" panose="02020603050405020304" pitchFamily="18" charset="0"/>
              </a:rPr>
              <a:t>? </a:t>
            </a:r>
            <a:br>
              <a:rPr lang="sv-SE" sz="1200" dirty="0">
                <a:solidFill>
                  <a:schemeClr val="bg1">
                    <a:lumMod val="95000"/>
                  </a:schemeClr>
                </a:solidFill>
                <a:latin typeface="Figtree" pitchFamily="2" charset="0"/>
                <a:cs typeface="Times New Roman" panose="02020603050405020304" pitchFamily="18" charset="0"/>
              </a:rPr>
            </a:br>
            <a:r>
              <a:rPr lang="sv-SE" sz="1200" dirty="0">
                <a:solidFill>
                  <a:schemeClr val="bg1">
                    <a:lumMod val="95000"/>
                  </a:schemeClr>
                </a:solidFill>
                <a:latin typeface="Figtree" pitchFamily="2" charset="0"/>
                <a:cs typeface="Times New Roman" panose="02020603050405020304" pitchFamily="18" charset="0"/>
              </a:rPr>
              <a:t>Go </a:t>
            </a:r>
            <a:r>
              <a:rPr lang="sv-SE" sz="1200" dirty="0" err="1">
                <a:solidFill>
                  <a:schemeClr val="bg1">
                    <a:lumMod val="95000"/>
                  </a:schemeClr>
                </a:solidFill>
                <a:latin typeface="Figtree" pitchFamily="2" charset="0"/>
                <a:cs typeface="Times New Roman" panose="02020603050405020304" pitchFamily="18" charset="0"/>
              </a:rPr>
              <a:t>around</a:t>
            </a:r>
            <a:r>
              <a:rPr lang="sv-SE" sz="1200" dirty="0">
                <a:solidFill>
                  <a:schemeClr val="bg1">
                    <a:lumMod val="95000"/>
                  </a:schemeClr>
                </a:solidFill>
                <a:latin typeface="Figtree" pitchFamily="2" charset="0"/>
                <a:cs typeface="Times New Roman" panose="02020603050405020304" pitchFamily="18" charset="0"/>
              </a:rPr>
              <a:t> the table</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In </a:t>
            </a:r>
            <a:r>
              <a:rPr lang="sv-SE" sz="1200" dirty="0" err="1">
                <a:solidFill>
                  <a:schemeClr val="bg1">
                    <a:lumMod val="95000"/>
                  </a:schemeClr>
                </a:solidFill>
                <a:latin typeface="Figtree" pitchFamily="2" charset="0"/>
                <a:cs typeface="Times New Roman" panose="02020603050405020304" pitchFamily="18" charset="0"/>
              </a:rPr>
              <a:t>what</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way</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does</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solidFill>
                <a:latin typeface="Figtree" pitchFamily="2" charset="0"/>
              </a:rPr>
              <a:t>think</a:t>
            </a:r>
            <a:r>
              <a:rPr lang="sv-SE" sz="1200" dirty="0">
                <a:solidFill>
                  <a:schemeClr val="bg1"/>
                </a:solidFill>
                <a:latin typeface="Figtree" pitchFamily="2" charset="0"/>
              </a:rPr>
              <a:t> </a:t>
            </a:r>
            <a:r>
              <a:rPr lang="sv-SE" sz="1200" dirty="0" err="1">
                <a:solidFill>
                  <a:schemeClr val="bg1"/>
                </a:solidFill>
                <a:latin typeface="Figtree" pitchFamily="2" charset="0"/>
              </a:rPr>
              <a:t>ahead</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help</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us</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increase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safety</a:t>
            </a:r>
            <a:r>
              <a:rPr lang="sv-SE" sz="1200" dirty="0">
                <a:solidFill>
                  <a:schemeClr val="bg1">
                    <a:lumMod val="95000"/>
                  </a:schemeClr>
                </a:solidFill>
                <a:latin typeface="Figtree" pitchFamily="2" charset="0"/>
                <a:cs typeface="Times New Roman" panose="02020603050405020304" pitchFamily="18" charset="0"/>
              </a:rPr>
              <a:t> in </a:t>
            </a:r>
            <a:r>
              <a:rPr lang="sv-SE" sz="1200" dirty="0" err="1">
                <a:solidFill>
                  <a:schemeClr val="bg1">
                    <a:lumMod val="95000"/>
                  </a:schemeClr>
                </a:solidFill>
                <a:latin typeface="Figtree" pitchFamily="2" charset="0"/>
                <a:cs typeface="Times New Roman" panose="02020603050405020304" pitchFamily="18" charset="0"/>
              </a:rPr>
              <a:t>our</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workplace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Discuss</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together</a:t>
            </a:r>
            <a:r>
              <a:rPr lang="sv-SE" sz="1200" dirty="0">
                <a:solidFill>
                  <a:schemeClr val="bg1">
                    <a:lumMod val="95000"/>
                  </a:schemeClr>
                </a:solidFill>
                <a:latin typeface="Figtree" pitchFamily="2" charset="0"/>
                <a:cs typeface="Times New Roman" panose="02020603050405020304" pitchFamily="18" charset="0"/>
              </a:rPr>
              <a:t> and </a:t>
            </a:r>
            <a:r>
              <a:rPr lang="sv-SE" sz="1200" dirty="0" err="1">
                <a:solidFill>
                  <a:schemeClr val="bg1">
                    <a:lumMod val="95000"/>
                  </a:schemeClr>
                </a:solidFill>
                <a:latin typeface="Figtree" pitchFamily="2" charset="0"/>
                <a:cs typeface="Times New Roman" panose="02020603050405020304" pitchFamily="18" charset="0"/>
              </a:rPr>
              <a:t>write</a:t>
            </a:r>
            <a:r>
              <a:rPr lang="sv-SE" sz="1200" dirty="0">
                <a:solidFill>
                  <a:schemeClr val="bg1">
                    <a:lumMod val="95000"/>
                  </a:schemeClr>
                </a:solidFill>
                <a:latin typeface="Figtree" pitchFamily="2" charset="0"/>
                <a:cs typeface="Times New Roman" panose="02020603050405020304" pitchFamily="18" charset="0"/>
              </a:rPr>
              <a:t> down </a:t>
            </a:r>
            <a:r>
              <a:rPr lang="sv-SE" sz="1200" dirty="0" err="1">
                <a:solidFill>
                  <a:schemeClr val="bg1">
                    <a:lumMod val="95000"/>
                  </a:schemeClr>
                </a:solidFill>
                <a:latin typeface="Figtree" pitchFamily="2" charset="0"/>
                <a:cs typeface="Times New Roman" panose="02020603050405020304" pitchFamily="18" charset="0"/>
              </a:rPr>
              <a:t>two</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exemples</a:t>
            </a:r>
            <a:endParaRPr lang="sv-SE" sz="1200" dirty="0">
              <a:solidFill>
                <a:schemeClr val="bg1">
                  <a:lumMod val="95000"/>
                </a:schemeClr>
              </a:solidFill>
              <a:latin typeface="Figtree" pitchFamily="2" charset="0"/>
              <a:cs typeface="Times New Roman" panose="02020603050405020304" pitchFamily="18" charset="0"/>
            </a:endParaRP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Do </a:t>
            </a:r>
            <a:r>
              <a:rPr lang="sv-SE" sz="1200" dirty="0" err="1">
                <a:solidFill>
                  <a:schemeClr val="bg1">
                    <a:lumMod val="95000"/>
                  </a:schemeClr>
                </a:solidFill>
                <a:latin typeface="Figtree" pitchFamily="2" charset="0"/>
                <a:cs typeface="Times New Roman" panose="02020603050405020304" pitchFamily="18" charset="0"/>
              </a:rPr>
              <a:t>you</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have</a:t>
            </a:r>
            <a:r>
              <a:rPr lang="sv-SE" sz="1200" dirty="0">
                <a:solidFill>
                  <a:schemeClr val="bg1">
                    <a:lumMod val="95000"/>
                  </a:schemeClr>
                </a:solidFill>
                <a:latin typeface="Figtree" pitchFamily="2" charset="0"/>
                <a:cs typeface="Times New Roman" panose="02020603050405020304" pitchFamily="18" charset="0"/>
              </a:rPr>
              <a:t> an </a:t>
            </a:r>
            <a:r>
              <a:rPr lang="sv-SE" sz="1200" dirty="0" err="1">
                <a:solidFill>
                  <a:schemeClr val="bg1">
                    <a:lumMod val="95000"/>
                  </a:schemeClr>
                </a:solidFill>
                <a:latin typeface="Figtree" pitchFamily="2" charset="0"/>
                <a:cs typeface="Times New Roman" panose="02020603050405020304" pitchFamily="18" charset="0"/>
              </a:rPr>
              <a:t>example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of</a:t>
            </a:r>
            <a:r>
              <a:rPr lang="sv-SE" sz="1200" dirty="0">
                <a:solidFill>
                  <a:schemeClr val="bg1">
                    <a:lumMod val="95000"/>
                  </a:schemeClr>
                </a:solidFill>
                <a:latin typeface="Figtree" pitchFamily="2" charset="0"/>
                <a:cs typeface="Times New Roman" panose="02020603050405020304" pitchFamily="18" charset="0"/>
              </a:rPr>
              <a:t> a situation </a:t>
            </a:r>
            <a:r>
              <a:rPr lang="sv-SE" sz="1200" dirty="0" err="1">
                <a:solidFill>
                  <a:schemeClr val="bg1">
                    <a:lumMod val="95000"/>
                  </a:schemeClr>
                </a:solidFill>
                <a:latin typeface="Figtree" pitchFamily="2" charset="0"/>
                <a:cs typeface="Times New Roman" panose="02020603050405020304" pitchFamily="18" charset="0"/>
              </a:rPr>
              <a:t>which</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could</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have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been</a:t>
            </a:r>
            <a:r>
              <a:rPr lang="sv-SE" sz="1200" dirty="0">
                <a:solidFill>
                  <a:schemeClr val="bg1">
                    <a:lumMod val="95000"/>
                  </a:schemeClr>
                </a:solidFill>
                <a:latin typeface="Figtree" pitchFamily="2" charset="0"/>
                <a:cs typeface="Times New Roman" panose="02020603050405020304" pitchFamily="18" charset="0"/>
              </a:rPr>
              <a:t> different </a:t>
            </a:r>
            <a:r>
              <a:rPr lang="sv-SE" sz="1200" dirty="0" err="1">
                <a:solidFill>
                  <a:schemeClr val="bg1">
                    <a:lumMod val="95000"/>
                  </a:schemeClr>
                </a:solidFill>
                <a:latin typeface="Figtree" pitchFamily="2" charset="0"/>
                <a:cs typeface="Times New Roman" panose="02020603050405020304" pitchFamily="18" charset="0"/>
              </a:rPr>
              <a:t>if</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you</a:t>
            </a:r>
            <a:r>
              <a:rPr lang="sv-SE" sz="1200" dirty="0">
                <a:solidFill>
                  <a:schemeClr val="bg1">
                    <a:lumMod val="95000"/>
                  </a:schemeClr>
                </a:solidFill>
                <a:latin typeface="Figtree" pitchFamily="2" charset="0"/>
                <a:cs typeface="Times New Roman" panose="02020603050405020304" pitchFamily="18" charset="0"/>
              </a:rPr>
              <a:t> or </a:t>
            </a:r>
            <a:r>
              <a:rPr lang="sv-SE" sz="1200" dirty="0" err="1">
                <a:solidFill>
                  <a:schemeClr val="bg1">
                    <a:lumMod val="95000"/>
                  </a:schemeClr>
                </a:solidFill>
                <a:latin typeface="Figtree" pitchFamily="2" charset="0"/>
                <a:cs typeface="Times New Roman" panose="02020603050405020304" pitchFamily="18" charset="0"/>
              </a:rPr>
              <a:t>someone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else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solidFill>
                <a:latin typeface="Figtree" pitchFamily="2" charset="0"/>
                <a:cs typeface="Times New Roman" panose="02020603050405020304" pitchFamily="18" charset="0"/>
              </a:rPr>
              <a:t>t</a:t>
            </a:r>
            <a:r>
              <a:rPr lang="sv-SE" sz="1200" dirty="0" err="1">
                <a:solidFill>
                  <a:schemeClr val="bg1"/>
                </a:solidFill>
                <a:latin typeface="Figtree" pitchFamily="2" charset="0"/>
              </a:rPr>
              <a:t>hought</a:t>
            </a:r>
            <a:r>
              <a:rPr lang="sv-SE" sz="1200" dirty="0">
                <a:solidFill>
                  <a:schemeClr val="bg1"/>
                </a:solidFill>
                <a:latin typeface="Figtree" pitchFamily="2" charset="0"/>
              </a:rPr>
              <a:t> </a:t>
            </a:r>
            <a:r>
              <a:rPr lang="sv-SE" sz="1200" dirty="0" err="1">
                <a:solidFill>
                  <a:schemeClr val="bg1"/>
                </a:solidFill>
                <a:latin typeface="Figtree" pitchFamily="2" charset="0"/>
              </a:rPr>
              <a:t>ahead</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What</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can</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learn</a:t>
            </a:r>
            <a:r>
              <a:rPr lang="sv-SE" sz="1200" dirty="0">
                <a:solidFill>
                  <a:schemeClr val="bg1">
                    <a:lumMod val="95000"/>
                  </a:schemeClr>
                </a:solidFill>
                <a:latin typeface="Figtree" pitchFamily="2" charset="0"/>
                <a:cs typeface="Times New Roman" panose="02020603050405020304" pitchFamily="18" charset="0"/>
              </a:rPr>
              <a:t> from </a:t>
            </a:r>
            <a:r>
              <a:rPr lang="sv-SE" sz="1200" dirty="0" err="1">
                <a:solidFill>
                  <a:schemeClr val="bg1">
                    <a:lumMod val="95000"/>
                  </a:schemeClr>
                </a:solidFill>
                <a:latin typeface="Figtree" pitchFamily="2" charset="0"/>
                <a:cs typeface="Times New Roman" panose="02020603050405020304" pitchFamily="18" charset="0"/>
              </a:rPr>
              <a:t>this</a:t>
            </a:r>
            <a:r>
              <a:rPr lang="sv-SE" sz="1200" dirty="0">
                <a:solidFill>
                  <a:schemeClr val="bg1">
                    <a:lumMod val="95000"/>
                  </a:schemeClr>
                </a:solidFill>
                <a:latin typeface="Figtree" pitchFamily="2" charset="0"/>
                <a:cs typeface="Times New Roman" panose="02020603050405020304" pitchFamily="18" charset="0"/>
              </a:rPr>
              <a:t> situation?</a:t>
            </a:r>
          </a:p>
          <a:p>
            <a:pPr marL="228600" indent="-228600">
              <a:lnSpc>
                <a:spcPct val="107000"/>
              </a:lnSpc>
              <a:spcAft>
                <a:spcPts val="600"/>
              </a:spcAft>
              <a:buFont typeface="+mj-lt"/>
              <a:buAutoNum type="arabicPeriod"/>
            </a:pPr>
            <a:r>
              <a:rPr lang="sv-SE" sz="1200" dirty="0" err="1">
                <a:solidFill>
                  <a:schemeClr val="bg1">
                    <a:lumMod val="95000"/>
                  </a:schemeClr>
                </a:solidFill>
                <a:latin typeface="Figtree" pitchFamily="2" charset="0"/>
                <a:cs typeface="Times New Roman" panose="02020603050405020304" pitchFamily="18" charset="0"/>
              </a:rPr>
              <a:t>How</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can</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in </a:t>
            </a:r>
            <a:r>
              <a:rPr lang="sv-SE" sz="1200" dirty="0" err="1">
                <a:solidFill>
                  <a:schemeClr val="bg1">
                    <a:lumMod val="95000"/>
                  </a:schemeClr>
                </a:solidFill>
                <a:latin typeface="Figtree" pitchFamily="2" charset="0"/>
                <a:cs typeface="Times New Roman" panose="02020603050405020304" pitchFamily="18" charset="0"/>
              </a:rPr>
              <a:t>our</a:t>
            </a:r>
            <a:r>
              <a:rPr lang="sv-SE" sz="1200" dirty="0">
                <a:solidFill>
                  <a:schemeClr val="bg1">
                    <a:lumMod val="95000"/>
                  </a:schemeClr>
                </a:solidFill>
                <a:latin typeface="Figtree" pitchFamily="2" charset="0"/>
                <a:cs typeface="Times New Roman" panose="02020603050405020304" pitchFamily="18" charset="0"/>
              </a:rPr>
              <a:t> different </a:t>
            </a:r>
            <a:r>
              <a:rPr lang="sv-SE" sz="1200" dirty="0" err="1">
                <a:solidFill>
                  <a:schemeClr val="bg1">
                    <a:lumMod val="95000"/>
                  </a:schemeClr>
                </a:solidFill>
                <a:latin typeface="Figtree" pitchFamily="2" charset="0"/>
                <a:cs typeface="Times New Roman" panose="02020603050405020304" pitchFamily="18" charset="0"/>
              </a:rPr>
              <a:t>roles</a:t>
            </a:r>
            <a:r>
              <a:rPr lang="sv-SE" sz="1200" dirty="0">
                <a:solidFill>
                  <a:schemeClr val="bg1">
                    <a:lumMod val="95000"/>
                  </a:schemeClr>
                </a:solidFill>
                <a:latin typeface="Figtree" pitchFamily="2" charset="0"/>
                <a:cs typeface="Times New Roman" panose="02020603050405020304" pitchFamily="18" charset="0"/>
              </a:rPr>
              <a:t> in the </a:t>
            </a:r>
            <a:r>
              <a:rPr lang="sv-SE" sz="1200" dirty="0" err="1">
                <a:solidFill>
                  <a:schemeClr val="bg1">
                    <a:lumMod val="95000"/>
                  </a:schemeClr>
                </a:solidFill>
                <a:latin typeface="Figtree" pitchFamily="2" charset="0"/>
                <a:cs typeface="Times New Roman" panose="02020603050405020304" pitchFamily="18" charset="0"/>
              </a:rPr>
              <a:t>workplace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contribute</a:t>
            </a:r>
            <a:r>
              <a:rPr lang="sv-SE" sz="1200" dirty="0">
                <a:solidFill>
                  <a:schemeClr val="bg1">
                    <a:lumMod val="95000"/>
                  </a:schemeClr>
                </a:solidFill>
                <a:latin typeface="Figtree" pitchFamily="2" charset="0"/>
                <a:cs typeface="Times New Roman" panose="02020603050405020304" pitchFamily="18" charset="0"/>
              </a:rPr>
              <a:t> to ”</a:t>
            </a:r>
            <a:r>
              <a:rPr lang="sv-SE" sz="1200" dirty="0" err="1">
                <a:solidFill>
                  <a:schemeClr val="bg1"/>
                </a:solidFill>
                <a:latin typeface="Figtree" pitchFamily="2" charset="0"/>
              </a:rPr>
              <a:t>think</a:t>
            </a:r>
            <a:r>
              <a:rPr lang="sv-SE" sz="1200" dirty="0">
                <a:solidFill>
                  <a:schemeClr val="bg1"/>
                </a:solidFill>
                <a:latin typeface="Figtree" pitchFamily="2" charset="0"/>
              </a:rPr>
              <a:t> </a:t>
            </a:r>
            <a:r>
              <a:rPr lang="sv-SE" sz="1200" dirty="0" err="1">
                <a:solidFill>
                  <a:schemeClr val="bg1"/>
                </a:solidFill>
                <a:latin typeface="Figtree" pitchFamily="2" charset="0"/>
              </a:rPr>
              <a:t>ahead</a:t>
            </a:r>
            <a:r>
              <a:rPr lang="sv-SE" sz="1200" dirty="0">
                <a:solidFill>
                  <a:schemeClr val="bg1">
                    <a:lumMod val="95000"/>
                  </a:schemeClr>
                </a:solidFill>
                <a:latin typeface="Figtree" pitchFamily="2" charset="0"/>
                <a:cs typeface="Times New Roman" panose="02020603050405020304" pitchFamily="18" charset="0"/>
              </a:rPr>
              <a:t>” and </a:t>
            </a:r>
            <a:r>
              <a:rPr lang="sv-SE" sz="1200" dirty="0" err="1">
                <a:solidFill>
                  <a:schemeClr val="bg1">
                    <a:lumMod val="95000"/>
                  </a:schemeClr>
                </a:solidFill>
                <a:latin typeface="Figtree" pitchFamily="2" charset="0"/>
                <a:cs typeface="Times New Roman" panose="02020603050405020304" pitchFamily="18" charset="0"/>
              </a:rPr>
              <a:t>thereby</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create</a:t>
            </a:r>
            <a:r>
              <a:rPr lang="sv-SE" sz="1200" dirty="0">
                <a:solidFill>
                  <a:schemeClr val="bg1">
                    <a:lumMod val="95000"/>
                  </a:schemeClr>
                </a:solidFill>
                <a:latin typeface="Figtree" pitchFamily="2" charset="0"/>
                <a:cs typeface="Times New Roman" panose="02020603050405020304" pitchFamily="18" charset="0"/>
              </a:rPr>
              <a:t> an </a:t>
            </a:r>
            <a:r>
              <a:rPr lang="sv-SE" sz="1200" dirty="0" err="1">
                <a:solidFill>
                  <a:schemeClr val="bg1">
                    <a:lumMod val="95000"/>
                  </a:schemeClr>
                </a:solidFill>
                <a:latin typeface="Figtree" pitchFamily="2" charset="0"/>
                <a:cs typeface="Times New Roman" panose="02020603050405020304" pitchFamily="18" charset="0"/>
              </a:rPr>
              <a:t>even</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safer</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workplace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Discuss</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together</a:t>
            </a:r>
            <a:r>
              <a:rPr lang="sv-SE" sz="1200" dirty="0">
                <a:solidFill>
                  <a:schemeClr val="bg1">
                    <a:lumMod val="95000"/>
                  </a:schemeClr>
                </a:solidFill>
                <a:latin typeface="Figtree" pitchFamily="2" charset="0"/>
                <a:cs typeface="Times New Roman" panose="02020603050405020304" pitchFamily="18" charset="0"/>
              </a:rPr>
              <a:t> and try to come </a:t>
            </a:r>
            <a:r>
              <a:rPr lang="sv-SE" sz="1200" dirty="0" err="1">
                <a:solidFill>
                  <a:schemeClr val="bg1">
                    <a:lumMod val="95000"/>
                  </a:schemeClr>
                </a:solidFill>
                <a:latin typeface="Figtree" pitchFamily="2" charset="0"/>
                <a:cs typeface="Times New Roman" panose="02020603050405020304" pitchFamily="18" charset="0"/>
              </a:rPr>
              <a:t>up</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with</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two-three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specific</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examples</a:t>
            </a:r>
            <a:r>
              <a:rPr lang="sv-SE" sz="1200" dirty="0">
                <a:solidFill>
                  <a:schemeClr val="bg1">
                    <a:lumMod val="95000"/>
                  </a:schemeClr>
                </a:solidFill>
                <a:latin typeface="Figtree" pitchFamily="2" charset="0"/>
                <a:cs typeface="Times New Roman" panose="02020603050405020304" pitchFamily="18" charset="0"/>
              </a:rPr>
              <a:t>.</a:t>
            </a:r>
          </a:p>
          <a:p>
            <a:pPr lvl="0">
              <a:lnSpc>
                <a:spcPct val="107000"/>
              </a:lnSpc>
              <a:spcAft>
                <a:spcPts val="600"/>
              </a:spcAft>
            </a:pPr>
            <a:endParaRPr lang="sv-SE" sz="1200" dirty="0">
              <a:solidFill>
                <a:schemeClr val="bg1">
                  <a:lumMod val="95000"/>
                </a:schemeClr>
              </a:solidFill>
              <a:latin typeface="Figtree" pitchFamily="2" charset="0"/>
              <a:cs typeface="Times New Roman" panose="02020603050405020304" pitchFamily="18" charset="0"/>
            </a:endParaRPr>
          </a:p>
          <a:p>
            <a:pPr lvl="0">
              <a:lnSpc>
                <a:spcPct val="107000"/>
              </a:lnSpc>
              <a:spcAft>
                <a:spcPts val="600"/>
              </a:spcAft>
            </a:pPr>
            <a:r>
              <a:rPr lang="sv-SE" sz="1200" dirty="0">
                <a:solidFill>
                  <a:schemeClr val="bg1">
                    <a:lumMod val="95000"/>
                  </a:schemeClr>
                </a:solidFill>
                <a:latin typeface="Figtree" pitchFamily="2" charset="0"/>
                <a:cs typeface="Times New Roman" panose="02020603050405020304" pitchFamily="18" charset="0"/>
              </a:rPr>
              <a:t>To  ”</a:t>
            </a:r>
            <a:r>
              <a:rPr lang="sv-SE" sz="1200" dirty="0" err="1">
                <a:solidFill>
                  <a:schemeClr val="bg1"/>
                </a:solidFill>
                <a:latin typeface="Figtree" pitchFamily="2" charset="0"/>
              </a:rPr>
              <a:t>think</a:t>
            </a:r>
            <a:r>
              <a:rPr lang="sv-SE" sz="1200" dirty="0">
                <a:solidFill>
                  <a:schemeClr val="bg1"/>
                </a:solidFill>
                <a:latin typeface="Figtree" pitchFamily="2" charset="0"/>
              </a:rPr>
              <a:t> </a:t>
            </a:r>
            <a:r>
              <a:rPr lang="sv-SE" sz="1200" dirty="0" err="1">
                <a:solidFill>
                  <a:schemeClr val="bg1"/>
                </a:solidFill>
                <a:latin typeface="Figtree" pitchFamily="2" charset="0"/>
              </a:rPr>
              <a:t>ahead</a:t>
            </a:r>
            <a:r>
              <a:rPr lang="sv-SE" sz="1200" dirty="0">
                <a:solidFill>
                  <a:schemeClr val="bg1">
                    <a:lumMod val="95000"/>
                  </a:schemeClr>
                </a:solidFill>
                <a:latin typeface="Figtree" pitchFamily="2" charset="0"/>
                <a:cs typeface="Times New Roman" panose="02020603050405020304" pitchFamily="18" charset="0"/>
              </a:rPr>
              <a:t>”  is </a:t>
            </a:r>
            <a:r>
              <a:rPr lang="sv-SE" sz="1200" dirty="0" err="1">
                <a:solidFill>
                  <a:schemeClr val="bg1">
                    <a:lumMod val="95000"/>
                  </a:schemeClr>
                </a:solidFill>
                <a:latin typeface="Figtree" pitchFamily="2" charset="0"/>
                <a:cs typeface="Times New Roman" panose="02020603050405020304" pitchFamily="18" charset="0"/>
              </a:rPr>
              <a:t>both</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about</a:t>
            </a:r>
            <a:r>
              <a:rPr lang="sv-SE" sz="1200" dirty="0">
                <a:solidFill>
                  <a:schemeClr val="bg1">
                    <a:lumMod val="95000"/>
                  </a:schemeClr>
                </a:solidFill>
                <a:latin typeface="Figtree" pitchFamily="2" charset="0"/>
                <a:cs typeface="Times New Roman" panose="02020603050405020304" pitchFamily="18" charset="0"/>
              </a:rPr>
              <a:t> the </a:t>
            </a:r>
            <a:r>
              <a:rPr lang="sv-SE" sz="1200" dirty="0" err="1">
                <a:solidFill>
                  <a:schemeClr val="bg1">
                    <a:lumMod val="95000"/>
                  </a:schemeClr>
                </a:solidFill>
                <a:latin typeface="Figtree" pitchFamily="2" charset="0"/>
                <a:cs typeface="Times New Roman" panose="02020603050405020304" pitchFamily="18" charset="0"/>
              </a:rPr>
              <a:t>things</a:t>
            </a:r>
            <a:r>
              <a:rPr lang="sv-SE" sz="1200" dirty="0">
                <a:solidFill>
                  <a:schemeClr val="bg1">
                    <a:lumMod val="95000"/>
                  </a:schemeClr>
                </a:solidFill>
                <a:latin typeface="Figtree" pitchFamily="2" charset="0"/>
                <a:cs typeface="Times New Roman" panose="02020603050405020304" pitchFamily="18" charset="0"/>
              </a:rPr>
              <a:t> </a:t>
            </a:r>
            <a:r>
              <a:rPr lang="sv-SE" sz="1200" b="1" dirty="0" err="1">
                <a:solidFill>
                  <a:schemeClr val="bg1">
                    <a:lumMod val="95000"/>
                  </a:schemeClr>
                </a:solidFill>
                <a:latin typeface="Figtree" pitchFamily="2" charset="0"/>
                <a:cs typeface="Times New Roman" panose="02020603050405020304" pitchFamily="18" charset="0"/>
              </a:rPr>
              <a:t>we</a:t>
            </a:r>
            <a:r>
              <a:rPr lang="sv-SE" sz="1200" b="1" dirty="0">
                <a:solidFill>
                  <a:schemeClr val="bg1">
                    <a:lumMod val="95000"/>
                  </a:schemeClr>
                </a:solidFill>
                <a:latin typeface="Figtree" pitchFamily="2" charset="0"/>
                <a:cs typeface="Times New Roman" panose="02020603050405020304" pitchFamily="18" charset="0"/>
              </a:rPr>
              <a:t> do</a:t>
            </a:r>
            <a:r>
              <a:rPr lang="sv-SE" sz="1200" dirty="0">
                <a:solidFill>
                  <a:schemeClr val="bg1">
                    <a:lumMod val="95000"/>
                  </a:schemeClr>
                </a:solidFill>
                <a:latin typeface="Figtree" pitchFamily="2" charset="0"/>
                <a:cs typeface="Times New Roman" panose="02020603050405020304" pitchFamily="18" charset="0"/>
              </a:rPr>
              <a:t> in  </a:t>
            </a:r>
            <a:r>
              <a:rPr lang="sv-SE" sz="1200" dirty="0" err="1">
                <a:solidFill>
                  <a:schemeClr val="bg1">
                    <a:lumMod val="95000"/>
                  </a:schemeClr>
                </a:solidFill>
                <a:latin typeface="Figtree" pitchFamily="2" charset="0"/>
                <a:cs typeface="Times New Roman" panose="02020603050405020304" pitchFamily="18" charset="0"/>
              </a:rPr>
              <a:t>our</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workplace</a:t>
            </a:r>
            <a:r>
              <a:rPr lang="sv-SE" sz="1200" dirty="0">
                <a:solidFill>
                  <a:schemeClr val="bg1">
                    <a:lumMod val="95000"/>
                  </a:schemeClr>
                </a:solidFill>
                <a:latin typeface="Figtree" pitchFamily="2" charset="0"/>
                <a:cs typeface="Times New Roman" panose="02020603050405020304" pitchFamily="18" charset="0"/>
              </a:rPr>
              <a:t> and </a:t>
            </a:r>
            <a:r>
              <a:rPr lang="sv-SE" sz="1200" dirty="0" err="1">
                <a:solidFill>
                  <a:schemeClr val="bg1">
                    <a:lumMod val="95000"/>
                  </a:schemeClr>
                </a:solidFill>
                <a:latin typeface="Figtree" pitchFamily="2" charset="0"/>
                <a:cs typeface="Times New Roman" panose="02020603050405020304" pitchFamily="18" charset="0"/>
              </a:rPr>
              <a:t>things</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that</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have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been</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done</a:t>
            </a:r>
            <a:r>
              <a:rPr lang="sv-SE" sz="1200" dirty="0">
                <a:solidFill>
                  <a:schemeClr val="bg1">
                    <a:lumMod val="95000"/>
                  </a:schemeClr>
                </a:solidFill>
                <a:latin typeface="Figtree" pitchFamily="2" charset="0"/>
                <a:cs typeface="Times New Roman" panose="02020603050405020304" pitchFamily="18" charset="0"/>
              </a:rPr>
              <a:t> in the </a:t>
            </a:r>
            <a:r>
              <a:rPr lang="sv-SE" sz="1200" b="1" dirty="0" err="1">
                <a:solidFill>
                  <a:schemeClr val="bg1">
                    <a:lumMod val="95000"/>
                  </a:schemeClr>
                </a:solidFill>
                <a:latin typeface="Figtree" pitchFamily="2" charset="0"/>
                <a:cs typeface="Times New Roman" panose="02020603050405020304" pitchFamily="18" charset="0"/>
              </a:rPr>
              <a:t>earlier</a:t>
            </a:r>
            <a:r>
              <a:rPr lang="sv-SE" sz="1200" b="1" dirty="0">
                <a:solidFill>
                  <a:schemeClr val="bg1">
                    <a:lumMod val="95000"/>
                  </a:schemeClr>
                </a:solidFill>
                <a:latin typeface="Figtree" pitchFamily="2" charset="0"/>
                <a:cs typeface="Times New Roman" panose="02020603050405020304" pitchFamily="18" charset="0"/>
              </a:rPr>
              <a:t> </a:t>
            </a:r>
            <a:r>
              <a:rPr lang="sv-SE" sz="1200" b="1" dirty="0" err="1">
                <a:solidFill>
                  <a:schemeClr val="bg1">
                    <a:lumMod val="95000"/>
                  </a:schemeClr>
                </a:solidFill>
                <a:latin typeface="Figtree" pitchFamily="2" charset="0"/>
                <a:cs typeface="Times New Roman" panose="02020603050405020304" pitchFamily="18" charset="0"/>
              </a:rPr>
              <a:t>stages</a:t>
            </a:r>
            <a:r>
              <a:rPr lang="sv-SE" sz="1200" b="1"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of</a:t>
            </a:r>
            <a:r>
              <a:rPr lang="sv-SE" sz="1200" dirty="0">
                <a:solidFill>
                  <a:schemeClr val="bg1">
                    <a:lumMod val="95000"/>
                  </a:schemeClr>
                </a:solidFill>
                <a:latin typeface="Figtree" pitchFamily="2" charset="0"/>
                <a:cs typeface="Times New Roman" panose="02020603050405020304" pitchFamily="18" charset="0"/>
              </a:rPr>
              <a:t> the </a:t>
            </a:r>
            <a:r>
              <a:rPr lang="sv-SE" sz="1200" dirty="0" err="1">
                <a:solidFill>
                  <a:schemeClr val="bg1">
                    <a:lumMod val="95000"/>
                  </a:schemeClr>
                </a:solidFill>
                <a:latin typeface="Figtree" pitchFamily="2" charset="0"/>
                <a:cs typeface="Times New Roman" panose="02020603050405020304" pitchFamily="18" charset="0"/>
              </a:rPr>
              <a:t>construction</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chain</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Dicuss</a:t>
            </a:r>
            <a:r>
              <a:rPr lang="sv-SE" sz="1200" dirty="0">
                <a:solidFill>
                  <a:schemeClr val="bg1">
                    <a:lumMod val="95000"/>
                  </a:schemeClr>
                </a:solidFill>
                <a:latin typeface="Figtree" pitchFamily="2" charset="0"/>
                <a:cs typeface="Times New Roman" panose="02020603050405020304" pitchFamily="18" charset="0"/>
              </a:rPr>
              <a:t> in the </a:t>
            </a:r>
            <a:r>
              <a:rPr lang="sv-SE" sz="1200" dirty="0" err="1">
                <a:solidFill>
                  <a:schemeClr val="bg1">
                    <a:lumMod val="95000"/>
                  </a:schemeClr>
                </a:solidFill>
                <a:latin typeface="Figtree" pitchFamily="2" charset="0"/>
                <a:cs typeface="Times New Roman" panose="02020603050405020304" pitchFamily="18" charset="0"/>
              </a:rPr>
              <a:t>group</a:t>
            </a:r>
            <a:r>
              <a:rPr lang="sv-SE" sz="1200" dirty="0">
                <a:solidFill>
                  <a:schemeClr val="bg1">
                    <a:lumMod val="95000"/>
                  </a:schemeClr>
                </a:solidFill>
                <a:latin typeface="Figtree" pitchFamily="2" charset="0"/>
                <a:cs typeface="Times New Roman" panose="02020603050405020304" pitchFamily="18" charset="0"/>
              </a:rPr>
              <a:t>:</a:t>
            </a:r>
          </a:p>
          <a:p>
            <a:pPr marL="228600" lvl="0" indent="-228600">
              <a:lnSpc>
                <a:spcPct val="107000"/>
              </a:lnSpc>
              <a:spcAft>
                <a:spcPts val="600"/>
              </a:spcAft>
              <a:buFont typeface="+mj-lt"/>
              <a:buAutoNum type="arabicPeriod" startAt="5"/>
            </a:pPr>
            <a:r>
              <a:rPr lang="en-US" sz="1200" dirty="0">
                <a:solidFill>
                  <a:schemeClr val="bg1"/>
                </a:solidFill>
                <a:latin typeface="Figtree" panose="020B0604020202020204" charset="0"/>
              </a:rPr>
              <a:t>In order for your work to be as safe and effective as possible in the project, what is important for the roles that exist earlier in the chain to do?</a:t>
            </a:r>
          </a:p>
          <a:p>
            <a:pPr marL="228600" lvl="0" indent="-228600">
              <a:lnSpc>
                <a:spcPct val="107000"/>
              </a:lnSpc>
              <a:spcAft>
                <a:spcPts val="600"/>
              </a:spcAft>
              <a:buFont typeface="+mj-lt"/>
              <a:buAutoNum type="arabicPeriod" startAt="5"/>
            </a:pPr>
            <a:r>
              <a:rPr lang="en-US" sz="1200" dirty="0">
                <a:solidFill>
                  <a:schemeClr val="bg1"/>
                </a:solidFill>
                <a:latin typeface="Figtree" panose="020B0604020202020204" charset="0"/>
              </a:rPr>
              <a:t>If you could provide two concrete suggestions/advice for these roles, what would they be?</a:t>
            </a:r>
          </a:p>
          <a:p>
            <a:pPr marL="228600" lvl="0" indent="-228600">
              <a:lnSpc>
                <a:spcPct val="107000"/>
              </a:lnSpc>
              <a:spcAft>
                <a:spcPts val="600"/>
              </a:spcAft>
              <a:buFont typeface="+mj-lt"/>
              <a:buAutoNum type="arabicPeriod" startAt="5"/>
            </a:pPr>
            <a:r>
              <a:rPr lang="en-US" sz="1200" dirty="0">
                <a:solidFill>
                  <a:schemeClr val="bg1"/>
                </a:solidFill>
                <a:latin typeface="Figtree" panose="020B0604020202020204" charset="0"/>
              </a:rPr>
              <a:t>Discuss together in the group how you can share the above suggestions with the roles you want to reach.</a:t>
            </a:r>
          </a:p>
          <a:p>
            <a:pPr lvl="0">
              <a:lnSpc>
                <a:spcPct val="107000"/>
              </a:lnSpc>
              <a:spcAft>
                <a:spcPts val="600"/>
              </a:spcAft>
            </a:pPr>
            <a:r>
              <a:rPr lang="en-US" sz="1200" dirty="0">
                <a:solidFill>
                  <a:schemeClr val="bg1"/>
                </a:solidFill>
                <a:latin typeface="Figtree" panose="020B0604020202020204" charset="0"/>
              </a:rPr>
              <a:t>Conclude with what you take away from this workshop and decide on next steps.</a:t>
            </a:r>
            <a:endParaRPr lang="sv-SE" sz="1200" dirty="0">
              <a:solidFill>
                <a:schemeClr val="bg1"/>
              </a:solidFill>
              <a:latin typeface="Figtree" panose="020B0604020202020204" charset="0"/>
              <a:cs typeface="Times New Roman" panose="02020603050405020304" pitchFamily="18" charset="0"/>
            </a:endParaRPr>
          </a:p>
          <a:p>
            <a:pPr marL="342900" lvl="0" indent="-342900">
              <a:lnSpc>
                <a:spcPct val="107000"/>
              </a:lnSpc>
              <a:spcAft>
                <a:spcPts val="600"/>
              </a:spcAft>
              <a:buFont typeface="+mj-lt"/>
              <a:buAutoNum type="arabicPeriod"/>
            </a:pPr>
            <a:endParaRPr lang="sv-SE" sz="1200" dirty="0">
              <a:solidFill>
                <a:schemeClr val="bg1">
                  <a:lumMod val="95000"/>
                </a:schemeClr>
              </a:solidFill>
              <a:latin typeface="Figtree" pitchFamily="2" charset="0"/>
              <a:cs typeface="Times New Roman" panose="02020603050405020304" pitchFamily="18" charset="0"/>
            </a:endParaRPr>
          </a:p>
          <a:p>
            <a:pPr marL="742950" lvl="1" indent="-285750">
              <a:lnSpc>
                <a:spcPct val="107000"/>
              </a:lnSpc>
              <a:spcAft>
                <a:spcPts val="600"/>
              </a:spcAft>
              <a:buFont typeface="Wingdings" pitchFamily="2" charset="2"/>
              <a:buChar char="Ø"/>
            </a:pPr>
            <a:endParaRPr lang="sv-SE" sz="1200" i="1" dirty="0">
              <a:solidFill>
                <a:schemeClr val="bg1">
                  <a:lumMod val="95000"/>
                </a:schemeClr>
              </a:solidFill>
              <a:latin typeface="Figtree" pitchFamily="2" charset="0"/>
              <a:cs typeface="Times New Roman" panose="02020603050405020304" pitchFamily="18" charset="0"/>
            </a:endParaRPr>
          </a:p>
        </p:txBody>
      </p:sp>
      <p:sp>
        <p:nvSpPr>
          <p:cNvPr id="3" name="Rektangel 2">
            <a:extLst>
              <a:ext uri="{FF2B5EF4-FFF2-40B4-BE49-F238E27FC236}">
                <a16:creationId xmlns:a16="http://schemas.microsoft.com/office/drawing/2014/main" id="{AE15DDEA-8388-E47C-224B-C14D2547B4F3}"/>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304341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E307DFE-949C-211B-8A75-DF00F8202163}"/>
              </a:ext>
            </a:extLst>
          </p:cNvPr>
          <p:cNvSpPr>
            <a:spLocks noGrp="1"/>
          </p:cNvSpPr>
          <p:nvPr>
            <p:ph type="sldNum" sz="quarter" idx="12"/>
          </p:nvPr>
        </p:nvSpPr>
        <p:spPr/>
        <p:txBody>
          <a:bodyPr/>
          <a:lstStyle/>
          <a:p>
            <a:fld id="{05CAE04F-F893-4FAB-8135-EF6A11A380DD}" type="slidenum">
              <a:rPr lang="sv-SE" smtClean="0">
                <a:solidFill>
                  <a:schemeClr val="tx1"/>
                </a:solidFill>
              </a:rPr>
              <a:t>3</a:t>
            </a:fld>
            <a:endParaRPr lang="sv-SE" dirty="0">
              <a:solidFill>
                <a:schemeClr val="tx1"/>
              </a:solidFill>
            </a:endParaRPr>
          </a:p>
        </p:txBody>
      </p:sp>
      <p:sp>
        <p:nvSpPr>
          <p:cNvPr id="6" name="Rubrik 5">
            <a:extLst>
              <a:ext uri="{FF2B5EF4-FFF2-40B4-BE49-F238E27FC236}">
                <a16:creationId xmlns:a16="http://schemas.microsoft.com/office/drawing/2014/main" id="{ABFBF22C-D8E1-CEEF-03BF-82AB67806214}"/>
              </a:ext>
            </a:extLst>
          </p:cNvPr>
          <p:cNvSpPr>
            <a:spLocks noGrp="1"/>
          </p:cNvSpPr>
          <p:nvPr>
            <p:ph type="title"/>
          </p:nvPr>
        </p:nvSpPr>
        <p:spPr>
          <a:xfrm>
            <a:off x="839787" y="2042557"/>
            <a:ext cx="4680000" cy="1151906"/>
          </a:xfrm>
        </p:spPr>
        <p:txBody>
          <a:bodyPr/>
          <a:lstStyle/>
          <a:p>
            <a:r>
              <a:rPr lang="sv-SE" dirty="0"/>
              <a:t>Håll Nollans </a:t>
            </a:r>
            <a:r>
              <a:rPr lang="sv-SE" dirty="0" err="1"/>
              <a:t>säkerhetspush</a:t>
            </a:r>
            <a:r>
              <a:rPr lang="sv-SE" dirty="0"/>
              <a:t> </a:t>
            </a:r>
          </a:p>
        </p:txBody>
      </p:sp>
      <p:sp>
        <p:nvSpPr>
          <p:cNvPr id="7" name="Platshållare för text 6">
            <a:extLst>
              <a:ext uri="{FF2B5EF4-FFF2-40B4-BE49-F238E27FC236}">
                <a16:creationId xmlns:a16="http://schemas.microsoft.com/office/drawing/2014/main" id="{7052E852-0D94-1FEF-548E-7744F89F2A85}"/>
              </a:ext>
            </a:extLst>
          </p:cNvPr>
          <p:cNvSpPr>
            <a:spLocks noGrp="1"/>
          </p:cNvSpPr>
          <p:nvPr>
            <p:ph type="body" sz="half" idx="2"/>
          </p:nvPr>
        </p:nvSpPr>
        <p:spPr>
          <a:xfrm>
            <a:off x="839788" y="3194464"/>
            <a:ext cx="4679999" cy="2469890"/>
          </a:xfrm>
        </p:spPr>
        <p:txBody>
          <a:bodyPr>
            <a:normAutofit/>
          </a:bodyPr>
          <a:lstStyle/>
          <a:p>
            <a:r>
              <a:rPr lang="sv-SE" sz="2000" dirty="0"/>
              <a:t>2025</a:t>
            </a:r>
          </a:p>
        </p:txBody>
      </p:sp>
      <p:pic>
        <p:nvPicPr>
          <p:cNvPr id="10" name="Bild 9">
            <a:extLst>
              <a:ext uri="{FF2B5EF4-FFF2-40B4-BE49-F238E27FC236}">
                <a16:creationId xmlns:a16="http://schemas.microsoft.com/office/drawing/2014/main" id="{DC5576A1-2370-B8B7-D0A1-C6CA17549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70" y="1273262"/>
            <a:ext cx="7175773" cy="3973242"/>
          </a:xfrm>
          <a:prstGeom prst="rect">
            <a:avLst/>
          </a:prstGeom>
        </p:spPr>
      </p:pic>
    </p:spTree>
    <p:extLst>
      <p:ext uri="{BB962C8B-B14F-4D97-AF65-F5344CB8AC3E}">
        <p14:creationId xmlns:p14="http://schemas.microsoft.com/office/powerpoint/2010/main" val="53977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5C8463F-00C7-7082-54F9-3A763B3015C3}"/>
              </a:ext>
            </a:extLst>
          </p:cNvPr>
          <p:cNvSpPr>
            <a:spLocks noGrp="1"/>
          </p:cNvSpPr>
          <p:nvPr>
            <p:ph type="sldNum" sz="quarter" idx="12"/>
          </p:nvPr>
        </p:nvSpPr>
        <p:spPr/>
        <p:txBody>
          <a:bodyPr/>
          <a:lstStyle/>
          <a:p>
            <a:fld id="{A96BDF98-47F6-474D-9A48-7BA703DF66EB}" type="slidenum">
              <a:rPr lang="sv-SE" smtClean="0"/>
              <a:pPr/>
              <a:t>4</a:t>
            </a:fld>
            <a:endParaRPr lang="sv-SE" dirty="0"/>
          </a:p>
        </p:txBody>
      </p:sp>
      <p:sp>
        <p:nvSpPr>
          <p:cNvPr id="9" name="Rubrik 8">
            <a:extLst>
              <a:ext uri="{FF2B5EF4-FFF2-40B4-BE49-F238E27FC236}">
                <a16:creationId xmlns:a16="http://schemas.microsoft.com/office/drawing/2014/main" id="{2340A793-F037-CDBF-3178-94FEBC9BB4DE}"/>
              </a:ext>
            </a:extLst>
          </p:cNvPr>
          <p:cNvSpPr>
            <a:spLocks noGrp="1"/>
          </p:cNvSpPr>
          <p:nvPr>
            <p:ph type="title"/>
          </p:nvPr>
        </p:nvSpPr>
        <p:spPr/>
        <p:txBody>
          <a:bodyPr/>
          <a:lstStyle/>
          <a:p>
            <a:r>
              <a:rPr lang="sv-SE" dirty="0"/>
              <a:t>Beskrivning av reflektionsövningen</a:t>
            </a:r>
          </a:p>
        </p:txBody>
      </p:sp>
      <p:sp>
        <p:nvSpPr>
          <p:cNvPr id="11" name="Platshållare för text 10">
            <a:extLst>
              <a:ext uri="{FF2B5EF4-FFF2-40B4-BE49-F238E27FC236}">
                <a16:creationId xmlns:a16="http://schemas.microsoft.com/office/drawing/2014/main" id="{7E4731ED-4018-0573-262A-5D640418918A}"/>
              </a:ext>
            </a:extLst>
          </p:cNvPr>
          <p:cNvSpPr>
            <a:spLocks noGrp="1"/>
          </p:cNvSpPr>
          <p:nvPr>
            <p:ph type="body" sz="half" idx="2"/>
          </p:nvPr>
        </p:nvSpPr>
        <p:spPr/>
        <p:txBody>
          <a:bodyPr/>
          <a:lstStyle/>
          <a:p>
            <a:r>
              <a:rPr lang="sv-SE" sz="1200" b="1" i="1" dirty="0">
                <a:latin typeface="Figtree SemiBold" pitchFamily="2" charset="0"/>
              </a:rPr>
              <a:t>Detta material är till för dig som ska planera och förbereda övningen</a:t>
            </a:r>
            <a:r>
              <a:rPr lang="sv-SE" sz="1200" b="1" dirty="0">
                <a:latin typeface="Figtree SemiBold" pitchFamily="2" charset="0"/>
              </a:rPr>
              <a:t>. </a:t>
            </a:r>
          </a:p>
          <a:p>
            <a:r>
              <a:rPr lang="sv-SE" sz="1200" dirty="0"/>
              <a:t>Filmen ligger till grund för reflektionen och frågorna handlar om betydelsen </a:t>
            </a:r>
            <a:r>
              <a:rPr lang="sv-SE" sz="1200" dirty="0">
                <a:latin typeface="Figtree Light" panose="020B0604020202020204" charset="0"/>
              </a:rPr>
              <a:t>av att ”tänka efter före”, för att tillsammans skapa en säker arbetsplats. I filmen resonerar deltagarna om vikten av ”tänka efter före”, för säkerheten; vad ”tänka efter före” kan innebära i olika roller, på vilket sätt det är viktigt och hur vi skulle kunna få mer av ”tänka efter före”.  </a:t>
            </a:r>
          </a:p>
          <a:p>
            <a:r>
              <a:rPr lang="sv-SE" sz="1200" dirty="0"/>
              <a:t>Frågorna i reflektionsövningen är tänkta att utgå från vad varje enskild person, i sin roll, tänker runt ”tänka efter före” på arbetsplatsen och hur det är viktigt för säkerheten. </a:t>
            </a:r>
          </a:p>
          <a:p>
            <a:r>
              <a:rPr lang="sv-SE" sz="1200" dirty="0"/>
              <a:t>Vi uppmuntrar även till att låta någon eller några av deltagarna dela med sig av sina reflektioner. </a:t>
            </a:r>
          </a:p>
          <a:p>
            <a:endParaRPr lang="sv-SE" sz="1200" dirty="0"/>
          </a:p>
        </p:txBody>
      </p:sp>
      <p:pic>
        <p:nvPicPr>
          <p:cNvPr id="12" name="Picture 2">
            <a:extLst>
              <a:ext uri="{FF2B5EF4-FFF2-40B4-BE49-F238E27FC236}">
                <a16:creationId xmlns:a16="http://schemas.microsoft.com/office/drawing/2014/main" id="{13FCFCAD-7DCA-F7EA-0E35-60FB408D73A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779" r="42665"/>
          <a:stretch/>
        </p:blipFill>
        <p:spPr>
          <a:xfrm>
            <a:off x="6582938" y="0"/>
            <a:ext cx="5609061" cy="6857999"/>
          </a:xfrm>
          <a:prstGeom prst="rect">
            <a:avLst/>
          </a:prstGeom>
        </p:spPr>
      </p:pic>
    </p:spTree>
    <p:extLst>
      <p:ext uri="{BB962C8B-B14F-4D97-AF65-F5344CB8AC3E}">
        <p14:creationId xmlns:p14="http://schemas.microsoft.com/office/powerpoint/2010/main" val="303492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CFE7ED8-5E05-DBAF-1773-D39EDC0023C3}"/>
              </a:ext>
            </a:extLst>
          </p:cNvPr>
          <p:cNvSpPr>
            <a:spLocks noGrp="1"/>
          </p:cNvSpPr>
          <p:nvPr>
            <p:ph idx="1"/>
          </p:nvPr>
        </p:nvSpPr>
        <p:spPr>
          <a:xfrm>
            <a:off x="761162" y="1851867"/>
            <a:ext cx="11061561" cy="4351338"/>
          </a:xfrm>
        </p:spPr>
        <p:txBody>
          <a:bodyPr/>
          <a:lstStyle/>
          <a:p>
            <a:pPr marL="0" indent="0">
              <a:spcAft>
                <a:spcPts val="1200"/>
              </a:spcAft>
              <a:buNone/>
            </a:pPr>
            <a:r>
              <a:rPr lang="sv-SE" sz="1800" dirty="0">
                <a:latin typeface="Figtree" pitchFamily="2" charset="0"/>
              </a:rPr>
              <a:t>Reflektionsövningen går att genomföra på olika sätt, vilka vi valt att kalla varianter. Det finns tre olika varianter (BAS, MELLAN och WORKSHOP) som bygger på samma två grundfrågor som deltagarna får reflektera över. Mellan-varianten innehåller en följdfråga och uppmuntrar till mer reflektion och dialog </a:t>
            </a:r>
            <a:br>
              <a:rPr lang="sv-SE" sz="1800" dirty="0">
                <a:latin typeface="Figtree" pitchFamily="2" charset="0"/>
              </a:rPr>
            </a:br>
            <a:r>
              <a:rPr lang="sv-SE" sz="1800" dirty="0">
                <a:latin typeface="Figtree" pitchFamily="2" charset="0"/>
              </a:rPr>
              <a:t>och workshopen ger ytterligare utrymme för att arbeta vidare med frågorna. </a:t>
            </a:r>
          </a:p>
          <a:p>
            <a:pPr marL="0" indent="0">
              <a:spcAft>
                <a:spcPts val="1200"/>
              </a:spcAft>
              <a:buNone/>
            </a:pPr>
            <a:r>
              <a:rPr lang="sv-SE" sz="1800" dirty="0">
                <a:latin typeface="Figtree" pitchFamily="2" charset="0"/>
              </a:rPr>
              <a:t>På följande sidor finns de tre olika varianterna beskrivna. Ni </a:t>
            </a:r>
            <a:r>
              <a:rPr lang="sv-SE" sz="1800" b="1" dirty="0">
                <a:latin typeface="Figtree" pitchFamily="2" charset="0"/>
              </a:rPr>
              <a:t>väljer själva vilken variant </a:t>
            </a:r>
            <a:r>
              <a:rPr lang="sv-SE" sz="1800" dirty="0">
                <a:latin typeface="Figtree" pitchFamily="2" charset="0"/>
              </a:rPr>
              <a:t>som passar bäst </a:t>
            </a:r>
            <a:br>
              <a:rPr lang="sv-SE" sz="1800" dirty="0">
                <a:latin typeface="Figtree" pitchFamily="2" charset="0"/>
              </a:rPr>
            </a:br>
            <a:r>
              <a:rPr lang="sv-SE" sz="1800" dirty="0">
                <a:latin typeface="Figtree" pitchFamily="2" charset="0"/>
              </a:rPr>
              <a:t>i er organisation. </a:t>
            </a:r>
            <a:r>
              <a:rPr lang="sv-SE" sz="1800" b="1" dirty="0">
                <a:latin typeface="Figtree" pitchFamily="2" charset="0"/>
              </a:rPr>
              <a:t>Anpassa </a:t>
            </a:r>
            <a:r>
              <a:rPr lang="sv-SE" sz="1800" dirty="0">
                <a:latin typeface="Figtree" pitchFamily="2" charset="0"/>
              </a:rPr>
              <a:t>gärna den variant ni väljer så att den passar just er verksamhet och just den arbetsplats ni är på. </a:t>
            </a:r>
            <a:endParaRPr lang="sv-SE" sz="1200" dirty="0">
              <a:latin typeface="Figtree" pitchFamily="2" charset="0"/>
            </a:endParaRPr>
          </a:p>
          <a:p>
            <a:pPr marL="0" indent="0">
              <a:buNone/>
            </a:pPr>
            <a:endParaRPr lang="sv-SE" dirty="0">
              <a:latin typeface="Figtree" pitchFamily="2" charset="0"/>
            </a:endParaRPr>
          </a:p>
        </p:txBody>
      </p:sp>
      <p:sp>
        <p:nvSpPr>
          <p:cNvPr id="5" name="Platshållare för bildnummer 4">
            <a:extLst>
              <a:ext uri="{FF2B5EF4-FFF2-40B4-BE49-F238E27FC236}">
                <a16:creationId xmlns:a16="http://schemas.microsoft.com/office/drawing/2014/main" id="{771D943F-72CE-4C36-232B-2E4D7FF57D23}"/>
              </a:ext>
            </a:extLst>
          </p:cNvPr>
          <p:cNvSpPr>
            <a:spLocks noGrp="1"/>
          </p:cNvSpPr>
          <p:nvPr>
            <p:ph type="sldNum" sz="quarter" idx="12"/>
          </p:nvPr>
        </p:nvSpPr>
        <p:spPr/>
        <p:txBody>
          <a:bodyPr/>
          <a:lstStyle/>
          <a:p>
            <a:fld id="{A96BDF98-47F6-474D-9A48-7BA703DF66EB}" type="slidenum">
              <a:rPr lang="sv-SE" smtClean="0"/>
              <a:pPr/>
              <a:t>5</a:t>
            </a:fld>
            <a:endParaRPr lang="sv-SE" dirty="0"/>
          </a:p>
        </p:txBody>
      </p:sp>
      <p:sp>
        <p:nvSpPr>
          <p:cNvPr id="6" name="Rubrik 5">
            <a:extLst>
              <a:ext uri="{FF2B5EF4-FFF2-40B4-BE49-F238E27FC236}">
                <a16:creationId xmlns:a16="http://schemas.microsoft.com/office/drawing/2014/main" id="{9B324032-8745-5237-1163-9C2C1C01C3A0}"/>
              </a:ext>
            </a:extLst>
          </p:cNvPr>
          <p:cNvSpPr>
            <a:spLocks noGrp="1"/>
          </p:cNvSpPr>
          <p:nvPr>
            <p:ph type="title"/>
          </p:nvPr>
        </p:nvSpPr>
        <p:spPr/>
        <p:txBody>
          <a:bodyPr/>
          <a:lstStyle/>
          <a:p>
            <a:r>
              <a:rPr lang="sv-SE" dirty="0"/>
              <a:t>Olika varianter på reflektionsövningen – instruktion för att välja</a:t>
            </a:r>
          </a:p>
        </p:txBody>
      </p:sp>
    </p:spTree>
    <p:extLst>
      <p:ext uri="{BB962C8B-B14F-4D97-AF65-F5344CB8AC3E}">
        <p14:creationId xmlns:p14="http://schemas.microsoft.com/office/powerpoint/2010/main" val="315551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97466FD2-1811-F73C-2011-B2AF3C6096C3}"/>
              </a:ext>
            </a:extLst>
          </p:cNvPr>
          <p:cNvSpPr>
            <a:spLocks noGrp="1"/>
          </p:cNvSpPr>
          <p:nvPr>
            <p:ph type="sldNum" sz="quarter" idx="12"/>
          </p:nvPr>
        </p:nvSpPr>
        <p:spPr/>
        <p:txBody>
          <a:bodyPr/>
          <a:lstStyle/>
          <a:p>
            <a:fld id="{A96BDF98-47F6-474D-9A48-7BA703DF66EB}" type="slidenum">
              <a:rPr lang="sv-SE" smtClean="0"/>
              <a:pPr/>
              <a:t>6</a:t>
            </a:fld>
            <a:endParaRPr lang="sv-SE" dirty="0"/>
          </a:p>
        </p:txBody>
      </p:sp>
      <p:sp>
        <p:nvSpPr>
          <p:cNvPr id="7" name="Rubrik 6">
            <a:extLst>
              <a:ext uri="{FF2B5EF4-FFF2-40B4-BE49-F238E27FC236}">
                <a16:creationId xmlns:a16="http://schemas.microsoft.com/office/drawing/2014/main" id="{0699DFCA-7644-EA59-C027-D9E467DDB221}"/>
              </a:ext>
            </a:extLst>
          </p:cNvPr>
          <p:cNvSpPr>
            <a:spLocks noGrp="1"/>
          </p:cNvSpPr>
          <p:nvPr>
            <p:ph type="title"/>
          </p:nvPr>
        </p:nvSpPr>
        <p:spPr/>
        <p:txBody>
          <a:bodyPr/>
          <a:lstStyle/>
          <a:p>
            <a:r>
              <a:rPr lang="sv-SE" dirty="0"/>
              <a:t>Beskrivning av de olika varianterna</a:t>
            </a:r>
          </a:p>
        </p:txBody>
      </p:sp>
      <p:sp>
        <p:nvSpPr>
          <p:cNvPr id="8" name="Platshållare för text 7">
            <a:extLst>
              <a:ext uri="{FF2B5EF4-FFF2-40B4-BE49-F238E27FC236}">
                <a16:creationId xmlns:a16="http://schemas.microsoft.com/office/drawing/2014/main" id="{96FBCAB1-7038-0E38-7441-7E4C30F26DAF}"/>
              </a:ext>
            </a:extLst>
          </p:cNvPr>
          <p:cNvSpPr>
            <a:spLocks noGrp="1"/>
          </p:cNvSpPr>
          <p:nvPr>
            <p:ph type="body" sz="half" idx="2"/>
          </p:nvPr>
        </p:nvSpPr>
        <p:spPr>
          <a:xfrm>
            <a:off x="6390861" y="2191898"/>
            <a:ext cx="4566825" cy="4187217"/>
          </a:xfrm>
        </p:spPr>
        <p:txBody>
          <a:bodyPr/>
          <a:lstStyle/>
          <a:p>
            <a:pPr>
              <a:spcBef>
                <a:spcPts val="600"/>
              </a:spcBef>
              <a:spcAft>
                <a:spcPts val="1200"/>
              </a:spcAft>
            </a:pPr>
            <a:r>
              <a:rPr lang="sv-SE" sz="1200" b="1" dirty="0">
                <a:latin typeface="Figtree" pitchFamily="2" charset="0"/>
              </a:rPr>
              <a:t>BAS-varianten</a:t>
            </a:r>
            <a:r>
              <a:rPr lang="sv-SE" sz="1200" dirty="0">
                <a:latin typeface="Figtree" pitchFamily="2" charset="0"/>
              </a:rPr>
              <a:t> – tid 2-4 min; </a:t>
            </a:r>
            <a:br>
              <a:rPr lang="sv-SE" sz="1200" dirty="0">
                <a:latin typeface="Figtree" pitchFamily="2" charset="0"/>
              </a:rPr>
            </a:br>
            <a:r>
              <a:rPr lang="sv-SE" sz="1200" dirty="0">
                <a:latin typeface="Figtree" pitchFamily="2" charset="0"/>
              </a:rPr>
              <a:t>Deltagarna reflekterar kring </a:t>
            </a:r>
            <a:r>
              <a:rPr lang="sv-SE" sz="1200" u="sng" dirty="0">
                <a:latin typeface="Figtree" pitchFamily="2" charset="0"/>
              </a:rPr>
              <a:t>två</a:t>
            </a:r>
            <a:r>
              <a:rPr lang="sv-SE" sz="1200" dirty="0">
                <a:latin typeface="Figtree" pitchFamily="2" charset="0"/>
              </a:rPr>
              <a:t> frågor; möjlighet finns att sedan låta några personer dela med sig av vad de tänkt eller pratat om.</a:t>
            </a:r>
          </a:p>
          <a:p>
            <a:pPr>
              <a:spcBef>
                <a:spcPts val="600"/>
              </a:spcBef>
              <a:spcAft>
                <a:spcPts val="1200"/>
              </a:spcAft>
            </a:pPr>
            <a:r>
              <a:rPr lang="sv-SE" sz="1200" b="1" dirty="0">
                <a:latin typeface="Figtree" pitchFamily="2" charset="0"/>
              </a:rPr>
              <a:t>MELLAN-varianten</a:t>
            </a:r>
            <a:r>
              <a:rPr lang="sv-SE" sz="1200" dirty="0">
                <a:latin typeface="Figtree" pitchFamily="2" charset="0"/>
              </a:rPr>
              <a:t> – tid 3-6 min; </a:t>
            </a:r>
            <a:br>
              <a:rPr lang="sv-SE" sz="1200" dirty="0">
                <a:latin typeface="Figtree" pitchFamily="2" charset="0"/>
              </a:rPr>
            </a:br>
            <a:r>
              <a:rPr lang="sv-SE" sz="1200" dirty="0">
                <a:latin typeface="Figtree" pitchFamily="2" charset="0"/>
              </a:rPr>
              <a:t>Deltagarna reflekterar kring </a:t>
            </a:r>
            <a:r>
              <a:rPr lang="sv-SE" sz="1200" u="sng" dirty="0">
                <a:latin typeface="Figtree" pitchFamily="2" charset="0"/>
              </a:rPr>
              <a:t>tre</a:t>
            </a:r>
            <a:r>
              <a:rPr lang="sv-SE" sz="1200" dirty="0">
                <a:latin typeface="Figtree" pitchFamily="2" charset="0"/>
              </a:rPr>
              <a:t> frågor; möjlighet finns att sedan låta några personer dela med sig av vad de tänkt eller pratat om.</a:t>
            </a:r>
          </a:p>
          <a:p>
            <a:pPr>
              <a:spcBef>
                <a:spcPts val="600"/>
              </a:spcBef>
              <a:spcAft>
                <a:spcPts val="1200"/>
              </a:spcAft>
            </a:pPr>
            <a:r>
              <a:rPr lang="sv-SE" sz="1200" b="1" dirty="0">
                <a:latin typeface="Figtree" pitchFamily="2" charset="0"/>
              </a:rPr>
              <a:t>WORKSHOP </a:t>
            </a:r>
            <a:r>
              <a:rPr lang="sv-SE" sz="1200" dirty="0">
                <a:latin typeface="Figtree" pitchFamily="2" charset="0"/>
              </a:rPr>
              <a:t>– tid beror på omfattning och antal deltagare</a:t>
            </a:r>
            <a:br>
              <a:rPr lang="sv-SE" sz="1200" dirty="0">
                <a:latin typeface="Figtree" pitchFamily="2" charset="0"/>
              </a:rPr>
            </a:br>
            <a:r>
              <a:rPr lang="sv-SE" sz="1200" dirty="0">
                <a:latin typeface="Figtree" pitchFamily="2" charset="0"/>
              </a:rPr>
              <a:t>I denna variant genomförs reflektionsövningen som en workshop*. Här får ni möjlighet att gå djupare in i frågorna och konkretisera svaren samt göra dem till aktiviteter ni kan jobba vidare med och följa upp.</a:t>
            </a:r>
          </a:p>
          <a:p>
            <a:pPr>
              <a:spcBef>
                <a:spcPts val="600"/>
              </a:spcBef>
              <a:spcAft>
                <a:spcPts val="1200"/>
              </a:spcAft>
            </a:pPr>
            <a:endParaRPr lang="sv-SE" sz="1200" dirty="0">
              <a:latin typeface="Figtree" pitchFamily="2" charset="0"/>
            </a:endParaRPr>
          </a:p>
          <a:p>
            <a:pPr>
              <a:spcBef>
                <a:spcPts val="600"/>
              </a:spcBef>
              <a:spcAft>
                <a:spcPts val="1200"/>
              </a:spcAft>
            </a:pPr>
            <a:r>
              <a:rPr lang="sv-SE" sz="900" dirty="0">
                <a:latin typeface="Figtree" pitchFamily="2" charset="0"/>
              </a:rPr>
              <a:t>* Kan genomföras vid annat tillfälle än </a:t>
            </a:r>
            <a:r>
              <a:rPr lang="sv-SE" sz="900" dirty="0" err="1">
                <a:latin typeface="Figtree" pitchFamily="2" charset="0"/>
              </a:rPr>
              <a:t>säkerhetspushen</a:t>
            </a:r>
            <a:endParaRPr lang="sv-SE" sz="1200" dirty="0">
              <a:latin typeface="Figtree" pitchFamily="2" charset="0"/>
            </a:endParaRPr>
          </a:p>
          <a:p>
            <a:endParaRPr lang="sv-SE" sz="1200" dirty="0">
              <a:latin typeface="Figtree" pitchFamily="2" charset="0"/>
            </a:endParaRPr>
          </a:p>
        </p:txBody>
      </p:sp>
      <p:pic>
        <p:nvPicPr>
          <p:cNvPr id="9" name="Platshållare för bild 8">
            <a:extLst>
              <a:ext uri="{FF2B5EF4-FFF2-40B4-BE49-F238E27FC236}">
                <a16:creationId xmlns:a16="http://schemas.microsoft.com/office/drawing/2014/main" id="{D200DB26-DE03-345F-2C18-A7F0E66EE5E6}"/>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3023" r="50963"/>
          <a:stretch/>
        </p:blipFill>
        <p:spPr>
          <a:xfrm>
            <a:off x="1375" y="0"/>
            <a:ext cx="5609061" cy="6857999"/>
          </a:xfrm>
        </p:spPr>
      </p:pic>
    </p:spTree>
    <p:extLst>
      <p:ext uri="{BB962C8B-B14F-4D97-AF65-F5344CB8AC3E}">
        <p14:creationId xmlns:p14="http://schemas.microsoft.com/office/powerpoint/2010/main" val="378972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5ECAA3-F29E-4F7F-DCB1-A1479744032C}"/>
              </a:ext>
            </a:extLst>
          </p:cNvPr>
          <p:cNvSpPr>
            <a:spLocks noGrp="1"/>
          </p:cNvSpPr>
          <p:nvPr>
            <p:ph type="sldNum" sz="quarter" idx="12"/>
          </p:nvPr>
        </p:nvSpPr>
        <p:spPr/>
        <p:txBody>
          <a:bodyPr/>
          <a:lstStyle/>
          <a:p>
            <a:fld id="{A96BDF98-47F6-474D-9A48-7BA703DF66EB}" type="slidenum">
              <a:rPr lang="sv-SE" smtClean="0"/>
              <a:pPr/>
              <a:t>7</a:t>
            </a:fld>
            <a:endParaRPr lang="sv-SE" dirty="0"/>
          </a:p>
        </p:txBody>
      </p:sp>
      <p:sp>
        <p:nvSpPr>
          <p:cNvPr id="5" name="Rubrik 4">
            <a:extLst>
              <a:ext uri="{FF2B5EF4-FFF2-40B4-BE49-F238E27FC236}">
                <a16:creationId xmlns:a16="http://schemas.microsoft.com/office/drawing/2014/main" id="{4DECA163-1A43-5503-32B3-8B47676A0622}"/>
              </a:ext>
            </a:extLst>
          </p:cNvPr>
          <p:cNvSpPr>
            <a:spLocks noGrp="1"/>
          </p:cNvSpPr>
          <p:nvPr>
            <p:ph type="ctrTitle"/>
          </p:nvPr>
        </p:nvSpPr>
        <p:spPr/>
        <p:txBody>
          <a:bodyPr/>
          <a:lstStyle/>
          <a:p>
            <a:r>
              <a:rPr lang="sv-SE" dirty="0"/>
              <a:t>BAS-varianten</a:t>
            </a:r>
          </a:p>
        </p:txBody>
      </p:sp>
      <p:sp>
        <p:nvSpPr>
          <p:cNvPr id="6" name="Underrubrik 5">
            <a:extLst>
              <a:ext uri="{FF2B5EF4-FFF2-40B4-BE49-F238E27FC236}">
                <a16:creationId xmlns:a16="http://schemas.microsoft.com/office/drawing/2014/main" id="{611D85AC-C937-5228-2CF9-F83FDDC611A4}"/>
              </a:ext>
            </a:extLst>
          </p:cNvPr>
          <p:cNvSpPr>
            <a:spLocks noGrp="1"/>
          </p:cNvSpPr>
          <p:nvPr>
            <p:ph type="subTitle" idx="1"/>
          </p:nvPr>
        </p:nvSpPr>
        <p:spPr>
          <a:xfrm>
            <a:off x="1524000" y="3602038"/>
            <a:ext cx="9144000" cy="1655762"/>
          </a:xfrm>
        </p:spPr>
        <p:txBody>
          <a:bodyPr/>
          <a:lstStyle/>
          <a:p>
            <a:r>
              <a:rPr lang="sv-SE" dirty="0"/>
              <a:t>På nästa sida finns en instruktion för dig som planerar att genomföra BAS-varianten av övningen. Följande två sidor är till för att visas under </a:t>
            </a:r>
            <a:r>
              <a:rPr lang="sv-SE" dirty="0" err="1"/>
              <a:t>säkerhetspushen</a:t>
            </a:r>
            <a:r>
              <a:rPr lang="sv-SE" dirty="0"/>
              <a:t>, den första är på svenska och den andra på engelska. Du får gärna justera bilderna så de passar hos just er!</a:t>
            </a:r>
          </a:p>
        </p:txBody>
      </p:sp>
    </p:spTree>
    <p:extLst>
      <p:ext uri="{BB962C8B-B14F-4D97-AF65-F5344CB8AC3E}">
        <p14:creationId xmlns:p14="http://schemas.microsoft.com/office/powerpoint/2010/main" val="380112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15476DE3-EF7A-4619-BD42-5D74EC559AFA}"/>
              </a:ext>
            </a:extLst>
          </p:cNvPr>
          <p:cNvSpPr>
            <a:spLocks noGrp="1"/>
          </p:cNvSpPr>
          <p:nvPr>
            <p:ph idx="1"/>
          </p:nvPr>
        </p:nvSpPr>
        <p:spPr>
          <a:xfrm>
            <a:off x="761162" y="1549756"/>
            <a:ext cx="5843678" cy="4351338"/>
          </a:xfrm>
        </p:spPr>
        <p:txBody>
          <a:bodyPr/>
          <a:lstStyle/>
          <a:p>
            <a:pPr marL="0" indent="0">
              <a:buNone/>
            </a:pPr>
            <a:r>
              <a:rPr lang="sv-SE" sz="1600" dirty="0">
                <a:latin typeface="Figtree" pitchFamily="2" charset="0"/>
              </a:rPr>
              <a:t>I BAS-varianten instrueras deltagarna att reflektera kring två frågor. </a:t>
            </a:r>
          </a:p>
          <a:p>
            <a:pPr marL="0" indent="0">
              <a:buNone/>
            </a:pPr>
            <a:r>
              <a:rPr lang="sv-SE" sz="1600" dirty="0">
                <a:latin typeface="Figtree SemiBold" pitchFamily="2" charset="0"/>
              </a:rPr>
              <a:t>Steg 1:</a:t>
            </a:r>
          </a:p>
          <a:p>
            <a:pPr marL="0" indent="0">
              <a:buNone/>
            </a:pPr>
            <a:r>
              <a:rPr lang="sv-SE" sz="1600" dirty="0"/>
              <a:t>Instruera deltagarna att antingen resonera själv eller med personen bredvid sig. </a:t>
            </a:r>
          </a:p>
          <a:p>
            <a:pPr marL="0" indent="0">
              <a:buNone/>
            </a:pPr>
            <a:r>
              <a:rPr lang="sv-SE" sz="1600" dirty="0"/>
              <a:t>Efter detta steg går det att avsluta övningen, men vi föreslår att även nästa steg genomförs för bästa resultat.</a:t>
            </a:r>
          </a:p>
          <a:p>
            <a:pPr marL="0" indent="0">
              <a:buNone/>
            </a:pPr>
            <a:r>
              <a:rPr lang="sv-SE" sz="1600" dirty="0">
                <a:latin typeface="Figtree SemiBold" pitchFamily="2" charset="0"/>
              </a:rPr>
              <a:t>Steg 2:</a:t>
            </a:r>
          </a:p>
          <a:p>
            <a:pPr marL="0" indent="0">
              <a:buNone/>
            </a:pPr>
            <a:r>
              <a:rPr lang="sv-SE" sz="1600" dirty="0"/>
              <a:t>Låt sedan några personer berätta vad de tänkt på eller pratat om. Den som håller i övningen får gärna följa upp svaren kort genom att fylla i/själv reflektera. </a:t>
            </a:r>
          </a:p>
          <a:p>
            <a:pPr marL="0" indent="0">
              <a:buNone/>
            </a:pPr>
            <a:endParaRPr lang="sv-SE" sz="1600" dirty="0"/>
          </a:p>
          <a:p>
            <a:pPr marL="0" indent="0">
              <a:buNone/>
            </a:pPr>
            <a:endParaRPr lang="sv-SE" sz="1600" dirty="0"/>
          </a:p>
        </p:txBody>
      </p:sp>
      <p:sp>
        <p:nvSpPr>
          <p:cNvPr id="3" name="Platshållare för bildnummer 2">
            <a:extLst>
              <a:ext uri="{FF2B5EF4-FFF2-40B4-BE49-F238E27FC236}">
                <a16:creationId xmlns:a16="http://schemas.microsoft.com/office/drawing/2014/main" id="{28C12C3B-7C92-B73A-AA92-01D5F79D5781}"/>
              </a:ext>
            </a:extLst>
          </p:cNvPr>
          <p:cNvSpPr>
            <a:spLocks noGrp="1"/>
          </p:cNvSpPr>
          <p:nvPr>
            <p:ph type="sldNum" sz="quarter" idx="12"/>
          </p:nvPr>
        </p:nvSpPr>
        <p:spPr/>
        <p:txBody>
          <a:bodyPr/>
          <a:lstStyle/>
          <a:p>
            <a:fld id="{A96BDF98-47F6-474D-9A48-7BA703DF66EB}" type="slidenum">
              <a:rPr lang="sv-SE" smtClean="0"/>
              <a:pPr/>
              <a:t>8</a:t>
            </a:fld>
            <a:endParaRPr lang="sv-SE" dirty="0"/>
          </a:p>
        </p:txBody>
      </p:sp>
      <p:sp>
        <p:nvSpPr>
          <p:cNvPr id="9" name="Rubrik 8">
            <a:extLst>
              <a:ext uri="{FF2B5EF4-FFF2-40B4-BE49-F238E27FC236}">
                <a16:creationId xmlns:a16="http://schemas.microsoft.com/office/drawing/2014/main" id="{BFFC4B85-91FD-3831-1FCA-18C757C88AC9}"/>
              </a:ext>
            </a:extLst>
          </p:cNvPr>
          <p:cNvSpPr>
            <a:spLocks noGrp="1"/>
          </p:cNvSpPr>
          <p:nvPr>
            <p:ph type="title"/>
          </p:nvPr>
        </p:nvSpPr>
        <p:spPr/>
        <p:txBody>
          <a:bodyPr/>
          <a:lstStyle/>
          <a:p>
            <a:r>
              <a:rPr lang="sv-SE" dirty="0"/>
              <a:t>BAS-varianten – tid: ca 2-4 minuter</a:t>
            </a:r>
          </a:p>
        </p:txBody>
      </p:sp>
      <p:sp>
        <p:nvSpPr>
          <p:cNvPr id="16" name="Rektangel 15">
            <a:extLst>
              <a:ext uri="{FF2B5EF4-FFF2-40B4-BE49-F238E27FC236}">
                <a16:creationId xmlns:a16="http://schemas.microsoft.com/office/drawing/2014/main" id="{4D53C41F-E9BB-AE9E-11DF-979601350DB2}"/>
              </a:ext>
            </a:extLst>
          </p:cNvPr>
          <p:cNvSpPr/>
          <p:nvPr/>
        </p:nvSpPr>
        <p:spPr>
          <a:xfrm>
            <a:off x="7429500" y="1768059"/>
            <a:ext cx="4442601" cy="4260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latin typeface="Figtree" panose="020B0604020202020204" charset="0"/>
            </a:endParaRPr>
          </a:p>
        </p:txBody>
      </p:sp>
      <p:grpSp>
        <p:nvGrpSpPr>
          <p:cNvPr id="17" name="Grupp 16">
            <a:extLst>
              <a:ext uri="{FF2B5EF4-FFF2-40B4-BE49-F238E27FC236}">
                <a16:creationId xmlns:a16="http://schemas.microsoft.com/office/drawing/2014/main" id="{F4ECDE53-F8EE-F153-9374-9C62DA4CADAD}"/>
              </a:ext>
            </a:extLst>
          </p:cNvPr>
          <p:cNvGrpSpPr/>
          <p:nvPr/>
        </p:nvGrpSpPr>
        <p:grpSpPr>
          <a:xfrm>
            <a:off x="8441880" y="4763833"/>
            <a:ext cx="3570140" cy="1861457"/>
            <a:chOff x="8115300" y="2677885"/>
            <a:chExt cx="3570140" cy="1861457"/>
          </a:xfrm>
          <a:solidFill>
            <a:schemeClr val="bg1">
              <a:lumMod val="95000"/>
            </a:schemeClr>
          </a:solidFill>
        </p:grpSpPr>
        <p:sp>
          <p:nvSpPr>
            <p:cNvPr id="18" name="Oval pratbubbla 17">
              <a:extLst>
                <a:ext uri="{FF2B5EF4-FFF2-40B4-BE49-F238E27FC236}">
                  <a16:creationId xmlns:a16="http://schemas.microsoft.com/office/drawing/2014/main" id="{799C4608-F7A5-538E-2496-E0EE9991350E}"/>
                </a:ext>
              </a:extLst>
            </p:cNvPr>
            <p:cNvSpPr/>
            <p:nvPr/>
          </p:nvSpPr>
          <p:spPr>
            <a:xfrm>
              <a:off x="8115300" y="2677885"/>
              <a:ext cx="3570140" cy="1861457"/>
            </a:xfrm>
            <a:prstGeom prst="wedgeEllipseCallout">
              <a:avLst>
                <a:gd name="adj1" fmla="val 50973"/>
                <a:gd name="adj2" fmla="val 56360"/>
              </a:avLst>
            </a:prstGeom>
            <a:grp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C884483-EFE4-6496-79EF-0EB5F5A3DEB9}"/>
                </a:ext>
              </a:extLst>
            </p:cNvPr>
            <p:cNvSpPr/>
            <p:nvPr/>
          </p:nvSpPr>
          <p:spPr>
            <a:xfrm>
              <a:off x="8255219" y="2932612"/>
              <a:ext cx="3290302" cy="1384995"/>
            </a:xfrm>
            <a:prstGeom prst="rect">
              <a:avLst/>
            </a:prstGeom>
            <a:noFill/>
            <a:ln>
              <a:noFill/>
            </a:ln>
          </p:spPr>
          <p:txBody>
            <a:bodyPr wrap="square">
              <a:spAutoFit/>
            </a:bodyPr>
            <a:lstStyle/>
            <a:p>
              <a:pPr algn="ctr"/>
              <a:r>
                <a:rPr lang="sv-SE" sz="1400" b="1" dirty="0">
                  <a:latin typeface="Figtree" pitchFamily="2" charset="0"/>
                </a:rPr>
                <a:t>Tips! </a:t>
              </a:r>
              <a:r>
                <a:rPr lang="sv-SE" sz="1400" dirty="0">
                  <a:latin typeface="Figtree" pitchFamily="2" charset="0"/>
                </a:rPr>
                <a:t>Känns det svårt att få någon/några att prata, kan du gärna inleda med att antingen dela dina egna tankar eller att du i förväg kommit överens med någon annan närvarande att dela sina tankar.</a:t>
              </a:r>
            </a:p>
          </p:txBody>
        </p:sp>
      </p:grpSp>
      <p:sp>
        <p:nvSpPr>
          <p:cNvPr id="20" name="Rektangel 19">
            <a:extLst>
              <a:ext uri="{FF2B5EF4-FFF2-40B4-BE49-F238E27FC236}">
                <a16:creationId xmlns:a16="http://schemas.microsoft.com/office/drawing/2014/main" id="{5C0E4CFD-D24E-ECFE-9F45-2DE9ADC0A670}"/>
              </a:ext>
            </a:extLst>
          </p:cNvPr>
          <p:cNvSpPr/>
          <p:nvPr/>
        </p:nvSpPr>
        <p:spPr>
          <a:xfrm>
            <a:off x="7603620" y="2037555"/>
            <a:ext cx="4186836" cy="2681632"/>
          </a:xfrm>
          <a:prstGeom prst="rect">
            <a:avLst/>
          </a:prstGeom>
        </p:spPr>
        <p:txBody>
          <a:bodyPr wrap="square">
            <a:spAutoFit/>
          </a:bodyPr>
          <a:lstStyle/>
          <a:p>
            <a:pPr lvl="0">
              <a:lnSpc>
                <a:spcPct val="107000"/>
              </a:lnSpc>
              <a:spcAft>
                <a:spcPts val="600"/>
              </a:spcAft>
            </a:pPr>
            <a:r>
              <a:rPr lang="sv-SE" dirty="0">
                <a:solidFill>
                  <a:schemeClr val="bg1"/>
                </a:solidFill>
                <a:latin typeface="Larken ExtraBold" pitchFamily="2" charset="0"/>
                <a:ea typeface="Calibri" panose="020F0502020204030204" pitchFamily="34" charset="0"/>
                <a:cs typeface="Times New Roman" panose="02020603050405020304" pitchFamily="18" charset="0"/>
              </a:rPr>
              <a:t>Frågor:</a:t>
            </a:r>
          </a:p>
          <a:p>
            <a:pPr marL="342900" indent="-342900">
              <a:buFont typeface="+mj-lt"/>
              <a:buAutoNum type="arabicPeriod"/>
            </a:pPr>
            <a:endParaRPr lang="sv-SE" dirty="0">
              <a:solidFill>
                <a:schemeClr val="bg1"/>
              </a:solidFill>
              <a:latin typeface="Figtree" panose="020B0604020202020204" charset="0"/>
            </a:endParaRPr>
          </a:p>
          <a:p>
            <a:pPr marL="342900" indent="-342900">
              <a:buFont typeface="+mj-lt"/>
              <a:buAutoNum type="arabicPeriod"/>
            </a:pPr>
            <a:r>
              <a:rPr lang="sv-SE" dirty="0">
                <a:solidFill>
                  <a:schemeClr val="bg1"/>
                </a:solidFill>
                <a:latin typeface="Figtree" panose="020B0604020202020204" charset="0"/>
              </a:rPr>
              <a:t>Vad betyder ”tänka efter före” för mig på arbetsplatsen?</a:t>
            </a:r>
            <a:br>
              <a:rPr lang="sv-SE" dirty="0">
                <a:solidFill>
                  <a:schemeClr val="bg1"/>
                </a:solidFill>
                <a:latin typeface="Figtree" panose="020B0604020202020204" charset="0"/>
              </a:rPr>
            </a:br>
            <a:endParaRPr lang="sv-SE" dirty="0">
              <a:solidFill>
                <a:schemeClr val="bg1"/>
              </a:solidFill>
              <a:latin typeface="Figtree" panose="020B0604020202020204" charset="0"/>
            </a:endParaRPr>
          </a:p>
          <a:p>
            <a:pPr marL="342900" indent="-342900">
              <a:buFont typeface="+mj-lt"/>
              <a:buAutoNum type="arabicPeriod"/>
            </a:pPr>
            <a:r>
              <a:rPr lang="sv-SE" dirty="0">
                <a:solidFill>
                  <a:schemeClr val="bg1"/>
                </a:solidFill>
                <a:latin typeface="Figtree" panose="020B0604020202020204" charset="0"/>
              </a:rPr>
              <a:t>På vilket sätt hjälper ”tänka efter före” oss att öka säkerheten på arbetsplatsen? </a:t>
            </a:r>
            <a:r>
              <a:rPr lang="sv-SE" i="1" dirty="0">
                <a:solidFill>
                  <a:schemeClr val="bg1"/>
                </a:solidFill>
                <a:latin typeface="Figtree" panose="020B0604020202020204" charset="0"/>
              </a:rPr>
              <a:t>Tänk ut några exempel</a:t>
            </a:r>
            <a:endParaRPr lang="sv-SE" sz="2800" i="1" dirty="0">
              <a:solidFill>
                <a:schemeClr val="bg1"/>
              </a:solidFill>
              <a:latin typeface="Figtree" panose="020B0604020202020204" charset="0"/>
            </a:endParaRPr>
          </a:p>
        </p:txBody>
      </p:sp>
      <p:sp>
        <p:nvSpPr>
          <p:cNvPr id="2" name="Ellips 1">
            <a:extLst>
              <a:ext uri="{FF2B5EF4-FFF2-40B4-BE49-F238E27FC236}">
                <a16:creationId xmlns:a16="http://schemas.microsoft.com/office/drawing/2014/main" id="{6B795636-D1DE-EEF9-C0A6-0559C7E87A15}"/>
              </a:ext>
            </a:extLst>
          </p:cNvPr>
          <p:cNvSpPr/>
          <p:nvPr/>
        </p:nvSpPr>
        <p:spPr>
          <a:xfrm>
            <a:off x="7823809" y="206029"/>
            <a:ext cx="1515979" cy="1515979"/>
          </a:xfrm>
          <a:prstGeom prst="ellipse">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accent4"/>
                </a:solidFill>
                <a:latin typeface="Figtree Light" pitchFamily="2" charset="0"/>
              </a:rPr>
              <a:t>Instruktion för dig som planerar</a:t>
            </a:r>
          </a:p>
        </p:txBody>
      </p:sp>
    </p:spTree>
    <p:extLst>
      <p:ext uri="{BB962C8B-B14F-4D97-AF65-F5344CB8AC3E}">
        <p14:creationId xmlns:p14="http://schemas.microsoft.com/office/powerpoint/2010/main" val="409045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680001"/>
            <a:ext cx="10534492" cy="43981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9</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Håll Nollans </a:t>
            </a:r>
            <a:r>
              <a:rPr lang="sv-SE" dirty="0" err="1"/>
              <a:t>säkerhetspush</a:t>
            </a:r>
            <a:r>
              <a:rPr lang="sv-SE" dirty="0"/>
              <a:t> – tid att reflektera</a:t>
            </a:r>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4" y="1932964"/>
            <a:ext cx="10022712" cy="4708981"/>
          </a:xfrm>
          <a:prstGeom prst="rect">
            <a:avLst/>
          </a:prstGeom>
          <a:noFill/>
        </p:spPr>
        <p:txBody>
          <a:bodyPr wrap="square">
            <a:spAutoFit/>
          </a:bodyPr>
          <a:lstStyle/>
          <a:p>
            <a:r>
              <a:rPr lang="sv-SE" sz="3600" b="1" dirty="0">
                <a:solidFill>
                  <a:schemeClr val="bg1"/>
                </a:solidFill>
                <a:latin typeface="Figtree" pitchFamily="2" charset="0"/>
              </a:rPr>
              <a:t>Reflektera över:</a:t>
            </a:r>
          </a:p>
          <a:p>
            <a:endParaRPr lang="sv-SE" sz="3600" dirty="0">
              <a:solidFill>
                <a:schemeClr val="bg1"/>
              </a:solidFill>
              <a:latin typeface="Figtree" pitchFamily="2" charset="0"/>
            </a:endParaRPr>
          </a:p>
          <a:p>
            <a:pPr marL="533400" indent="-533400">
              <a:buFont typeface="+mj-lt"/>
              <a:buAutoNum type="arabicPeriod"/>
            </a:pPr>
            <a:r>
              <a:rPr lang="sv-SE" sz="3200" dirty="0">
                <a:solidFill>
                  <a:schemeClr val="bg1"/>
                </a:solidFill>
                <a:latin typeface="Figtree" pitchFamily="2" charset="0"/>
              </a:rPr>
              <a:t>Vad betyder ”tänka efter före” för mig på arbetsplatsen?</a:t>
            </a:r>
          </a:p>
          <a:p>
            <a:pPr marL="533400" indent="-533400">
              <a:buFont typeface="+mj-lt"/>
              <a:buAutoNum type="arabicPeriod"/>
            </a:pPr>
            <a:endParaRPr lang="sv-SE" sz="3200" dirty="0">
              <a:solidFill>
                <a:schemeClr val="bg1"/>
              </a:solidFill>
              <a:latin typeface="Figtree" pitchFamily="2" charset="0"/>
            </a:endParaRPr>
          </a:p>
          <a:p>
            <a:pPr marL="533400" indent="-533400">
              <a:buFont typeface="+mj-lt"/>
              <a:buAutoNum type="arabicPeriod"/>
            </a:pPr>
            <a:r>
              <a:rPr lang="sv-SE" sz="3200" dirty="0">
                <a:solidFill>
                  <a:schemeClr val="bg1"/>
                </a:solidFill>
                <a:latin typeface="Figtree" pitchFamily="2" charset="0"/>
              </a:rPr>
              <a:t>På vilket sätt hjälper ”tänka efter före” oss att </a:t>
            </a:r>
            <a:br>
              <a:rPr lang="sv-SE" sz="3200" dirty="0">
                <a:solidFill>
                  <a:schemeClr val="bg1"/>
                </a:solidFill>
                <a:latin typeface="Figtree" pitchFamily="2" charset="0"/>
              </a:rPr>
            </a:br>
            <a:r>
              <a:rPr lang="sv-SE" sz="3200" dirty="0">
                <a:solidFill>
                  <a:schemeClr val="bg1"/>
                </a:solidFill>
                <a:latin typeface="Figtree" pitchFamily="2" charset="0"/>
              </a:rPr>
              <a:t>öka säkerheten på arbetsplatsen? </a:t>
            </a:r>
            <a:br>
              <a:rPr lang="sv-SE" sz="3200" dirty="0">
                <a:solidFill>
                  <a:schemeClr val="bg1"/>
                </a:solidFill>
                <a:latin typeface="Figtree" pitchFamily="2" charset="0"/>
              </a:rPr>
            </a:br>
            <a:r>
              <a:rPr lang="sv-SE" sz="2400" i="1" dirty="0">
                <a:solidFill>
                  <a:schemeClr val="bg1"/>
                </a:solidFill>
                <a:latin typeface="Figtree" pitchFamily="2" charset="0"/>
              </a:rPr>
              <a:t>Tänk ut några exempel</a:t>
            </a:r>
          </a:p>
          <a:p>
            <a:endParaRPr lang="sv-SE" sz="3600" dirty="0">
              <a:solidFill>
                <a:schemeClr val="bg1"/>
              </a:solidFill>
              <a:latin typeface="Figtree" pitchFamily="2" charset="0"/>
            </a:endParaRPr>
          </a:p>
        </p:txBody>
      </p:sp>
      <p:sp>
        <p:nvSpPr>
          <p:cNvPr id="3" name="Rektangel 2">
            <a:extLst>
              <a:ext uri="{FF2B5EF4-FFF2-40B4-BE49-F238E27FC236}">
                <a16:creationId xmlns:a16="http://schemas.microsoft.com/office/drawing/2014/main" id="{A2ECDD16-A8CE-272D-AAD3-10672B33D217}"/>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329413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10</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A push for </a:t>
            </a:r>
            <a:r>
              <a:rPr lang="sv-SE" dirty="0" err="1"/>
              <a:t>safety</a:t>
            </a:r>
            <a:r>
              <a:rPr lang="sv-SE" dirty="0"/>
              <a:t> </a:t>
            </a:r>
            <a:r>
              <a:rPr lang="sv-SE" dirty="0" err="1"/>
              <a:t>awareness</a:t>
            </a:r>
            <a:r>
              <a:rPr lang="sv-SE" dirty="0"/>
              <a:t> – </a:t>
            </a:r>
            <a:r>
              <a:rPr lang="sv-SE" dirty="0" err="1"/>
              <a:t>time</a:t>
            </a:r>
            <a:r>
              <a:rPr lang="sv-SE" dirty="0"/>
              <a:t> to </a:t>
            </a:r>
            <a:r>
              <a:rPr lang="sv-SE" dirty="0" err="1"/>
              <a:t>reflect</a:t>
            </a:r>
            <a:endParaRPr lang="sv-SE" dirty="0"/>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3" y="1932964"/>
            <a:ext cx="10107311" cy="4647426"/>
          </a:xfrm>
          <a:prstGeom prst="rect">
            <a:avLst/>
          </a:prstGeom>
          <a:noFill/>
        </p:spPr>
        <p:txBody>
          <a:bodyPr wrap="square">
            <a:spAutoFit/>
          </a:bodyPr>
          <a:lstStyle/>
          <a:p>
            <a:r>
              <a:rPr lang="sv-SE" sz="3600" b="1" dirty="0" err="1">
                <a:solidFill>
                  <a:schemeClr val="bg1"/>
                </a:solidFill>
                <a:latin typeface="Figtree" pitchFamily="2" charset="0"/>
              </a:rPr>
              <a:t>Reflect</a:t>
            </a:r>
            <a:r>
              <a:rPr lang="sv-SE" sz="3600" b="1" dirty="0">
                <a:solidFill>
                  <a:schemeClr val="bg1"/>
                </a:solidFill>
                <a:latin typeface="Figtree" pitchFamily="2" charset="0"/>
              </a:rPr>
              <a:t> on:</a:t>
            </a:r>
          </a:p>
          <a:p>
            <a:endParaRPr lang="sv-SE" sz="3600" dirty="0">
              <a:solidFill>
                <a:schemeClr val="bg1"/>
              </a:solidFill>
              <a:latin typeface="Figtree" pitchFamily="2" charset="0"/>
            </a:endParaRPr>
          </a:p>
          <a:p>
            <a:pPr marL="533400" indent="-533400">
              <a:buFont typeface="+mj-lt"/>
              <a:buAutoNum type="arabicPeriod"/>
            </a:pPr>
            <a:r>
              <a:rPr lang="sv-SE" sz="3200" dirty="0" err="1">
                <a:solidFill>
                  <a:schemeClr val="bg1"/>
                </a:solidFill>
                <a:latin typeface="Figtree" pitchFamily="2" charset="0"/>
              </a:rPr>
              <a:t>What</a:t>
            </a:r>
            <a:r>
              <a:rPr lang="sv-SE" sz="3200" dirty="0">
                <a:solidFill>
                  <a:schemeClr val="bg1"/>
                </a:solidFill>
                <a:latin typeface="Figtree" pitchFamily="2" charset="0"/>
              </a:rPr>
              <a:t> </a:t>
            </a:r>
            <a:r>
              <a:rPr lang="sv-SE" sz="3200" dirty="0" err="1">
                <a:solidFill>
                  <a:schemeClr val="bg1"/>
                </a:solidFill>
                <a:latin typeface="Figtree" pitchFamily="2" charset="0"/>
              </a:rPr>
              <a:t>does</a:t>
            </a:r>
            <a:r>
              <a:rPr lang="sv-SE" sz="3200" dirty="0">
                <a:solidFill>
                  <a:schemeClr val="bg1"/>
                </a:solidFill>
                <a:latin typeface="Figtree" pitchFamily="2" charset="0"/>
              </a:rPr>
              <a:t> ”</a:t>
            </a:r>
            <a:r>
              <a:rPr lang="sv-SE" sz="3200" dirty="0" err="1">
                <a:solidFill>
                  <a:schemeClr val="bg1"/>
                </a:solidFill>
                <a:latin typeface="Figtree" pitchFamily="2" charset="0"/>
              </a:rPr>
              <a:t>think</a:t>
            </a:r>
            <a:r>
              <a:rPr lang="sv-SE" sz="3200" dirty="0">
                <a:solidFill>
                  <a:schemeClr val="bg1"/>
                </a:solidFill>
                <a:latin typeface="Figtree" pitchFamily="2" charset="0"/>
              </a:rPr>
              <a:t> </a:t>
            </a:r>
            <a:r>
              <a:rPr lang="sv-SE" sz="3200" dirty="0" err="1">
                <a:solidFill>
                  <a:schemeClr val="bg1"/>
                </a:solidFill>
                <a:latin typeface="Figtree" pitchFamily="2" charset="0"/>
              </a:rPr>
              <a:t>ahead</a:t>
            </a:r>
            <a:r>
              <a:rPr lang="sv-SE" sz="3200" dirty="0">
                <a:solidFill>
                  <a:schemeClr val="bg1"/>
                </a:solidFill>
                <a:latin typeface="Figtree" pitchFamily="2" charset="0"/>
              </a:rPr>
              <a:t>” </a:t>
            </a:r>
            <a:r>
              <a:rPr lang="sv-SE" sz="3200" dirty="0" err="1">
                <a:solidFill>
                  <a:schemeClr val="bg1"/>
                </a:solidFill>
                <a:latin typeface="Figtree" pitchFamily="2" charset="0"/>
              </a:rPr>
              <a:t>mean</a:t>
            </a:r>
            <a:r>
              <a:rPr lang="sv-SE" sz="3200" dirty="0">
                <a:solidFill>
                  <a:schemeClr val="bg1"/>
                </a:solidFill>
                <a:latin typeface="Figtree" pitchFamily="2" charset="0"/>
              </a:rPr>
              <a:t> to </a:t>
            </a:r>
            <a:r>
              <a:rPr lang="sv-SE" sz="3200" dirty="0" err="1">
                <a:solidFill>
                  <a:schemeClr val="bg1"/>
                </a:solidFill>
                <a:latin typeface="Figtree" pitchFamily="2" charset="0"/>
              </a:rPr>
              <a:t>me</a:t>
            </a:r>
            <a:r>
              <a:rPr lang="sv-SE" sz="3200" dirty="0">
                <a:solidFill>
                  <a:schemeClr val="bg1"/>
                </a:solidFill>
                <a:latin typeface="Figtree" pitchFamily="2" charset="0"/>
              </a:rPr>
              <a:t>, in the </a:t>
            </a:r>
            <a:r>
              <a:rPr lang="sv-SE" sz="3200" dirty="0" err="1">
                <a:solidFill>
                  <a:schemeClr val="bg1"/>
                </a:solidFill>
                <a:latin typeface="Figtree" pitchFamily="2" charset="0"/>
              </a:rPr>
              <a:t>workplace</a:t>
            </a:r>
            <a:r>
              <a:rPr lang="sv-SE" sz="3200" dirty="0">
                <a:solidFill>
                  <a:schemeClr val="bg1"/>
                </a:solidFill>
                <a:latin typeface="Figtree" pitchFamily="2" charset="0"/>
              </a:rPr>
              <a:t>?</a:t>
            </a:r>
          </a:p>
          <a:p>
            <a:pPr marL="533400" indent="-533400">
              <a:buFont typeface="+mj-lt"/>
              <a:buAutoNum type="arabicPeriod"/>
            </a:pPr>
            <a:endParaRPr lang="sv-SE" sz="3200" dirty="0">
              <a:solidFill>
                <a:schemeClr val="bg1"/>
              </a:solidFill>
              <a:latin typeface="Figtree" pitchFamily="2" charset="0"/>
            </a:endParaRPr>
          </a:p>
          <a:p>
            <a:pPr marL="533400" indent="-533400">
              <a:buFont typeface="+mj-lt"/>
              <a:buAutoNum type="arabicPeriod"/>
            </a:pPr>
            <a:r>
              <a:rPr lang="sv-SE" sz="3200" dirty="0">
                <a:solidFill>
                  <a:schemeClr val="bg1"/>
                </a:solidFill>
                <a:latin typeface="Figtree" pitchFamily="2" charset="0"/>
              </a:rPr>
              <a:t>In </a:t>
            </a:r>
            <a:r>
              <a:rPr lang="sv-SE" sz="3200" dirty="0" err="1">
                <a:solidFill>
                  <a:schemeClr val="bg1"/>
                </a:solidFill>
                <a:latin typeface="Figtree" pitchFamily="2" charset="0"/>
              </a:rPr>
              <a:t>what</a:t>
            </a:r>
            <a:r>
              <a:rPr lang="sv-SE" sz="3200" dirty="0">
                <a:solidFill>
                  <a:schemeClr val="bg1"/>
                </a:solidFill>
                <a:latin typeface="Figtree" pitchFamily="2" charset="0"/>
              </a:rPr>
              <a:t> </a:t>
            </a:r>
            <a:r>
              <a:rPr lang="sv-SE" sz="3200" dirty="0" err="1">
                <a:solidFill>
                  <a:schemeClr val="bg1"/>
                </a:solidFill>
                <a:latin typeface="Figtree" pitchFamily="2" charset="0"/>
              </a:rPr>
              <a:t>way</a:t>
            </a:r>
            <a:r>
              <a:rPr lang="sv-SE" sz="3200" dirty="0">
                <a:solidFill>
                  <a:schemeClr val="bg1"/>
                </a:solidFill>
                <a:latin typeface="Figtree" pitchFamily="2" charset="0"/>
              </a:rPr>
              <a:t> </a:t>
            </a:r>
            <a:r>
              <a:rPr lang="sv-SE" sz="3200" dirty="0" err="1">
                <a:solidFill>
                  <a:schemeClr val="bg1"/>
                </a:solidFill>
                <a:latin typeface="Figtree" pitchFamily="2" charset="0"/>
              </a:rPr>
              <a:t>does</a:t>
            </a:r>
            <a:r>
              <a:rPr lang="sv-SE" sz="3200" dirty="0">
                <a:solidFill>
                  <a:schemeClr val="bg1"/>
                </a:solidFill>
                <a:latin typeface="Figtree" pitchFamily="2" charset="0"/>
              </a:rPr>
              <a:t> ”</a:t>
            </a:r>
            <a:r>
              <a:rPr lang="sv-SE" sz="3200" dirty="0" err="1">
                <a:solidFill>
                  <a:schemeClr val="bg1"/>
                </a:solidFill>
                <a:latin typeface="Figtree" pitchFamily="2" charset="0"/>
              </a:rPr>
              <a:t>think</a:t>
            </a:r>
            <a:r>
              <a:rPr lang="sv-SE" sz="3200" dirty="0">
                <a:solidFill>
                  <a:schemeClr val="bg1"/>
                </a:solidFill>
                <a:latin typeface="Figtree" pitchFamily="2" charset="0"/>
              </a:rPr>
              <a:t> </a:t>
            </a:r>
            <a:r>
              <a:rPr lang="sv-SE" sz="3200" dirty="0" err="1">
                <a:solidFill>
                  <a:schemeClr val="bg1"/>
                </a:solidFill>
                <a:latin typeface="Figtree" pitchFamily="2" charset="0"/>
              </a:rPr>
              <a:t>ahead</a:t>
            </a:r>
            <a:r>
              <a:rPr lang="sv-SE" sz="3200" dirty="0">
                <a:solidFill>
                  <a:schemeClr val="bg1"/>
                </a:solidFill>
                <a:latin typeface="Figtree" pitchFamily="2" charset="0"/>
              </a:rPr>
              <a:t>”  </a:t>
            </a:r>
            <a:r>
              <a:rPr lang="sv-SE" sz="3200" dirty="0" err="1">
                <a:solidFill>
                  <a:schemeClr val="bg1"/>
                </a:solidFill>
                <a:latin typeface="Figtree" pitchFamily="2" charset="0"/>
              </a:rPr>
              <a:t>help</a:t>
            </a:r>
            <a:r>
              <a:rPr lang="sv-SE" sz="3200" dirty="0">
                <a:solidFill>
                  <a:schemeClr val="bg1"/>
                </a:solidFill>
                <a:latin typeface="Figtree" pitchFamily="2" charset="0"/>
              </a:rPr>
              <a:t> </a:t>
            </a:r>
            <a:r>
              <a:rPr lang="sv-SE" sz="3200" dirty="0" err="1">
                <a:solidFill>
                  <a:schemeClr val="bg1"/>
                </a:solidFill>
                <a:latin typeface="Figtree" pitchFamily="2" charset="0"/>
              </a:rPr>
              <a:t>us</a:t>
            </a:r>
            <a:r>
              <a:rPr lang="sv-SE" sz="3200" dirty="0">
                <a:solidFill>
                  <a:schemeClr val="bg1"/>
                </a:solidFill>
                <a:latin typeface="Figtree" pitchFamily="2" charset="0"/>
              </a:rPr>
              <a:t> </a:t>
            </a:r>
            <a:br>
              <a:rPr lang="sv-SE" sz="3200" dirty="0">
                <a:solidFill>
                  <a:schemeClr val="bg1"/>
                </a:solidFill>
                <a:latin typeface="Figtree" pitchFamily="2" charset="0"/>
              </a:rPr>
            </a:br>
            <a:r>
              <a:rPr lang="sv-SE" sz="3200" dirty="0" err="1">
                <a:solidFill>
                  <a:schemeClr val="bg1"/>
                </a:solidFill>
                <a:latin typeface="Figtree" pitchFamily="2" charset="0"/>
              </a:rPr>
              <a:t>increase</a:t>
            </a:r>
            <a:r>
              <a:rPr lang="sv-SE" sz="3200" dirty="0">
                <a:solidFill>
                  <a:schemeClr val="bg1"/>
                </a:solidFill>
                <a:latin typeface="Figtree" pitchFamily="2" charset="0"/>
              </a:rPr>
              <a:t> </a:t>
            </a:r>
            <a:r>
              <a:rPr lang="sv-SE" sz="3200" dirty="0" err="1">
                <a:solidFill>
                  <a:schemeClr val="bg1"/>
                </a:solidFill>
                <a:latin typeface="Figtree" pitchFamily="2" charset="0"/>
              </a:rPr>
              <a:t>safety</a:t>
            </a:r>
            <a:r>
              <a:rPr lang="sv-SE" sz="3200" dirty="0">
                <a:solidFill>
                  <a:schemeClr val="bg1"/>
                </a:solidFill>
                <a:latin typeface="Figtree" pitchFamily="2" charset="0"/>
              </a:rPr>
              <a:t> in </a:t>
            </a:r>
            <a:r>
              <a:rPr lang="sv-SE" sz="3200" dirty="0" err="1">
                <a:solidFill>
                  <a:schemeClr val="bg1"/>
                </a:solidFill>
                <a:latin typeface="Figtree" pitchFamily="2" charset="0"/>
              </a:rPr>
              <a:t>our</a:t>
            </a:r>
            <a:r>
              <a:rPr lang="sv-SE" sz="3200" dirty="0">
                <a:solidFill>
                  <a:schemeClr val="bg1"/>
                </a:solidFill>
                <a:latin typeface="Figtree" pitchFamily="2" charset="0"/>
              </a:rPr>
              <a:t> </a:t>
            </a:r>
            <a:r>
              <a:rPr lang="sv-SE" sz="3200" dirty="0" err="1">
                <a:solidFill>
                  <a:schemeClr val="bg1"/>
                </a:solidFill>
                <a:latin typeface="Figtree" pitchFamily="2" charset="0"/>
              </a:rPr>
              <a:t>workplace</a:t>
            </a:r>
            <a:r>
              <a:rPr lang="sv-SE" sz="3200" dirty="0">
                <a:solidFill>
                  <a:schemeClr val="bg1"/>
                </a:solidFill>
                <a:latin typeface="Figtree" pitchFamily="2" charset="0"/>
              </a:rPr>
              <a:t>? </a:t>
            </a:r>
            <a:br>
              <a:rPr lang="sv-SE" sz="3200" dirty="0">
                <a:solidFill>
                  <a:schemeClr val="bg1"/>
                </a:solidFill>
                <a:latin typeface="Figtree" pitchFamily="2" charset="0"/>
              </a:rPr>
            </a:br>
            <a:r>
              <a:rPr lang="sv-SE" sz="2400" i="1" dirty="0">
                <a:solidFill>
                  <a:schemeClr val="bg1"/>
                </a:solidFill>
                <a:latin typeface="Figtree" pitchFamily="2" charset="0"/>
              </a:rPr>
              <a:t>Think </a:t>
            </a:r>
            <a:r>
              <a:rPr lang="sv-SE" sz="2400" i="1" dirty="0" err="1">
                <a:solidFill>
                  <a:schemeClr val="bg1"/>
                </a:solidFill>
                <a:latin typeface="Figtree" pitchFamily="2" charset="0"/>
              </a:rPr>
              <a:t>of</a:t>
            </a:r>
            <a:r>
              <a:rPr lang="sv-SE" sz="2400" i="1" dirty="0">
                <a:solidFill>
                  <a:schemeClr val="bg1"/>
                </a:solidFill>
                <a:latin typeface="Figtree" pitchFamily="2" charset="0"/>
              </a:rPr>
              <a:t> a </a:t>
            </a:r>
            <a:r>
              <a:rPr lang="sv-SE" sz="2400" i="1" dirty="0" err="1">
                <a:solidFill>
                  <a:schemeClr val="bg1"/>
                </a:solidFill>
                <a:latin typeface="Figtree" pitchFamily="2" charset="0"/>
              </a:rPr>
              <a:t>few</a:t>
            </a:r>
            <a:r>
              <a:rPr lang="sv-SE" sz="2400" i="1" dirty="0">
                <a:solidFill>
                  <a:schemeClr val="bg1"/>
                </a:solidFill>
                <a:latin typeface="Figtree" pitchFamily="2" charset="0"/>
              </a:rPr>
              <a:t> </a:t>
            </a:r>
            <a:r>
              <a:rPr lang="sv-SE" sz="2400" i="1" dirty="0" err="1">
                <a:solidFill>
                  <a:schemeClr val="bg1"/>
                </a:solidFill>
                <a:latin typeface="Figtree" pitchFamily="2" charset="0"/>
              </a:rPr>
              <a:t>examples</a:t>
            </a:r>
            <a:endParaRPr lang="sv-SE" sz="2400" i="1" dirty="0">
              <a:solidFill>
                <a:schemeClr val="bg1"/>
              </a:solidFill>
              <a:latin typeface="Figtree" pitchFamily="2" charset="0"/>
            </a:endParaRPr>
          </a:p>
          <a:p>
            <a:endParaRPr lang="sv-SE" sz="3600" dirty="0">
              <a:solidFill>
                <a:schemeClr val="bg1"/>
              </a:solidFill>
              <a:latin typeface="Figtree" pitchFamily="2" charset="0"/>
            </a:endParaRPr>
          </a:p>
        </p:txBody>
      </p:sp>
      <p:sp>
        <p:nvSpPr>
          <p:cNvPr id="3" name="Rektangel 2">
            <a:extLst>
              <a:ext uri="{FF2B5EF4-FFF2-40B4-BE49-F238E27FC236}">
                <a16:creationId xmlns:a16="http://schemas.microsoft.com/office/drawing/2014/main" id="{195D28DE-1CCA-EC55-F29F-F22CA6EE7255}"/>
              </a:ext>
            </a:extLst>
          </p:cNvPr>
          <p:cNvSpPr/>
          <p:nvPr/>
        </p:nvSpPr>
        <p:spPr>
          <a:xfrm>
            <a:off x="7748028" y="214400"/>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1505225662"/>
      </p:ext>
    </p:extLst>
  </p:cSld>
  <p:clrMapOvr>
    <a:masterClrMapping/>
  </p:clrMapOvr>
</p:sld>
</file>

<file path=ppt/theme/theme1.xml><?xml version="1.0" encoding="utf-8"?>
<a:theme xmlns:a="http://schemas.openxmlformats.org/drawingml/2006/main" name="HN-Mall-240527">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Figtree" pitchFamily="2" charset="0"/>
          </a:defRPr>
        </a:defPPr>
      </a:lstStyle>
    </a:txDef>
  </a:objectDefaults>
  <a:extraClrSchemeLst/>
  <a:extLst>
    <a:ext uri="{05A4C25C-085E-4340-85A3-A5531E510DB2}">
      <thm15:themeFamily xmlns:thm15="http://schemas.microsoft.com/office/thememl/2012/main" name="HN-Mall-240527" id="{BA72B2C6-9FE1-6D4F-A3F0-702B83CEB878}" vid="{948B1325-6863-2B4F-8713-7D295CB9DE78}"/>
    </a:ext>
  </a:extLst>
</a:theme>
</file>

<file path=ppt/theme/theme2.xml><?xml version="1.0" encoding="utf-8"?>
<a:theme xmlns:a="http://schemas.openxmlformats.org/drawingml/2006/main" name="Dokumentation_Håll Nollan">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l Nollan Mall" id="{83CE4615-8A59-B541-8D4D-D8A6FCBE57E5}" vid="{0DBC8B6E-E7D8-EB4D-A4AF-621795F210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0F7AB1B83EF7458CA14240A739CF9B" ma:contentTypeVersion="19" ma:contentTypeDescription="Skapa ett nytt dokument." ma:contentTypeScope="" ma:versionID="e12c8a46402a21ff3970fb87458edbe2">
  <xsd:schema xmlns:xsd="http://www.w3.org/2001/XMLSchema" xmlns:xs="http://www.w3.org/2001/XMLSchema" xmlns:p="http://schemas.microsoft.com/office/2006/metadata/properties" xmlns:ns2="3ff0c0a1-1da5-454c-bde6-1eb9921eb313" xmlns:ns3="430d8474-45c2-4f23-bf46-3e25fc32e737" targetNamespace="http://schemas.microsoft.com/office/2006/metadata/properties" ma:root="true" ma:fieldsID="822f0a3ed8b951d106ca3f359070217e" ns2:_="" ns3:_="">
    <xsd:import namespace="3ff0c0a1-1da5-454c-bde6-1eb9921eb313"/>
    <xsd:import namespace="430d8474-45c2-4f23-bf46-3e25fc32e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0c0a1-1da5-454c-bde6-1eb9921eb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d8474-45c2-4f23-bf46-3e25fc32e7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dca1f4f-91fe-4586-b570-1f97637e4645}" ma:internalName="TaxCatchAll" ma:showField="CatchAllData" ma:web="430d8474-45c2-4f23-bf46-3e25fc32e7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0d8474-45c2-4f23-bf46-3e25fc32e737" xsi:nil="true"/>
    <lcf76f155ced4ddcb4097134ff3c332f xmlns="3ff0c0a1-1da5-454c-bde6-1eb9921eb3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56F170-5421-4D42-809F-7AF26C87F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f0c0a1-1da5-454c-bde6-1eb9921eb313"/>
    <ds:schemaRef ds:uri="430d8474-45c2-4f23-bf46-3e25fc32e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38FA31-1931-4B1C-A210-77A33F65EB65}">
  <ds:schemaRefs>
    <ds:schemaRef ds:uri="http://schemas.microsoft.com/sharepoint/v3/contenttype/forms"/>
  </ds:schemaRefs>
</ds:datastoreItem>
</file>

<file path=customXml/itemProps3.xml><?xml version="1.0" encoding="utf-8"?>
<ds:datastoreItem xmlns:ds="http://schemas.openxmlformats.org/officeDocument/2006/customXml" ds:itemID="{B0FD747D-F243-4C84-8BAD-A622F2BE2166}">
  <ds:schemaRefs>
    <ds:schemaRef ds:uri="430d8474-45c2-4f23-bf46-3e25fc32e737"/>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3ff0c0a1-1da5-454c-bde6-1eb9921eb31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HN-Mall-240527</Template>
  <TotalTime>433</TotalTime>
  <Words>2218</Words>
  <Application>Microsoft Macintosh PowerPoint</Application>
  <PresentationFormat>Bredbild</PresentationFormat>
  <Paragraphs>155</Paragraphs>
  <Slides>17</Slides>
  <Notes>2</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17</vt:i4>
      </vt:variant>
    </vt:vector>
  </HeadingPairs>
  <TitlesOfParts>
    <vt:vector size="27" baseType="lpstr">
      <vt:lpstr>Arial</vt:lpstr>
      <vt:lpstr>Figtree Light</vt:lpstr>
      <vt:lpstr>Aptos</vt:lpstr>
      <vt:lpstr>Figtree Medium</vt:lpstr>
      <vt:lpstr>Figtree SemiBold</vt:lpstr>
      <vt:lpstr>Wingdings</vt:lpstr>
      <vt:lpstr>Figtree</vt:lpstr>
      <vt:lpstr>Larken ExtraBold</vt:lpstr>
      <vt:lpstr>HN-Mall-240527</vt:lpstr>
      <vt:lpstr>Dokumentation_Håll Nollan</vt:lpstr>
      <vt:lpstr>Instruktion till reflektionsövning</vt:lpstr>
      <vt:lpstr>Håll Nollans säkerhetspush </vt:lpstr>
      <vt:lpstr>Beskrivning av reflektionsövningen</vt:lpstr>
      <vt:lpstr>Olika varianter på reflektionsövningen – instruktion för att välja</vt:lpstr>
      <vt:lpstr>Beskrivning av de olika varianterna</vt:lpstr>
      <vt:lpstr>BAS-varianten</vt:lpstr>
      <vt:lpstr>BAS-varianten – tid: ca 2-4 minuter</vt:lpstr>
      <vt:lpstr>Håll Nollans säkerhetspush – tid att reflektera</vt:lpstr>
      <vt:lpstr>A push for safety awareness – time to reflect</vt:lpstr>
      <vt:lpstr>MELLAN-varianten</vt:lpstr>
      <vt:lpstr>MELLAN-varianten – tid: ca 3-6 minuter</vt:lpstr>
      <vt:lpstr>Håll Nollans säkerhetspush – tid att reflektera</vt:lpstr>
      <vt:lpstr>A push for safety awareness – time to reflect</vt:lpstr>
      <vt:lpstr>WORKSHOP</vt:lpstr>
      <vt:lpstr>Workshop – vid senare tillfälle</vt:lpstr>
      <vt:lpstr>Håll Nollans säkerhetspush – tid att reflektera</vt:lpstr>
      <vt:lpstr>A push for safety awareness – time to 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Ågermo</dc:creator>
  <cp:lastModifiedBy>Hanna Ågermo</cp:lastModifiedBy>
  <cp:revision>19</cp:revision>
  <dcterms:created xsi:type="dcterms:W3CDTF">2024-05-27T19:55:04Z</dcterms:created>
  <dcterms:modified xsi:type="dcterms:W3CDTF">2026-01-25T17:14:42Z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0x010100EE0F7AB1B83EF7458CA14240A739CF9B</vt:lpwstr>
  </property>
  <property fmtid="{D5CDD505-2E9C-101B-9397-08002B2CF9AE}" pid="3" name="MediaServiceImageTags">
    <vt:lpwstr/>
  </property>
</Properties>
</file>