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embedTrueTypeFonts="1" saveSubsetFonts="1" autoCompressPictures="0">
  <p:sldMasterIdLst>
    <p:sldMasterId id="2147483709" r:id="rId4"/>
    <p:sldMasterId id="2147483752" r:id="rId5"/>
  </p:sldMasterIdLst>
  <p:notesMasterIdLst>
    <p:notesMasterId r:id="rId23"/>
  </p:notesMasterIdLst>
  <p:sldIdLst>
    <p:sldId id="1782" r:id="rId6"/>
    <p:sldId id="1770" r:id="rId7"/>
    <p:sldId id="1771" r:id="rId8"/>
    <p:sldId id="1772" r:id="rId9"/>
    <p:sldId id="1773" r:id="rId10"/>
    <p:sldId id="1783" r:id="rId11"/>
    <p:sldId id="1774" r:id="rId12"/>
    <p:sldId id="1776" r:id="rId13"/>
    <p:sldId id="1777" r:id="rId14"/>
    <p:sldId id="1784" r:id="rId15"/>
    <p:sldId id="1778" r:id="rId16"/>
    <p:sldId id="1779" r:id="rId17"/>
    <p:sldId id="1780" r:id="rId18"/>
    <p:sldId id="1785" r:id="rId19"/>
    <p:sldId id="1781" r:id="rId20"/>
    <p:sldId id="1786" r:id="rId21"/>
    <p:sldId id="1787" r:id="rId22"/>
  </p:sldIdLst>
  <p:sldSz cx="12192000" cy="6858000"/>
  <p:notesSz cx="6858000" cy="9144000"/>
  <p:embeddedFontLst>
    <p:embeddedFont>
      <p:font typeface="Figtree" pitchFamily="2" charset="0"/>
      <p:regular r:id="rId24"/>
      <p:bold r:id="rId25"/>
      <p:italic r:id="rId26"/>
      <p:boldItalic r:id="rId27"/>
    </p:embeddedFont>
    <p:embeddedFont>
      <p:font typeface="Figtree Light" pitchFamily="2" charset="0"/>
      <p:regular r:id="rId28"/>
      <p:italic r:id="rId29"/>
    </p:embeddedFont>
    <p:embeddedFont>
      <p:font typeface="Figtree Medium" pitchFamily="2" charset="0"/>
      <p:regular r:id="rId30"/>
      <p:italic r:id="rId31"/>
    </p:embeddedFont>
    <p:embeddedFont>
      <p:font typeface="Figtree SemiBold" pitchFamily="2"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0975AD5-D215-ED4F-869C-8790B2FA6631}">
          <p14:sldIdLst>
            <p14:sldId id="1782"/>
            <p14:sldId id="1770"/>
            <p14:sldId id="1771"/>
            <p14:sldId id="1772"/>
            <p14:sldId id="1773"/>
          </p14:sldIdLst>
        </p14:section>
        <p14:section name="BAS-varianten" id="{99B305FA-D084-224A-8F55-F0993CCF83FF}">
          <p14:sldIdLst>
            <p14:sldId id="1783"/>
            <p14:sldId id="1774"/>
            <p14:sldId id="1776"/>
            <p14:sldId id="1777"/>
          </p14:sldIdLst>
        </p14:section>
        <p14:section name="MELLAN-varianten" id="{9BBB60C4-9580-514A-9C5D-7A67BD8D11D9}">
          <p14:sldIdLst>
            <p14:sldId id="1784"/>
            <p14:sldId id="1778"/>
            <p14:sldId id="1779"/>
            <p14:sldId id="1780"/>
          </p14:sldIdLst>
        </p14:section>
        <p14:section name="Workshop" id="{FF6D9015-5CAF-DD41-9645-67B5A7E7A499}">
          <p14:sldIdLst>
            <p14:sldId id="1785"/>
            <p14:sldId id="1781"/>
            <p14:sldId id="1786"/>
            <p14:sldId id="17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6D6753-09BD-734C-6F9D-98C347C09354}" name="Hanna Ågermo" initials="HÅ" userId="S::hanna@agermo.com::c5dd156e-ce07-49b7-8107-569e9abe1f0c" providerId="AD"/>
  <p188:author id="{88ED3D5F-E1A7-CDB7-63DD-86692CE6B907}" name="asa.nordin" initials="as" userId="S::asa.nordin_sisab.se#ext#@hallnollan.onmicrosoft.com::76c665f8-f49c-4d9a-ab2f-76c1b224e3fe" providerId="AD"/>
  <p188:author id="{891274A4-E736-A126-9D6C-E7BF9389597E}" name="Ulrika Dolietis" initials="UD" userId="S::ulrika.dolietis@hallnollan.se::c38728b4-06e5-45eb-9f2e-15c9430af2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92C48B-33E3-BB46-8A29-83A10BB564F6}" v="10" dt="2026-07-01T21:57:29.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57" autoAdjust="0"/>
    <p:restoredTop sz="95775" autoAdjust="0"/>
  </p:normalViewPr>
  <p:slideViewPr>
    <p:cSldViewPr snapToGrid="0">
      <p:cViewPr>
        <p:scale>
          <a:sx n="107" d="100"/>
          <a:sy n="107" d="100"/>
        </p:scale>
        <p:origin x="928" y="2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31" d="100"/>
          <a:sy n="131" d="100"/>
        </p:scale>
        <p:origin x="35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11.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ka Dolietis" userId="c38728b4-06e5-45eb-9f2e-15c9430af28b" providerId="ADAL" clId="{024A2251-802E-4143-968E-763C848F3EF5}"/>
    <pc:docChg chg="modSld">
      <pc:chgData name="Ulrika Dolietis" userId="c38728b4-06e5-45eb-9f2e-15c9430af28b" providerId="ADAL" clId="{024A2251-802E-4143-968E-763C848F3EF5}" dt="2026-06-29T07:28:12.374" v="18" actId="207"/>
      <pc:docMkLst>
        <pc:docMk/>
      </pc:docMkLst>
    </pc:docChg>
  </pc:docChgLst>
  <pc:docChgLst>
    <pc:chgData name="Hanna Ågermo" userId="c5dd156e-ce07-49b7-8107-569e9abe1f0c" providerId="ADAL" clId="{16592A08-34F4-5D70-AB57-0C66853078E6}"/>
    <pc:docChg chg="undo custSel delSld modSld modSection">
      <pc:chgData name="Hanna Ågermo" userId="c5dd156e-ce07-49b7-8107-569e9abe1f0c" providerId="ADAL" clId="{16592A08-34F4-5D70-AB57-0C66853078E6}" dt="2026-07-01T21:58:31.846" v="1651" actId="255"/>
      <pc:docMkLst>
        <pc:docMk/>
      </pc:docMkLst>
      <pc:sldChg chg="modSp mod modCm">
        <pc:chgData name="Hanna Ågermo" userId="c5dd156e-ce07-49b7-8107-569e9abe1f0c" providerId="ADAL" clId="{16592A08-34F4-5D70-AB57-0C66853078E6}" dt="2026-06-30T12:15:37.917" v="62" actId="20577"/>
        <pc:sldMkLst>
          <pc:docMk/>
          <pc:sldMk cId="3034925316" sldId="1771"/>
        </pc:sldMkLst>
        <pc:spChg chg="mod">
          <ac:chgData name="Hanna Ågermo" userId="c5dd156e-ce07-49b7-8107-569e9abe1f0c" providerId="ADAL" clId="{16592A08-34F4-5D70-AB57-0C66853078E6}" dt="2026-06-30T12:15:37.917" v="62" actId="20577"/>
          <ac:spMkLst>
            <pc:docMk/>
            <pc:sldMk cId="3034925316" sldId="1771"/>
            <ac:spMk id="11" creationId="{7E4731ED-4018-0573-262A-5D640418918A}"/>
          </ac:spMkLst>
        </pc:spChg>
        <pc:extLst>
          <p:ext xmlns:p="http://schemas.openxmlformats.org/presentationml/2006/main" uri="{D6D511B9-2390-475A-947B-AFAB55BFBCF1}">
            <pc226:cmChg xmlns:pc226="http://schemas.microsoft.com/office/powerpoint/2022/06/main/command" chg="mod">
              <pc226:chgData name="Hanna Ågermo" userId="c5dd156e-ce07-49b7-8107-569e9abe1f0c" providerId="ADAL" clId="{16592A08-34F4-5D70-AB57-0C66853078E6}" dt="2026-06-30T12:15:37.917" v="62" actId="20577"/>
              <pc2:cmMkLst xmlns:pc2="http://schemas.microsoft.com/office/powerpoint/2019/9/main/command">
                <pc:docMk/>
                <pc:sldMk cId="3034925316" sldId="1771"/>
                <pc2:cmMk id="{012BCDAB-6870-4CC5-903D-F8AAE6F4915A}"/>
              </pc2:cmMkLst>
            </pc226:cmChg>
            <pc226:cmChg xmlns:pc226="http://schemas.microsoft.com/office/powerpoint/2022/06/main/command" chg="mod">
              <pc226:chgData name="Hanna Ågermo" userId="c5dd156e-ce07-49b7-8107-569e9abe1f0c" providerId="ADAL" clId="{16592A08-34F4-5D70-AB57-0C66853078E6}" dt="2026-06-30T12:14:32.588" v="55" actId="20577"/>
              <pc2:cmMkLst xmlns:pc2="http://schemas.microsoft.com/office/powerpoint/2019/9/main/command">
                <pc:docMk/>
                <pc:sldMk cId="3034925316" sldId="1771"/>
                <pc2:cmMk id="{503E30C9-90D7-49F6-A0AC-EB9B68438250}"/>
              </pc2:cmMkLst>
            </pc226:cmChg>
          </p:ext>
        </pc:extLst>
      </pc:sldChg>
      <pc:sldChg chg="delSp modSp mod">
        <pc:chgData name="Hanna Ågermo" userId="c5dd156e-ce07-49b7-8107-569e9abe1f0c" providerId="ADAL" clId="{16592A08-34F4-5D70-AB57-0C66853078E6}" dt="2026-07-01T21:53:06.245" v="1537"/>
        <pc:sldMkLst>
          <pc:docMk/>
          <pc:sldMk cId="4090452978" sldId="1774"/>
        </pc:sldMkLst>
        <pc:spChg chg="del mod">
          <ac:chgData name="Hanna Ågermo" userId="c5dd156e-ce07-49b7-8107-569e9abe1f0c" providerId="ADAL" clId="{16592A08-34F4-5D70-AB57-0C66853078E6}" dt="2026-07-01T21:52:59.874" v="1536" actId="478"/>
          <ac:spMkLst>
            <pc:docMk/>
            <pc:sldMk cId="4090452978" sldId="1774"/>
            <ac:spMk id="4" creationId="{0B56449D-7DCB-4997-38AE-23F8287719DA}"/>
          </ac:spMkLst>
        </pc:spChg>
        <pc:spChg chg="mod">
          <ac:chgData name="Hanna Ågermo" userId="c5dd156e-ce07-49b7-8107-569e9abe1f0c" providerId="ADAL" clId="{16592A08-34F4-5D70-AB57-0C66853078E6}" dt="2026-07-01T12:30:10.298" v="683" actId="20577"/>
          <ac:spMkLst>
            <pc:docMk/>
            <pc:sldMk cId="4090452978" sldId="1774"/>
            <ac:spMk id="10" creationId="{15476DE3-EF7A-4619-BD42-5D74EC559AFA}"/>
          </ac:spMkLst>
        </pc:spChg>
        <pc:spChg chg="mod">
          <ac:chgData name="Hanna Ågermo" userId="c5dd156e-ce07-49b7-8107-569e9abe1f0c" providerId="ADAL" clId="{16592A08-34F4-5D70-AB57-0C66853078E6}" dt="2026-07-01T21:53:06.245" v="1537"/>
          <ac:spMkLst>
            <pc:docMk/>
            <pc:sldMk cId="4090452978" sldId="1774"/>
            <ac:spMk id="20" creationId="{5C0E4CFD-D24E-ECFE-9F45-2DE9ADC0A670}"/>
          </ac:spMkLst>
        </pc:spChg>
      </pc:sldChg>
      <pc:sldChg chg="delSp modSp mod">
        <pc:chgData name="Hanna Ågermo" userId="c5dd156e-ce07-49b7-8107-569e9abe1f0c" providerId="ADAL" clId="{16592A08-34F4-5D70-AB57-0C66853078E6}" dt="2026-07-01T21:58:20.653" v="1647" actId="404"/>
        <pc:sldMkLst>
          <pc:docMk/>
          <pc:sldMk cId="3294135516" sldId="1776"/>
        </pc:sldMkLst>
        <pc:spChg chg="del">
          <ac:chgData name="Hanna Ågermo" userId="c5dd156e-ce07-49b7-8107-569e9abe1f0c" providerId="ADAL" clId="{16592A08-34F4-5D70-AB57-0C66853078E6}" dt="2026-07-01T21:53:11.843" v="1538" actId="478"/>
          <ac:spMkLst>
            <pc:docMk/>
            <pc:sldMk cId="3294135516" sldId="1776"/>
            <ac:spMk id="3" creationId="{3775669F-AA2E-4D26-3920-41429729C1E6}"/>
          </ac:spMkLst>
        </pc:spChg>
        <pc:spChg chg="mod">
          <ac:chgData name="Hanna Ågermo" userId="c5dd156e-ce07-49b7-8107-569e9abe1f0c" providerId="ADAL" clId="{16592A08-34F4-5D70-AB57-0C66853078E6}" dt="2026-07-01T21:58:20.653" v="1647" actId="404"/>
          <ac:spMkLst>
            <pc:docMk/>
            <pc:sldMk cId="3294135516" sldId="1776"/>
            <ac:spMk id="11" creationId="{ADFC4868-DCD4-5C9D-178B-3677C7DA07CC}"/>
          </ac:spMkLst>
        </pc:spChg>
      </pc:sldChg>
      <pc:sldChg chg="delSp modSp mod">
        <pc:chgData name="Hanna Ågermo" userId="c5dd156e-ce07-49b7-8107-569e9abe1f0c" providerId="ADAL" clId="{16592A08-34F4-5D70-AB57-0C66853078E6}" dt="2026-07-01T21:58:31.846" v="1651" actId="255"/>
        <pc:sldMkLst>
          <pc:docMk/>
          <pc:sldMk cId="1505225662" sldId="1777"/>
        </pc:sldMkLst>
        <pc:spChg chg="del">
          <ac:chgData name="Hanna Ågermo" userId="c5dd156e-ce07-49b7-8107-569e9abe1f0c" providerId="ADAL" clId="{16592A08-34F4-5D70-AB57-0C66853078E6}" dt="2026-07-01T21:53:50.742" v="1545" actId="478"/>
          <ac:spMkLst>
            <pc:docMk/>
            <pc:sldMk cId="1505225662" sldId="1777"/>
            <ac:spMk id="3" creationId="{28C52956-1159-3DD5-9BCF-A959D141A9B6}"/>
          </ac:spMkLst>
        </pc:spChg>
        <pc:spChg chg="mod">
          <ac:chgData name="Hanna Ågermo" userId="c5dd156e-ce07-49b7-8107-569e9abe1f0c" providerId="ADAL" clId="{16592A08-34F4-5D70-AB57-0C66853078E6}" dt="2026-07-01T21:58:31.846" v="1651" actId="255"/>
          <ac:spMkLst>
            <pc:docMk/>
            <pc:sldMk cId="1505225662" sldId="1777"/>
            <ac:spMk id="11" creationId="{ADFC4868-DCD4-5C9D-178B-3677C7DA07CC}"/>
          </ac:spMkLst>
        </pc:spChg>
      </pc:sldChg>
      <pc:sldChg chg="delSp modSp mod">
        <pc:chgData name="Hanna Ågermo" userId="c5dd156e-ce07-49b7-8107-569e9abe1f0c" providerId="ADAL" clId="{16592A08-34F4-5D70-AB57-0C66853078E6}" dt="2026-07-01T21:55:46.207" v="1583" actId="478"/>
        <pc:sldMkLst>
          <pc:docMk/>
          <pc:sldMk cId="299683222" sldId="1778"/>
        </pc:sldMkLst>
        <pc:spChg chg="del mod">
          <ac:chgData name="Hanna Ågermo" userId="c5dd156e-ce07-49b7-8107-569e9abe1f0c" providerId="ADAL" clId="{16592A08-34F4-5D70-AB57-0C66853078E6}" dt="2026-07-01T21:55:46.207" v="1583" actId="478"/>
          <ac:spMkLst>
            <pc:docMk/>
            <pc:sldMk cId="299683222" sldId="1778"/>
            <ac:spMk id="4" creationId="{74B9791E-5263-34D6-A98E-3E93413190C4}"/>
          </ac:spMkLst>
        </pc:spChg>
        <pc:spChg chg="mod">
          <ac:chgData name="Hanna Ågermo" userId="c5dd156e-ce07-49b7-8107-569e9abe1f0c" providerId="ADAL" clId="{16592A08-34F4-5D70-AB57-0C66853078E6}" dt="2026-07-01T21:55:31.531" v="1581" actId="5793"/>
          <ac:spMkLst>
            <pc:docMk/>
            <pc:sldMk cId="299683222" sldId="1778"/>
            <ac:spMk id="20" creationId="{5C0E4CFD-D24E-ECFE-9F45-2DE9ADC0A670}"/>
          </ac:spMkLst>
        </pc:spChg>
        <pc:grpChg chg="mod">
          <ac:chgData name="Hanna Ågermo" userId="c5dd156e-ce07-49b7-8107-569e9abe1f0c" providerId="ADAL" clId="{16592A08-34F4-5D70-AB57-0C66853078E6}" dt="2026-07-01T21:55:43.785" v="1582" actId="1076"/>
          <ac:grpSpMkLst>
            <pc:docMk/>
            <pc:sldMk cId="299683222" sldId="1778"/>
            <ac:grpSpMk id="17" creationId="{F4ECDE53-F8EE-F153-9374-9C62DA4CADAD}"/>
          </ac:grpSpMkLst>
        </pc:grpChg>
      </pc:sldChg>
      <pc:sldChg chg="delSp modSp mod">
        <pc:chgData name="Hanna Ågermo" userId="c5dd156e-ce07-49b7-8107-569e9abe1f0c" providerId="ADAL" clId="{16592A08-34F4-5D70-AB57-0C66853078E6}" dt="2026-07-01T21:55:12.626" v="1574" actId="478"/>
        <pc:sldMkLst>
          <pc:docMk/>
          <pc:sldMk cId="962010643" sldId="1779"/>
        </pc:sldMkLst>
        <pc:spChg chg="del">
          <ac:chgData name="Hanna Ågermo" userId="c5dd156e-ce07-49b7-8107-569e9abe1f0c" providerId="ADAL" clId="{16592A08-34F4-5D70-AB57-0C66853078E6}" dt="2026-07-01T21:55:12.626" v="1574" actId="478"/>
          <ac:spMkLst>
            <pc:docMk/>
            <pc:sldMk cId="962010643" sldId="1779"/>
            <ac:spMk id="3" creationId="{A2787EFA-AF48-FF41-91D2-AD0ED5268A9B}"/>
          </ac:spMkLst>
        </pc:spChg>
        <pc:spChg chg="mod">
          <ac:chgData name="Hanna Ågermo" userId="c5dd156e-ce07-49b7-8107-569e9abe1f0c" providerId="ADAL" clId="{16592A08-34F4-5D70-AB57-0C66853078E6}" dt="2026-07-01T21:55:11.044" v="1573" actId="20577"/>
          <ac:spMkLst>
            <pc:docMk/>
            <pc:sldMk cId="962010643" sldId="1779"/>
            <ac:spMk id="11" creationId="{ADFC4868-DCD4-5C9D-178B-3677C7DA07CC}"/>
          </ac:spMkLst>
        </pc:spChg>
      </pc:sldChg>
      <pc:sldChg chg="delSp modSp mod">
        <pc:chgData name="Hanna Ågermo" userId="c5dd156e-ce07-49b7-8107-569e9abe1f0c" providerId="ADAL" clId="{16592A08-34F4-5D70-AB57-0C66853078E6}" dt="2026-07-01T21:55:16.932" v="1575" actId="114"/>
        <pc:sldMkLst>
          <pc:docMk/>
          <pc:sldMk cId="3108959960" sldId="1780"/>
        </pc:sldMkLst>
        <pc:spChg chg="del">
          <ac:chgData name="Hanna Ågermo" userId="c5dd156e-ce07-49b7-8107-569e9abe1f0c" providerId="ADAL" clId="{16592A08-34F4-5D70-AB57-0C66853078E6}" dt="2026-07-01T21:54:18.567" v="1548" actId="478"/>
          <ac:spMkLst>
            <pc:docMk/>
            <pc:sldMk cId="3108959960" sldId="1780"/>
            <ac:spMk id="3" creationId="{7D8460BB-6004-9A32-ED39-7E28F39CB57B}"/>
          </ac:spMkLst>
        </pc:spChg>
        <pc:spChg chg="mod">
          <ac:chgData name="Hanna Ågermo" userId="c5dd156e-ce07-49b7-8107-569e9abe1f0c" providerId="ADAL" clId="{16592A08-34F4-5D70-AB57-0C66853078E6}" dt="2026-07-01T21:55:16.932" v="1575" actId="114"/>
          <ac:spMkLst>
            <pc:docMk/>
            <pc:sldMk cId="3108959960" sldId="1780"/>
            <ac:spMk id="11" creationId="{ADFC4868-DCD4-5C9D-178B-3677C7DA07CC}"/>
          </ac:spMkLst>
        </pc:spChg>
      </pc:sldChg>
      <pc:sldChg chg="delSp modSp mod">
        <pc:chgData name="Hanna Ågermo" userId="c5dd156e-ce07-49b7-8107-569e9abe1f0c" providerId="ADAL" clId="{16592A08-34F4-5D70-AB57-0C66853078E6}" dt="2026-07-01T21:57:14.510" v="1622" actId="1036"/>
        <pc:sldMkLst>
          <pc:docMk/>
          <pc:sldMk cId="1713426380" sldId="1781"/>
        </pc:sldMkLst>
        <pc:spChg chg="del">
          <ac:chgData name="Hanna Ågermo" userId="c5dd156e-ce07-49b7-8107-569e9abe1f0c" providerId="ADAL" clId="{16592A08-34F4-5D70-AB57-0C66853078E6}" dt="2026-07-01T21:56:05.653" v="1584" actId="478"/>
          <ac:spMkLst>
            <pc:docMk/>
            <pc:sldMk cId="1713426380" sldId="1781"/>
            <ac:spMk id="4" creationId="{91325D6B-7BF3-6DF5-9705-E27FA1148EA8}"/>
          </ac:spMkLst>
        </pc:spChg>
        <pc:spChg chg="mod">
          <ac:chgData name="Hanna Ågermo" userId="c5dd156e-ce07-49b7-8107-569e9abe1f0c" providerId="ADAL" clId="{16592A08-34F4-5D70-AB57-0C66853078E6}" dt="2026-07-01T21:57:14.510" v="1622" actId="1036"/>
          <ac:spMkLst>
            <pc:docMk/>
            <pc:sldMk cId="1713426380" sldId="1781"/>
            <ac:spMk id="20" creationId="{5C0E4CFD-D24E-ECFE-9F45-2DE9ADC0A670}"/>
          </ac:spMkLst>
        </pc:spChg>
      </pc:sldChg>
      <pc:sldChg chg="delSp modSp mod">
        <pc:chgData name="Hanna Ågermo" userId="c5dd156e-ce07-49b7-8107-569e9abe1f0c" providerId="ADAL" clId="{16592A08-34F4-5D70-AB57-0C66853078E6}" dt="2026-07-01T21:57:05.825" v="1611" actId="1036"/>
        <pc:sldMkLst>
          <pc:docMk/>
          <pc:sldMk cId="4163954965" sldId="1786"/>
        </pc:sldMkLst>
        <pc:spChg chg="del">
          <ac:chgData name="Hanna Ågermo" userId="c5dd156e-ce07-49b7-8107-569e9abe1f0c" providerId="ADAL" clId="{16592A08-34F4-5D70-AB57-0C66853078E6}" dt="2026-07-01T21:56:54.493" v="1600" actId="478"/>
          <ac:spMkLst>
            <pc:docMk/>
            <pc:sldMk cId="4163954965" sldId="1786"/>
            <ac:spMk id="3" creationId="{AB7C7417-2024-3D2E-2ABA-B869EF81A26B}"/>
          </ac:spMkLst>
        </pc:spChg>
        <pc:spChg chg="mod">
          <ac:chgData name="Hanna Ågermo" userId="c5dd156e-ce07-49b7-8107-569e9abe1f0c" providerId="ADAL" clId="{16592A08-34F4-5D70-AB57-0C66853078E6}" dt="2026-07-01T21:57:05.825" v="1611" actId="1036"/>
          <ac:spMkLst>
            <pc:docMk/>
            <pc:sldMk cId="4163954965" sldId="1786"/>
            <ac:spMk id="9" creationId="{7DFEFB6B-7DA9-5B96-5E4F-5AD1F5065C86}"/>
          </ac:spMkLst>
        </pc:spChg>
      </pc:sldChg>
      <pc:sldChg chg="delSp modSp mod">
        <pc:chgData name="Hanna Ågermo" userId="c5dd156e-ce07-49b7-8107-569e9abe1f0c" providerId="ADAL" clId="{16592A08-34F4-5D70-AB57-0C66853078E6}" dt="2026-07-01T21:57:45.735" v="1640" actId="14100"/>
        <pc:sldMkLst>
          <pc:docMk/>
          <pc:sldMk cId="3043416880" sldId="1787"/>
        </pc:sldMkLst>
        <pc:spChg chg="del">
          <ac:chgData name="Hanna Ågermo" userId="c5dd156e-ce07-49b7-8107-569e9abe1f0c" providerId="ADAL" clId="{16592A08-34F4-5D70-AB57-0C66853078E6}" dt="2026-07-01T21:57:27.426" v="1623" actId="478"/>
          <ac:spMkLst>
            <pc:docMk/>
            <pc:sldMk cId="3043416880" sldId="1787"/>
            <ac:spMk id="3" creationId="{22C97909-DFAA-CC3E-268B-5224766AA1F7}"/>
          </ac:spMkLst>
        </pc:spChg>
        <pc:spChg chg="mod">
          <ac:chgData name="Hanna Ågermo" userId="c5dd156e-ce07-49b7-8107-569e9abe1f0c" providerId="ADAL" clId="{16592A08-34F4-5D70-AB57-0C66853078E6}" dt="2026-07-01T21:57:45.735" v="1640" actId="14100"/>
          <ac:spMkLst>
            <pc:docMk/>
            <pc:sldMk cId="3043416880" sldId="1787"/>
            <ac:spMk id="10" creationId="{31514177-2D42-B6B2-D636-ED2F20D54ECC}"/>
          </ac:spMkLst>
        </pc:spChg>
        <pc:spChg chg="mod">
          <ac:chgData name="Hanna Ågermo" userId="c5dd156e-ce07-49b7-8107-569e9abe1f0c" providerId="ADAL" clId="{16592A08-34F4-5D70-AB57-0C66853078E6}" dt="2026-07-01T21:57:41.769" v="1639" actId="1076"/>
          <ac:spMkLst>
            <pc:docMk/>
            <pc:sldMk cId="3043416880" sldId="1787"/>
            <ac:spMk id="11" creationId="{9A1BFD90-8B85-07E2-0A7C-AAEB16037D30}"/>
          </ac:spMkLst>
        </pc:spChg>
      </pc:sldChg>
      <pc:sldChg chg="delSp modSp del mod modCm">
        <pc:chgData name="Hanna Ågermo" userId="c5dd156e-ce07-49b7-8107-569e9abe1f0c" providerId="ADAL" clId="{16592A08-34F4-5D70-AB57-0C66853078E6}" dt="2026-07-01T21:57:56.543" v="1641" actId="2696"/>
        <pc:sldMkLst>
          <pc:docMk/>
          <pc:sldMk cId="3357289025" sldId="1788"/>
        </pc:sldMkLst>
        <pc:spChg chg="mod">
          <ac:chgData name="Hanna Ågermo" userId="c5dd156e-ce07-49b7-8107-569e9abe1f0c" providerId="ADAL" clId="{16592A08-34F4-5D70-AB57-0C66853078E6}" dt="2026-07-01T21:52:42.562" v="1534" actId="20577"/>
          <ac:spMkLst>
            <pc:docMk/>
            <pc:sldMk cId="3357289025" sldId="1788"/>
            <ac:spMk id="4" creationId="{09C11147-60D5-B42B-A2BD-226B8980FB5D}"/>
          </ac:spMkLst>
        </pc:spChg>
        <pc:spChg chg="mod">
          <ac:chgData name="Hanna Ågermo" userId="c5dd156e-ce07-49b7-8107-569e9abe1f0c" providerId="ADAL" clId="{16592A08-34F4-5D70-AB57-0C66853078E6}" dt="2026-07-01T21:49:18.196" v="1520" actId="20577"/>
          <ac:spMkLst>
            <pc:docMk/>
            <pc:sldMk cId="3357289025" sldId="1788"/>
            <ac:spMk id="9" creationId="{FC6D12C3-17DC-E72C-3DB3-FD630326E7AE}"/>
          </ac:spMkLst>
        </pc:spChg>
        <pc:spChg chg="del">
          <ac:chgData name="Hanna Ågermo" userId="c5dd156e-ce07-49b7-8107-569e9abe1f0c" providerId="ADAL" clId="{16592A08-34F4-5D70-AB57-0C66853078E6}" dt="2026-07-01T21:52:49.171" v="1535" actId="478"/>
          <ac:spMkLst>
            <pc:docMk/>
            <pc:sldMk cId="3357289025" sldId="1788"/>
            <ac:spMk id="13" creationId="{7FA93C49-118D-6F81-2EBB-60789DE10594}"/>
          </ac:spMkLst>
        </pc:spChg>
        <pc:extLst>
          <p:ext xmlns:p="http://schemas.openxmlformats.org/presentationml/2006/main" uri="{D6D511B9-2390-475A-947B-AFAB55BFBCF1}">
            <pc226:cmChg xmlns:pc226="http://schemas.microsoft.com/office/powerpoint/2022/06/main/command" chg="mod">
              <pc226:chgData name="Hanna Ågermo" userId="c5dd156e-ce07-49b7-8107-569e9abe1f0c" providerId="ADAL" clId="{16592A08-34F4-5D70-AB57-0C66853078E6}" dt="2026-06-30T12:24:06.499" v="583" actId="20577"/>
              <pc2:cmMkLst xmlns:pc2="http://schemas.microsoft.com/office/powerpoint/2019/9/main/command">
                <pc:docMk/>
                <pc:sldMk cId="3357289025" sldId="1788"/>
                <pc2:cmMk id="{058346CF-7938-4FAF-9471-CA8FA5A44482}"/>
              </pc2:cmMkLst>
            </pc226:cmChg>
            <pc226:cmChg xmlns:pc226="http://schemas.microsoft.com/office/powerpoint/2022/06/main/command" chg="mod">
              <pc226:chgData name="Hanna Ågermo" userId="c5dd156e-ce07-49b7-8107-569e9abe1f0c" providerId="ADAL" clId="{16592A08-34F4-5D70-AB57-0C66853078E6}" dt="2026-06-30T12:20:33.597" v="256" actId="20577"/>
              <pc2:cmMkLst xmlns:pc2="http://schemas.microsoft.com/office/powerpoint/2019/9/main/command">
                <pc:docMk/>
                <pc:sldMk cId="3357289025" sldId="1788"/>
                <pc2:cmMk id="{42483BEB-DF02-4564-B789-FECF62203F76}"/>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DA495-C9CA-3D4E-A6F6-7808C96CB2CA}" type="datetimeFigureOut">
              <a:rPr lang="sv-SE" smtClean="0"/>
              <a:t>2026-07-01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44D87-EF4D-D74D-806D-460AF583092F}" type="slidenum">
              <a:rPr lang="sv-SE" smtClean="0"/>
              <a:t>‹#›</a:t>
            </a:fld>
            <a:endParaRPr lang="sv-SE"/>
          </a:p>
        </p:txBody>
      </p:sp>
    </p:spTree>
    <p:extLst>
      <p:ext uri="{BB962C8B-B14F-4D97-AF65-F5344CB8AC3E}">
        <p14:creationId xmlns:p14="http://schemas.microsoft.com/office/powerpoint/2010/main" val="374323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D044D87-EF4D-D74D-806D-460AF583092F}" type="slidenum">
              <a:rPr lang="sv-SE" smtClean="0"/>
              <a:t>2</a:t>
            </a:fld>
            <a:endParaRPr lang="sv-SE"/>
          </a:p>
        </p:txBody>
      </p:sp>
    </p:spTree>
    <p:extLst>
      <p:ext uri="{BB962C8B-B14F-4D97-AF65-F5344CB8AC3E}">
        <p14:creationId xmlns:p14="http://schemas.microsoft.com/office/powerpoint/2010/main" val="187414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I år hålls Håll Nollans </a:t>
            </a:r>
            <a:r>
              <a:rPr lang="sv-SE" sz="1200" kern="1200" dirty="0" err="1">
                <a:solidFill>
                  <a:schemeClr val="tx1"/>
                </a:solidFill>
                <a:latin typeface="+mn-lt"/>
                <a:ea typeface="+mn-ea"/>
                <a:cs typeface="+mn-cs"/>
              </a:rPr>
              <a:t>säkerhetspush</a:t>
            </a:r>
            <a:r>
              <a:rPr lang="sv-SE" sz="1200" kern="1200" dirty="0">
                <a:solidFill>
                  <a:schemeClr val="tx1"/>
                </a:solidFill>
                <a:latin typeface="+mn-lt"/>
                <a:ea typeface="+mn-ea"/>
                <a:cs typeface="+mn-cs"/>
              </a:rPr>
              <a:t> för sjätte gången. </a:t>
            </a:r>
            <a:r>
              <a:rPr lang="sv-SE" sz="1200" kern="1200" dirty="0" err="1">
                <a:solidFill>
                  <a:schemeClr val="tx1"/>
                </a:solidFill>
                <a:latin typeface="+mn-lt"/>
                <a:ea typeface="+mn-ea"/>
                <a:cs typeface="+mn-cs"/>
              </a:rPr>
              <a:t>Säkerhetspushen</a:t>
            </a:r>
            <a:r>
              <a:rPr lang="sv-SE" sz="1200" kern="1200" dirty="0">
                <a:solidFill>
                  <a:schemeClr val="tx1"/>
                </a:solidFill>
                <a:latin typeface="+mn-lt"/>
                <a:ea typeface="+mn-ea"/>
                <a:cs typeface="+mn-cs"/>
              </a:rPr>
              <a:t> genomförs tisdag vecka 38, vilket 2025 är den 16 september. </a:t>
            </a:r>
          </a:p>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3</a:t>
            </a:fld>
            <a:endParaRPr lang="sv-SE"/>
          </a:p>
        </p:txBody>
      </p:sp>
    </p:spTree>
    <p:extLst>
      <p:ext uri="{BB962C8B-B14F-4D97-AF65-F5344CB8AC3E}">
        <p14:creationId xmlns:p14="http://schemas.microsoft.com/office/powerpoint/2010/main" val="294849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sv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7.svg"/><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2" name="Bildobjekt 1" descr="En bild som visar Teckensnitt, Grafik, symbol, logotyp&#10;&#10;Automatiskt genererad beskrivning">
            <a:extLst>
              <a:ext uri="{FF2B5EF4-FFF2-40B4-BE49-F238E27FC236}">
                <a16:creationId xmlns:a16="http://schemas.microsoft.com/office/drawing/2014/main" id="{D399A0FA-3032-469C-ED64-C7CA9FA6DE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3" name="Subtitle 2">
            <a:extLst>
              <a:ext uri="{FF2B5EF4-FFF2-40B4-BE49-F238E27FC236}">
                <a16:creationId xmlns:a16="http://schemas.microsoft.com/office/drawing/2014/main" id="{FE54475B-5323-DAB7-9111-C0AA596BE71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Tree>
    <p:extLst>
      <p:ext uri="{BB962C8B-B14F-4D97-AF65-F5344CB8AC3E}">
        <p14:creationId xmlns:p14="http://schemas.microsoft.com/office/powerpoint/2010/main" val="3019063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048C990-311D-8648-9C5C-42B6D960F8D8}" type="datetime1">
              <a:rPr lang="sv-SE" smtClean="0"/>
              <a:t>2026-07-01</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2" y="5278259"/>
            <a:ext cx="3005107"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1" y="1700659"/>
            <a:ext cx="11061561" cy="1090766"/>
          </a:xfrm>
        </p:spPr>
        <p:txBody>
          <a:bodyPr tIns="216000">
            <a:noAutofit/>
          </a:bodyPr>
          <a:lstStyle>
            <a:lvl1pPr marL="0" indent="0">
              <a:lnSpc>
                <a:spcPct val="100000"/>
              </a:lnSpc>
              <a:buFont typeface="Wingdings" pitchFamily="2" charset="2"/>
              <a:buNone/>
              <a:defRPr sz="18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1" y="783158"/>
            <a:ext cx="10185135" cy="892800"/>
          </a:xfrm>
        </p:spPr>
        <p:txBody>
          <a:bodyPr anchor="b">
            <a:noAutofit/>
          </a:bodyPr>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67176287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Rubrik + Under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7AE5A117-69AF-D747-B652-8542691D7E5C}" type="datetime1">
              <a:rPr lang="sv-SE" smtClean="0"/>
              <a:t>2026-07-01</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10158629" cy="892800"/>
          </a:xfrm>
        </p:spPr>
        <p:txBody>
          <a:bodyPr anchor="b">
            <a:noAutofit/>
          </a:bodyPr>
          <a:lstStyle>
            <a:lvl1pPr>
              <a:defRPr b="0"/>
            </a:lvl1pPr>
          </a:lstStyle>
          <a:p>
            <a:r>
              <a:rPr lang="sv-SE" dirty="0"/>
              <a:t>En sida med rubrik och om du vill kan den vara lite längre och på två rader</a:t>
            </a:r>
            <a:endParaRPr lang="en-US" dirty="0"/>
          </a:p>
        </p:txBody>
      </p:sp>
      <p:sp>
        <p:nvSpPr>
          <p:cNvPr id="9" name="Platshållare för innehåll 8">
            <a:extLst>
              <a:ext uri="{FF2B5EF4-FFF2-40B4-BE49-F238E27FC236}">
                <a16:creationId xmlns:a16="http://schemas.microsoft.com/office/drawing/2014/main" id="{A4A88766-40D8-F586-0E62-065AC8E0760C}"/>
              </a:ext>
            </a:extLst>
          </p:cNvPr>
          <p:cNvSpPr>
            <a:spLocks noGrp="1"/>
          </p:cNvSpPr>
          <p:nvPr>
            <p:ph sz="quarter" idx="14"/>
          </p:nvPr>
        </p:nvSpPr>
        <p:spPr>
          <a:xfrm>
            <a:off x="838200" y="2430226"/>
            <a:ext cx="10593388" cy="2848212"/>
          </a:xfrm>
        </p:spPr>
        <p:txBody>
          <a:bodyPr>
            <a:noAutofit/>
          </a:bodyPr>
          <a:lstStyle/>
          <a:p>
            <a:pPr lvl="0"/>
            <a:r>
              <a:rPr lang="sv-SE"/>
              <a:t>Klicka här för att ändra format på bakgrundstexten</a:t>
            </a:r>
          </a:p>
          <a:p>
            <a:pPr lvl="1"/>
            <a:r>
              <a:rPr lang="sv-SE"/>
              <a:t>Nivå två</a:t>
            </a:r>
          </a:p>
        </p:txBody>
      </p:sp>
      <p:sp>
        <p:nvSpPr>
          <p:cNvPr id="2" name="Text Placeholder 2">
            <a:extLst>
              <a:ext uri="{FF2B5EF4-FFF2-40B4-BE49-F238E27FC236}">
                <a16:creationId xmlns:a16="http://schemas.microsoft.com/office/drawing/2014/main" id="{C0429916-B7F0-19D4-8A61-4C7B18757709}"/>
              </a:ext>
            </a:extLst>
          </p:cNvPr>
          <p:cNvSpPr>
            <a:spLocks noGrp="1"/>
          </p:cNvSpPr>
          <p:nvPr>
            <p:ph type="body" idx="13" hasCustomPrompt="1"/>
          </p:nvPr>
        </p:nvSpPr>
        <p:spPr>
          <a:xfrm>
            <a:off x="838022" y="5278259"/>
            <a:ext cx="3005107"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25" name="Platshållare för text 24">
            <a:extLst>
              <a:ext uri="{FF2B5EF4-FFF2-40B4-BE49-F238E27FC236}">
                <a16:creationId xmlns:a16="http://schemas.microsoft.com/office/drawing/2014/main" id="{9A595435-1F83-1F8B-F9BD-A4508B22F1F2}"/>
              </a:ext>
            </a:extLst>
          </p:cNvPr>
          <p:cNvSpPr>
            <a:spLocks noGrp="1"/>
          </p:cNvSpPr>
          <p:nvPr>
            <p:ph type="body" sz="quarter" idx="15" hasCustomPrompt="1"/>
          </p:nvPr>
        </p:nvSpPr>
        <p:spPr>
          <a:xfrm>
            <a:off x="838200" y="1863524"/>
            <a:ext cx="10082213" cy="566939"/>
          </a:xfrm>
        </p:spPr>
        <p:txBody>
          <a:bodyPr>
            <a:noAutofit/>
          </a:bodyPr>
          <a:lstStyle>
            <a:lvl1pPr marL="0" indent="0">
              <a:buNone/>
              <a:defRPr sz="2000">
                <a:latin typeface="Larken ExtraBold" pitchFamily="2" charset="0"/>
              </a:defRPr>
            </a:lvl1pPr>
          </a:lstStyle>
          <a:p>
            <a:pPr lvl="0"/>
            <a:r>
              <a:rPr lang="sv-SE" dirty="0"/>
              <a:t>Underrubrik</a:t>
            </a:r>
          </a:p>
        </p:txBody>
      </p:sp>
    </p:spTree>
    <p:extLst>
      <p:ext uri="{BB962C8B-B14F-4D97-AF65-F5344CB8AC3E}">
        <p14:creationId xmlns:p14="http://schemas.microsoft.com/office/powerpoint/2010/main" val="328904703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apitel / Avsnittssida blå">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07328F38-04B1-EC40-AE3D-3929F1CA9E58}" type="datetime1">
              <a:rPr lang="sv-SE" smtClean="0"/>
              <a:t>2026-07-01</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57531654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Kapitel / Avsnittssida röd">
    <p:bg>
      <p:bgPr>
        <a:solidFill>
          <a:srgbClr val="92004D"/>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DC34B0CC-7790-E247-A035-830C47FDF4D4}" type="datetime1">
              <a:rPr lang="sv-SE" smtClean="0"/>
              <a:t>2026-07-01</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91857828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Kapitel / Avsnittssida turkos 2">
    <p:bg>
      <p:bgPr>
        <a:solidFill>
          <a:srgbClr val="307F8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CA63052D-28EF-1446-89F6-4EB3094DD649}" type="datetime1">
              <a:rPr lang="sv-SE" smtClean="0"/>
              <a:t>2026-07-01</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96945728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Kapitel / Avsnittssida turkos 4">
    <p:bg>
      <p:bgPr>
        <a:solidFill>
          <a:srgbClr val="B2D1CB"/>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115E6A"/>
                </a:solidFill>
              </a:defRPr>
            </a:lvl1pPr>
          </a:lstStyle>
          <a:p>
            <a:fld id="{8B18D919-B965-0243-AE2D-122A3CC95926}" type="datetime1">
              <a:rPr lang="sv-SE" smtClean="0"/>
              <a:t>2026-07-01</a:t>
            </a:fld>
            <a:endParaRPr lang="sv-SE" dirty="0"/>
          </a:p>
        </p:txBody>
      </p:sp>
      <p:sp>
        <p:nvSpPr>
          <p:cNvPr id="5" name="Footer Placeholder 4"/>
          <p:cNvSpPr>
            <a:spLocks noGrp="1"/>
          </p:cNvSpPr>
          <p:nvPr>
            <p:ph type="ftr" sz="quarter" idx="11"/>
          </p:nvPr>
        </p:nvSpPr>
        <p:spPr/>
        <p:txBody>
          <a:bodyPr/>
          <a:lstStyle>
            <a:lvl1pPr>
              <a:defRPr>
                <a:solidFill>
                  <a:srgbClr val="115E6A"/>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rgbClr val="115E6A"/>
                </a:solidFill>
              </a:defRPr>
            </a:lvl1pPr>
          </a:lstStyle>
          <a:p>
            <a:fld id="{A96BDF98-47F6-474D-9A48-7BA703DF66EB}" type="slidenum">
              <a:rPr lang="sv-SE" smtClean="0"/>
              <a:pPr/>
              <a:t>‹#›</a:t>
            </a:fld>
            <a:endParaRPr lang="sv-SE" dirty="0"/>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Autofit/>
          </a:bodyPr>
          <a:lstStyle>
            <a:lvl1pPr algn="l">
              <a:lnSpc>
                <a:spcPct val="90000"/>
              </a:lnSpc>
              <a:defRPr sz="4500" b="0" i="0">
                <a:solidFill>
                  <a:srgbClr val="115E6A"/>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Autofit/>
          </a:bodyPr>
          <a:lstStyle>
            <a:lvl1pPr marL="0" indent="0" algn="l">
              <a:buNone/>
              <a:defRPr sz="2000">
                <a:solidFill>
                  <a:srgbClr val="115E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3" name="Bildobjekt 2" descr="En bild som visar Teckensnitt, Grafik, symbol, logotyp&#10;&#10;Automatiskt genererad beskrivning">
            <a:extLst>
              <a:ext uri="{FF2B5EF4-FFF2-40B4-BE49-F238E27FC236}">
                <a16:creationId xmlns:a16="http://schemas.microsoft.com/office/drawing/2014/main" id="{5C76B28C-FFA9-7DEE-5FB6-FEDBD08A02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20304568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TAR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22A0E29C-488E-8643-9AD7-C933E568B497}" type="datetime1">
              <a:rPr lang="sv-SE" smtClean="0"/>
              <a:t>2026-07-01</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9" name="Text Placeholder 6">
            <a:extLst>
              <a:ext uri="{FF2B5EF4-FFF2-40B4-BE49-F238E27FC236}">
                <a16:creationId xmlns:a16="http://schemas.microsoft.com/office/drawing/2014/main" id="{43369A9D-3D4A-CCA6-BDFB-3037E766A36C}"/>
              </a:ext>
            </a:extLst>
          </p:cNvPr>
          <p:cNvSpPr>
            <a:spLocks noGrp="1"/>
          </p:cNvSpPr>
          <p:nvPr>
            <p:ph type="body" sz="quarter" idx="66" hasCustomPrompt="1"/>
          </p:nvPr>
        </p:nvSpPr>
        <p:spPr>
          <a:xfrm>
            <a:off x="223487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dirty="0"/>
              <a:t>XXXX</a:t>
            </a:r>
          </a:p>
        </p:txBody>
      </p:sp>
      <p:sp>
        <p:nvSpPr>
          <p:cNvPr id="10" name="Line">
            <a:extLst>
              <a:ext uri="{FF2B5EF4-FFF2-40B4-BE49-F238E27FC236}">
                <a16:creationId xmlns:a16="http://schemas.microsoft.com/office/drawing/2014/main" id="{EE85CBA9-1DA1-175E-854A-D36AD5A0D326}"/>
              </a:ext>
            </a:extLst>
          </p:cNvPr>
          <p:cNvSpPr/>
          <p:nvPr/>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1" name="Circle">
            <a:extLst>
              <a:ext uri="{FF2B5EF4-FFF2-40B4-BE49-F238E27FC236}">
                <a16:creationId xmlns:a16="http://schemas.microsoft.com/office/drawing/2014/main" id="{41082516-DBD3-80A6-BD86-CC9EFAAFF433}"/>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4" name="Text Placeholder 6">
            <a:extLst>
              <a:ext uri="{FF2B5EF4-FFF2-40B4-BE49-F238E27FC236}">
                <a16:creationId xmlns:a16="http://schemas.microsoft.com/office/drawing/2014/main" id="{F7491481-07B4-CD6B-66E6-9D8290CAF5E9}"/>
              </a:ext>
            </a:extLst>
          </p:cNvPr>
          <p:cNvSpPr>
            <a:spLocks noGrp="1"/>
          </p:cNvSpPr>
          <p:nvPr>
            <p:ph type="body" sz="quarter" idx="69" hasCustomPrompt="1"/>
          </p:nvPr>
        </p:nvSpPr>
        <p:spPr>
          <a:xfrm>
            <a:off x="519397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a:t>XXXX</a:t>
            </a:r>
          </a:p>
        </p:txBody>
      </p:sp>
      <p:sp>
        <p:nvSpPr>
          <p:cNvPr id="15" name="Circle">
            <a:extLst>
              <a:ext uri="{FF2B5EF4-FFF2-40B4-BE49-F238E27FC236}">
                <a16:creationId xmlns:a16="http://schemas.microsoft.com/office/drawing/2014/main" id="{28D8E1E9-F9BD-BFAC-1363-1797C8CC43C8}"/>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8" name="Text Placeholder 6">
            <a:extLst>
              <a:ext uri="{FF2B5EF4-FFF2-40B4-BE49-F238E27FC236}">
                <a16:creationId xmlns:a16="http://schemas.microsoft.com/office/drawing/2014/main" id="{68B60F3C-E309-2CBC-E423-2D9B4EAB951F}"/>
              </a:ext>
            </a:extLst>
          </p:cNvPr>
          <p:cNvSpPr>
            <a:spLocks noGrp="1"/>
          </p:cNvSpPr>
          <p:nvPr>
            <p:ph type="body" sz="quarter" idx="73" hasCustomPrompt="1"/>
          </p:nvPr>
        </p:nvSpPr>
        <p:spPr>
          <a:xfrm>
            <a:off x="821022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a:t>XXXX</a:t>
            </a:r>
          </a:p>
        </p:txBody>
      </p:sp>
      <p:sp>
        <p:nvSpPr>
          <p:cNvPr id="19" name="Circle">
            <a:extLst>
              <a:ext uri="{FF2B5EF4-FFF2-40B4-BE49-F238E27FC236}">
                <a16:creationId xmlns:a16="http://schemas.microsoft.com/office/drawing/2014/main" id="{919A239D-312D-D4AC-C0BD-0B6C01856084}"/>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pic>
        <p:nvPicPr>
          <p:cNvPr id="20" name="Bildobjekt 19">
            <a:extLst>
              <a:ext uri="{FF2B5EF4-FFF2-40B4-BE49-F238E27FC236}">
                <a16:creationId xmlns:a16="http://schemas.microsoft.com/office/drawing/2014/main" id="{A46A6F2F-6B02-C998-CD3F-A67E7C5065A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34" name="Text Placeholder 5">
            <a:extLst>
              <a:ext uri="{FF2B5EF4-FFF2-40B4-BE49-F238E27FC236}">
                <a16:creationId xmlns:a16="http://schemas.microsoft.com/office/drawing/2014/main" id="{BF315AB0-8715-DAE7-CBED-5EBDF84A0B04}"/>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35" name="Text Placeholder 6">
            <a:extLst>
              <a:ext uri="{FF2B5EF4-FFF2-40B4-BE49-F238E27FC236}">
                <a16:creationId xmlns:a16="http://schemas.microsoft.com/office/drawing/2014/main" id="{50E95E06-7570-F6DA-6EEF-FDFC45ECEBD7}"/>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3" name="Content Placeholder 2">
            <a:extLst>
              <a:ext uri="{FF2B5EF4-FFF2-40B4-BE49-F238E27FC236}">
                <a16:creationId xmlns:a16="http://schemas.microsoft.com/office/drawing/2014/main" id="{D66DB485-C532-B999-7E7D-80916473E5CB}"/>
              </a:ext>
            </a:extLst>
          </p:cNvPr>
          <p:cNvSpPr>
            <a:spLocks noGrp="1"/>
          </p:cNvSpPr>
          <p:nvPr>
            <p:ph idx="1" hasCustomPrompt="1"/>
          </p:nvPr>
        </p:nvSpPr>
        <p:spPr>
          <a:xfrm>
            <a:off x="761162" y="1700659"/>
            <a:ext cx="8710246" cy="1090766"/>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7" name="Title 1">
            <a:extLst>
              <a:ext uri="{FF2B5EF4-FFF2-40B4-BE49-F238E27FC236}">
                <a16:creationId xmlns:a16="http://schemas.microsoft.com/office/drawing/2014/main" id="{BB1834C6-0C95-8F13-2CD8-3E6AD2662F4B}"/>
              </a:ext>
            </a:extLst>
          </p:cNvPr>
          <p:cNvSpPr>
            <a:spLocks noGrp="1"/>
          </p:cNvSpPr>
          <p:nvPr>
            <p:ph type="title" hasCustomPrompt="1"/>
          </p:nvPr>
        </p:nvSpPr>
        <p:spPr>
          <a:xfrm>
            <a:off x="761162" y="783158"/>
            <a:ext cx="8710246" cy="894417"/>
          </a:xfrm>
        </p:spPr>
        <p:txBody>
          <a:bodyPr anchor="b">
            <a:noAutofit/>
          </a:bodyPr>
          <a:lstStyle>
            <a:lvl1pPr>
              <a:defRPr b="0">
                <a:latin typeface="Larken ExtraBold" pitchFamily="2" charset="0"/>
              </a:defRPr>
            </a:lvl1pPr>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A231D0E-9710-16F3-8734-393A287CC149}"/>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2" name="Text Placeholder 6">
            <a:extLst>
              <a:ext uri="{FF2B5EF4-FFF2-40B4-BE49-F238E27FC236}">
                <a16:creationId xmlns:a16="http://schemas.microsoft.com/office/drawing/2014/main" id="{4F10E3B3-C435-6F97-FA82-E03193C0EA6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3" name="Text Placeholder 5">
            <a:extLst>
              <a:ext uri="{FF2B5EF4-FFF2-40B4-BE49-F238E27FC236}">
                <a16:creationId xmlns:a16="http://schemas.microsoft.com/office/drawing/2014/main" id="{4AC8BC18-C114-4677-CF1F-4B15C883C1FA}"/>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6" name="Text Placeholder 6">
            <a:extLst>
              <a:ext uri="{FF2B5EF4-FFF2-40B4-BE49-F238E27FC236}">
                <a16:creationId xmlns:a16="http://schemas.microsoft.com/office/drawing/2014/main" id="{A7987DFA-C325-CF84-D8AB-04A240552950}"/>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2" name="Line">
            <a:extLst>
              <a:ext uri="{FF2B5EF4-FFF2-40B4-BE49-F238E27FC236}">
                <a16:creationId xmlns:a16="http://schemas.microsoft.com/office/drawing/2014/main" id="{001D8455-49BA-1BD1-C621-05A6BEF49A6F}"/>
              </a:ext>
            </a:extLst>
          </p:cNvPr>
          <p:cNvSpPr/>
          <p:nvPr/>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17" name="Bildobjekt 16">
            <a:extLst>
              <a:ext uri="{FF2B5EF4-FFF2-40B4-BE49-F238E27FC236}">
                <a16:creationId xmlns:a16="http://schemas.microsoft.com/office/drawing/2014/main" id="{351A57BF-4D3D-2DEB-B831-0F9026E9A6D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60889607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LU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noAutofit/>
          </a:bodyPr>
          <a:lstStyle>
            <a:lvl1pPr>
              <a:defRPr>
                <a:solidFill>
                  <a:schemeClr val="tx1"/>
                </a:solidFill>
              </a:defRPr>
            </a:lvl1pPr>
          </a:lstStyle>
          <a:p>
            <a:fld id="{5038F7D1-B47D-6A46-963C-0ACB23D52406}" type="datetime1">
              <a:rPr lang="sv-SE" smtClean="0"/>
              <a:t>2026-07-01</a:t>
            </a:fld>
            <a:endParaRPr lang="sv-SE" dirty="0"/>
          </a:p>
        </p:txBody>
      </p:sp>
      <p:sp>
        <p:nvSpPr>
          <p:cNvPr id="5" name="Footer Placeholder 4"/>
          <p:cNvSpPr>
            <a:spLocks noGrp="1"/>
          </p:cNvSpPr>
          <p:nvPr>
            <p:ph type="ftr" sz="quarter" idx="11"/>
          </p:nvPr>
        </p:nvSpPr>
        <p:spPr/>
        <p:txBody>
          <a:bodyPr>
            <a:noAutofit/>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noAutofit/>
          </a:bodyPr>
          <a:lstStyle>
            <a:lvl1pPr>
              <a:defRPr>
                <a:solidFill>
                  <a:schemeClr val="tx1"/>
                </a:solidFill>
              </a:defRPr>
            </a:lvl1pPr>
          </a:lstStyle>
          <a:p>
            <a:fld id="{A96BDF98-47F6-474D-9A48-7BA703DF66EB}" type="slidenum">
              <a:rPr lang="sv-SE" smtClean="0"/>
              <a:pPr/>
              <a:t>‹#›</a:t>
            </a:fld>
            <a:endParaRPr lang="sv-SE" dirty="0"/>
          </a:p>
        </p:txBody>
      </p:sp>
      <p:pic>
        <p:nvPicPr>
          <p:cNvPr id="22" name="Bildobjekt 21">
            <a:extLst>
              <a:ext uri="{FF2B5EF4-FFF2-40B4-BE49-F238E27FC236}">
                <a16:creationId xmlns:a16="http://schemas.microsoft.com/office/drawing/2014/main" id="{DEDD4AC6-0C32-69FF-77DB-CDCD5DD663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42" name="Content Placeholder 2">
            <a:extLst>
              <a:ext uri="{FF2B5EF4-FFF2-40B4-BE49-F238E27FC236}">
                <a16:creationId xmlns:a16="http://schemas.microsoft.com/office/drawing/2014/main" id="{5C461FE2-4C58-6880-EA9B-E11263DDB8C9}"/>
              </a:ext>
            </a:extLst>
          </p:cNvPr>
          <p:cNvSpPr>
            <a:spLocks noGrp="1"/>
          </p:cNvSpPr>
          <p:nvPr>
            <p:ph idx="1" hasCustomPrompt="1"/>
          </p:nvPr>
        </p:nvSpPr>
        <p:spPr>
          <a:xfrm>
            <a:off x="761162" y="1700659"/>
            <a:ext cx="8710246" cy="1090766"/>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8" name="Text Placeholder 6">
            <a:extLst>
              <a:ext uri="{FF2B5EF4-FFF2-40B4-BE49-F238E27FC236}">
                <a16:creationId xmlns:a16="http://schemas.microsoft.com/office/drawing/2014/main" id="{E2259D08-06C3-1EDC-2633-C0E8C75030D4}"/>
              </a:ext>
            </a:extLst>
          </p:cNvPr>
          <p:cNvSpPr>
            <a:spLocks noGrp="1"/>
          </p:cNvSpPr>
          <p:nvPr>
            <p:ph type="body" sz="quarter" idx="66" hasCustomPrompt="1"/>
          </p:nvPr>
        </p:nvSpPr>
        <p:spPr>
          <a:xfrm>
            <a:off x="223487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dirty="0"/>
              <a:t>XXXX</a:t>
            </a:r>
          </a:p>
        </p:txBody>
      </p:sp>
      <p:sp>
        <p:nvSpPr>
          <p:cNvPr id="59" name="Line">
            <a:extLst>
              <a:ext uri="{FF2B5EF4-FFF2-40B4-BE49-F238E27FC236}">
                <a16:creationId xmlns:a16="http://schemas.microsoft.com/office/drawing/2014/main" id="{B5597810-D1BB-8D78-72E9-715C22207B7C}"/>
              </a:ext>
            </a:extLst>
          </p:cNvPr>
          <p:cNvSpPr/>
          <p:nvPr/>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0" name="Circle">
            <a:extLst>
              <a:ext uri="{FF2B5EF4-FFF2-40B4-BE49-F238E27FC236}">
                <a16:creationId xmlns:a16="http://schemas.microsoft.com/office/drawing/2014/main" id="{D024C210-BA17-A185-52E9-904230B0ED0C}"/>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3" name="Text Placeholder 6">
            <a:extLst>
              <a:ext uri="{FF2B5EF4-FFF2-40B4-BE49-F238E27FC236}">
                <a16:creationId xmlns:a16="http://schemas.microsoft.com/office/drawing/2014/main" id="{33208BEC-3E2B-BA56-B15E-75EE53B4266F}"/>
              </a:ext>
            </a:extLst>
          </p:cNvPr>
          <p:cNvSpPr>
            <a:spLocks noGrp="1"/>
          </p:cNvSpPr>
          <p:nvPr>
            <p:ph type="body" sz="quarter" idx="69" hasCustomPrompt="1"/>
          </p:nvPr>
        </p:nvSpPr>
        <p:spPr>
          <a:xfrm>
            <a:off x="519397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a:t>XXXX</a:t>
            </a:r>
          </a:p>
        </p:txBody>
      </p:sp>
      <p:sp>
        <p:nvSpPr>
          <p:cNvPr id="64" name="Circle">
            <a:extLst>
              <a:ext uri="{FF2B5EF4-FFF2-40B4-BE49-F238E27FC236}">
                <a16:creationId xmlns:a16="http://schemas.microsoft.com/office/drawing/2014/main" id="{D84E73AF-FCED-B023-B101-09DC5159108A}"/>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7" name="Text Placeholder 6">
            <a:extLst>
              <a:ext uri="{FF2B5EF4-FFF2-40B4-BE49-F238E27FC236}">
                <a16:creationId xmlns:a16="http://schemas.microsoft.com/office/drawing/2014/main" id="{CEE5C639-EF1F-D750-8486-74CDE7E335A7}"/>
              </a:ext>
            </a:extLst>
          </p:cNvPr>
          <p:cNvSpPr>
            <a:spLocks noGrp="1"/>
          </p:cNvSpPr>
          <p:nvPr>
            <p:ph type="body" sz="quarter" idx="73" hasCustomPrompt="1"/>
          </p:nvPr>
        </p:nvSpPr>
        <p:spPr>
          <a:xfrm>
            <a:off x="8210227" y="2984500"/>
            <a:ext cx="2146299" cy="444500"/>
          </a:xfrm>
          <a:noFill/>
        </p:spPr>
        <p:txBody>
          <a:bodyPr anchor="b" anchorCtr="0">
            <a:noAutofit/>
          </a:bodyPr>
          <a:lstStyle>
            <a:lvl1pPr marL="0" indent="0" algn="l">
              <a:lnSpc>
                <a:spcPct val="100000"/>
              </a:lnSpc>
              <a:buNone/>
              <a:defRPr sz="2100" b="1"/>
            </a:lvl1pPr>
            <a:lvl2pPr marL="457200" indent="0">
              <a:buNone/>
              <a:defRPr/>
            </a:lvl2pPr>
          </a:lstStyle>
          <a:p>
            <a:pPr lvl="0"/>
            <a:r>
              <a:rPr lang="en-US"/>
              <a:t>XXXX</a:t>
            </a:r>
          </a:p>
        </p:txBody>
      </p:sp>
      <p:sp>
        <p:nvSpPr>
          <p:cNvPr id="68" name="Circle">
            <a:extLst>
              <a:ext uri="{FF2B5EF4-FFF2-40B4-BE49-F238E27FC236}">
                <a16:creationId xmlns:a16="http://schemas.microsoft.com/office/drawing/2014/main" id="{EAEC1715-B82E-8D60-84CC-200FAAF38AC1}"/>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7" name="Title 1">
            <a:extLst>
              <a:ext uri="{FF2B5EF4-FFF2-40B4-BE49-F238E27FC236}">
                <a16:creationId xmlns:a16="http://schemas.microsoft.com/office/drawing/2014/main" id="{6B860C79-23FC-7363-FE52-CC4CA2B0BC0D}"/>
              </a:ext>
            </a:extLst>
          </p:cNvPr>
          <p:cNvSpPr>
            <a:spLocks noGrp="1"/>
          </p:cNvSpPr>
          <p:nvPr>
            <p:ph type="title" hasCustomPrompt="1"/>
          </p:nvPr>
        </p:nvSpPr>
        <p:spPr>
          <a:xfrm>
            <a:off x="761162" y="783158"/>
            <a:ext cx="8710246" cy="894417"/>
          </a:xfrm>
        </p:spPr>
        <p:txBody>
          <a:bodyPr anchor="b">
            <a:noAutofit/>
          </a:bodyPr>
          <a:lstStyle>
            <a:lvl1pPr>
              <a:defRPr b="0"/>
            </a:lvl1pPr>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D5E6B9A-8A2E-15A7-7D73-F51362A2F309}"/>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9" name="Text Placeholder 6">
            <a:extLst>
              <a:ext uri="{FF2B5EF4-FFF2-40B4-BE49-F238E27FC236}">
                <a16:creationId xmlns:a16="http://schemas.microsoft.com/office/drawing/2014/main" id="{2FD28455-9124-BC12-C838-CE532521860E}"/>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0" name="Text Placeholder 5">
            <a:extLst>
              <a:ext uri="{FF2B5EF4-FFF2-40B4-BE49-F238E27FC236}">
                <a16:creationId xmlns:a16="http://schemas.microsoft.com/office/drawing/2014/main" id="{5DE10216-7B51-443A-A872-E400445CBE22}"/>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1" name="Text Placeholder 6">
            <a:extLst>
              <a:ext uri="{FF2B5EF4-FFF2-40B4-BE49-F238E27FC236}">
                <a16:creationId xmlns:a16="http://schemas.microsoft.com/office/drawing/2014/main" id="{AD0BD7FA-83B1-5F6D-7629-C21A998798A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2" name="Text Placeholder 5">
            <a:extLst>
              <a:ext uri="{FF2B5EF4-FFF2-40B4-BE49-F238E27FC236}">
                <a16:creationId xmlns:a16="http://schemas.microsoft.com/office/drawing/2014/main" id="{53D1925A-356B-9642-25D1-E8C125D7D2B0}"/>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3" name="Text Placeholder 6">
            <a:extLst>
              <a:ext uri="{FF2B5EF4-FFF2-40B4-BE49-F238E27FC236}">
                <a16:creationId xmlns:a16="http://schemas.microsoft.com/office/drawing/2014/main" id="{0AEECC64-ACC3-66D8-6B93-718E7C11164F}"/>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pic>
        <p:nvPicPr>
          <p:cNvPr id="2" name="Bildobjekt 1">
            <a:extLst>
              <a:ext uri="{FF2B5EF4-FFF2-40B4-BE49-F238E27FC236}">
                <a16:creationId xmlns:a16="http://schemas.microsoft.com/office/drawing/2014/main" id="{5DE937E0-ABBF-1E63-800C-6389465561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3" name="Line">
            <a:extLst>
              <a:ext uri="{FF2B5EF4-FFF2-40B4-BE49-F238E27FC236}">
                <a16:creationId xmlns:a16="http://schemas.microsoft.com/office/drawing/2014/main" id="{0720B392-4991-117D-DF93-F79C816222C1}"/>
              </a:ext>
            </a:extLst>
          </p:cNvPr>
          <p:cNvSpPr/>
          <p:nvPr/>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27998291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Jämförelse">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0542" y="2706420"/>
            <a:ext cx="4769275" cy="508017"/>
          </a:xfrm>
          <a:solidFill>
            <a:schemeClr val="tx1"/>
          </a:solidFill>
        </p:spPr>
        <p:txBody>
          <a:bodyPr wrap="square" lIns="216000" tIns="216000" rIns="216000" bIns="90000" anchor="b">
            <a:noAutofit/>
          </a:bodyPr>
          <a:lstStyle>
            <a:lvl1pPr marL="0" indent="0">
              <a:buNone/>
              <a:defRPr sz="16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4" name="Content Placeholder 3"/>
          <p:cNvSpPr>
            <a:spLocks noGrp="1"/>
          </p:cNvSpPr>
          <p:nvPr>
            <p:ph sz="half" idx="2"/>
          </p:nvPr>
        </p:nvSpPr>
        <p:spPr>
          <a:xfrm>
            <a:off x="910542" y="3204913"/>
            <a:ext cx="4769275" cy="651662"/>
          </a:xfrm>
          <a:solidFill>
            <a:schemeClr val="tx1"/>
          </a:solidFill>
        </p:spPr>
        <p:txBody>
          <a:bodyPr lIns="216000" tIns="216000" rIns="216000" bIns="216000">
            <a:noAutofit/>
          </a:bodyPr>
          <a:lstStyle>
            <a:lvl1pPr marL="228600" indent="-228600">
              <a:lnSpc>
                <a:spcPct val="100000"/>
              </a:lnSpc>
              <a:buFont typeface="Wingdings" pitchFamily="2" charset="2"/>
              <a:buChar char="§"/>
              <a:defRPr sz="14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7" name="Date Placeholder 6"/>
          <p:cNvSpPr>
            <a:spLocks noGrp="1"/>
          </p:cNvSpPr>
          <p:nvPr>
            <p:ph type="dt" sz="half" idx="10"/>
          </p:nvPr>
        </p:nvSpPr>
        <p:spPr/>
        <p:txBody>
          <a:bodyPr/>
          <a:lstStyle>
            <a:lvl1pPr>
              <a:defRPr>
                <a:solidFill>
                  <a:schemeClr val="tx1"/>
                </a:solidFill>
              </a:defRPr>
            </a:lvl1pPr>
          </a:lstStyle>
          <a:p>
            <a:fld id="{37658968-3959-0047-AE5E-E3651D25D739}" type="datetime1">
              <a:rPr lang="sv-SE" smtClean="0"/>
              <a:t>2026-07-01</a:t>
            </a:fld>
            <a:endParaRPr lang="sv-SE"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9" name="Slide Number Placeholder 8"/>
          <p:cNvSpPr>
            <a:spLocks noGrp="1"/>
          </p:cNvSpPr>
          <p:nvPr>
            <p:ph type="sldNum" sz="quarter" idx="12"/>
          </p:nvPr>
        </p:nvSpPr>
        <p:spPr/>
        <p:txBody>
          <a:bodyPr/>
          <a:lstStyle/>
          <a:p>
            <a:fld id="{A96BDF98-47F6-474D-9A48-7BA703DF66EB}" type="slidenum">
              <a:rPr lang="sv-SE" smtClean="0"/>
              <a:t>‹#›</a:t>
            </a:fld>
            <a:endParaRPr lang="sv-SE" dirty="0"/>
          </a:p>
        </p:txBody>
      </p:sp>
      <p:sp>
        <p:nvSpPr>
          <p:cNvPr id="18" name="Text Placeholder 2">
            <a:extLst>
              <a:ext uri="{FF2B5EF4-FFF2-40B4-BE49-F238E27FC236}">
                <a16:creationId xmlns:a16="http://schemas.microsoft.com/office/drawing/2014/main" id="{62E8996A-432A-9302-599D-1BB2DFF32D39}"/>
              </a:ext>
            </a:extLst>
          </p:cNvPr>
          <p:cNvSpPr>
            <a:spLocks noGrp="1"/>
          </p:cNvSpPr>
          <p:nvPr>
            <p:ph type="body" idx="14" hasCustomPrompt="1"/>
          </p:nvPr>
        </p:nvSpPr>
        <p:spPr>
          <a:xfrm>
            <a:off x="6096000" y="2706420"/>
            <a:ext cx="4769275" cy="508017"/>
          </a:xfrm>
          <a:solidFill>
            <a:schemeClr val="tx1"/>
          </a:solidFill>
        </p:spPr>
        <p:txBody>
          <a:bodyPr wrap="square" lIns="216000" tIns="216000" rIns="216000" bIns="90000" anchor="b">
            <a:noAutofit/>
          </a:bodyPr>
          <a:lstStyle>
            <a:lvl1pPr marL="0" indent="0">
              <a:buNone/>
              <a:defRPr sz="16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19" name="Content Placeholder 3">
            <a:extLst>
              <a:ext uri="{FF2B5EF4-FFF2-40B4-BE49-F238E27FC236}">
                <a16:creationId xmlns:a16="http://schemas.microsoft.com/office/drawing/2014/main" id="{C879CC71-6F5A-92C2-90FA-49E220AB82A3}"/>
              </a:ext>
            </a:extLst>
          </p:cNvPr>
          <p:cNvSpPr>
            <a:spLocks noGrp="1"/>
          </p:cNvSpPr>
          <p:nvPr>
            <p:ph sz="half" idx="15"/>
          </p:nvPr>
        </p:nvSpPr>
        <p:spPr>
          <a:xfrm>
            <a:off x="6096000" y="3204913"/>
            <a:ext cx="4769275" cy="651662"/>
          </a:xfrm>
          <a:solidFill>
            <a:schemeClr val="tx1"/>
          </a:solidFill>
        </p:spPr>
        <p:txBody>
          <a:bodyPr lIns="216000" tIns="216000" rIns="216000" bIns="216000">
            <a:noAutofit/>
          </a:bodyPr>
          <a:lstStyle>
            <a:lvl1pPr marL="228600" indent="-228600">
              <a:lnSpc>
                <a:spcPct val="100000"/>
              </a:lnSpc>
              <a:buFont typeface="Wingdings" pitchFamily="2" charset="2"/>
              <a:buChar char="§"/>
              <a:defRPr sz="14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66CD4320-AFE6-D546-86A7-1494CB20D444}"/>
              </a:ext>
            </a:extLst>
          </p:cNvPr>
          <p:cNvSpPr>
            <a:spLocks noGrp="1"/>
          </p:cNvSpPr>
          <p:nvPr>
            <p:ph idx="16" hasCustomPrompt="1"/>
          </p:nvPr>
        </p:nvSpPr>
        <p:spPr>
          <a:xfrm>
            <a:off x="467248" y="1394547"/>
            <a:ext cx="8710246" cy="1000783"/>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 name="Title 1">
            <a:extLst>
              <a:ext uri="{FF2B5EF4-FFF2-40B4-BE49-F238E27FC236}">
                <a16:creationId xmlns:a16="http://schemas.microsoft.com/office/drawing/2014/main" id="{7BF58C3D-BC25-C9C9-E369-52FF3B273CCF}"/>
              </a:ext>
            </a:extLst>
          </p:cNvPr>
          <p:cNvSpPr>
            <a:spLocks noGrp="1"/>
          </p:cNvSpPr>
          <p:nvPr>
            <p:ph type="title" hasCustomPrompt="1"/>
          </p:nvPr>
        </p:nvSpPr>
        <p:spPr>
          <a:xfrm>
            <a:off x="467248" y="487664"/>
            <a:ext cx="8710246" cy="894417"/>
          </a:xfrm>
        </p:spPr>
        <p:txBody>
          <a:bodyPr anchor="b">
            <a:noAutofit/>
          </a:bodyPr>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69121242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brödtext + 4 bildrutor">
    <p:bg>
      <p:bgRef idx="1001">
        <a:schemeClr val="bg2"/>
      </p:bgRef>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1"/>
                </a:solidFill>
              </a:defRPr>
            </a:lvl1pPr>
          </a:lstStyle>
          <a:p>
            <a:fld id="{C83D8B17-9CDA-2D40-BB97-68F6901A72DE}" type="datetime1">
              <a:rPr lang="sv-SE" smtClean="0"/>
              <a:t>2026-07-01</a:t>
            </a:fld>
            <a:endParaRPr lang="sv-SE" dirty="0"/>
          </a:p>
        </p:txBody>
      </p:sp>
      <p:sp>
        <p:nvSpPr>
          <p:cNvPr id="8" name="Footer Placeholder 7"/>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9" name="Slide Number Placeholder 8"/>
          <p:cNvSpPr>
            <a:spLocks noGrp="1"/>
          </p:cNvSpPr>
          <p:nvPr>
            <p:ph type="sldNum" sz="quarter" idx="12"/>
          </p:nvPr>
        </p:nvSpPr>
        <p:spPr/>
        <p:txBody>
          <a:bodyPr/>
          <a:lstStyle/>
          <a:p>
            <a:fld id="{A96BDF98-47F6-474D-9A48-7BA703DF66EB}" type="slidenum">
              <a:rPr lang="sv-SE" smtClean="0"/>
              <a:t>‹#›</a:t>
            </a:fld>
            <a:endParaRPr lang="sv-SE" dirty="0"/>
          </a:p>
        </p:txBody>
      </p:sp>
      <p:sp>
        <p:nvSpPr>
          <p:cNvPr id="4" name="Picture Placeholder 2">
            <a:extLst>
              <a:ext uri="{FF2B5EF4-FFF2-40B4-BE49-F238E27FC236}">
                <a16:creationId xmlns:a16="http://schemas.microsoft.com/office/drawing/2014/main" id="{63DA911A-1B3E-2529-3251-975F46AEFA9F}"/>
              </a:ext>
            </a:extLst>
          </p:cNvPr>
          <p:cNvSpPr>
            <a:spLocks noGrp="1" noChangeAspect="1"/>
          </p:cNvSpPr>
          <p:nvPr>
            <p:ph type="pic" idx="1" hasCustomPrompt="1"/>
          </p:nvPr>
        </p:nvSpPr>
        <p:spPr>
          <a:xfrm>
            <a:off x="752700" y="2827721"/>
            <a:ext cx="2522962" cy="2451751"/>
          </a:xfrm>
          <a:noFill/>
        </p:spPr>
        <p:txBody>
          <a:bodyPr lIns="360000" rIns="90000" anchor="ctr" anchorCtr="0">
            <a:no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5" name="Picture Placeholder 2">
            <a:extLst>
              <a:ext uri="{FF2B5EF4-FFF2-40B4-BE49-F238E27FC236}">
                <a16:creationId xmlns:a16="http://schemas.microsoft.com/office/drawing/2014/main" id="{907CFF1D-99D6-234E-43D6-5C107C0D6D93}"/>
              </a:ext>
            </a:extLst>
          </p:cNvPr>
          <p:cNvSpPr>
            <a:spLocks noGrp="1" noChangeAspect="1"/>
          </p:cNvSpPr>
          <p:nvPr>
            <p:ph type="pic" idx="14" hasCustomPrompt="1"/>
          </p:nvPr>
        </p:nvSpPr>
        <p:spPr>
          <a:xfrm>
            <a:off x="348595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6" name="Picture Placeholder 2">
            <a:extLst>
              <a:ext uri="{FF2B5EF4-FFF2-40B4-BE49-F238E27FC236}">
                <a16:creationId xmlns:a16="http://schemas.microsoft.com/office/drawing/2014/main" id="{3925F0BE-7B31-6CBF-039E-6829AFA6B423}"/>
              </a:ext>
            </a:extLst>
          </p:cNvPr>
          <p:cNvSpPr>
            <a:spLocks noGrp="1" noChangeAspect="1"/>
          </p:cNvSpPr>
          <p:nvPr>
            <p:ph type="pic" idx="15" hasCustomPrompt="1"/>
          </p:nvPr>
        </p:nvSpPr>
        <p:spPr>
          <a:xfrm>
            <a:off x="621920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0" name="Picture Placeholder 2">
            <a:extLst>
              <a:ext uri="{FF2B5EF4-FFF2-40B4-BE49-F238E27FC236}">
                <a16:creationId xmlns:a16="http://schemas.microsoft.com/office/drawing/2014/main" id="{7D48FA75-0E8B-C479-DB83-CD86FC3B7056}"/>
              </a:ext>
            </a:extLst>
          </p:cNvPr>
          <p:cNvSpPr>
            <a:spLocks noGrp="1" noChangeAspect="1"/>
          </p:cNvSpPr>
          <p:nvPr>
            <p:ph type="pic" idx="16" hasCustomPrompt="1"/>
          </p:nvPr>
        </p:nvSpPr>
        <p:spPr>
          <a:xfrm>
            <a:off x="895245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6" name="Text Placeholder 3">
            <a:extLst>
              <a:ext uri="{FF2B5EF4-FFF2-40B4-BE49-F238E27FC236}">
                <a16:creationId xmlns:a16="http://schemas.microsoft.com/office/drawing/2014/main" id="{77A7B124-FF12-A6C3-4926-A0394915213C}"/>
              </a:ext>
            </a:extLst>
          </p:cNvPr>
          <p:cNvSpPr>
            <a:spLocks noGrp="1"/>
          </p:cNvSpPr>
          <p:nvPr>
            <p:ph type="body" sz="half" idx="2"/>
          </p:nvPr>
        </p:nvSpPr>
        <p:spPr>
          <a:xfrm>
            <a:off x="752701" y="5402680"/>
            <a:ext cx="2522962" cy="601663"/>
          </a:xfrm>
        </p:spPr>
        <p:txBody>
          <a:bodyPr>
            <a:no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7" name="Text Placeholder 3">
            <a:extLst>
              <a:ext uri="{FF2B5EF4-FFF2-40B4-BE49-F238E27FC236}">
                <a16:creationId xmlns:a16="http://schemas.microsoft.com/office/drawing/2014/main" id="{FDB4B31F-8D4C-4E26-F506-8B431226E93A}"/>
              </a:ext>
            </a:extLst>
          </p:cNvPr>
          <p:cNvSpPr>
            <a:spLocks noGrp="1"/>
          </p:cNvSpPr>
          <p:nvPr>
            <p:ph type="body" sz="half" idx="17"/>
          </p:nvPr>
        </p:nvSpPr>
        <p:spPr>
          <a:xfrm>
            <a:off x="3483201" y="5402680"/>
            <a:ext cx="2522962" cy="601663"/>
          </a:xfrm>
        </p:spPr>
        <p:txBody>
          <a:bodyPr>
            <a:no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8" name="Text Placeholder 3">
            <a:extLst>
              <a:ext uri="{FF2B5EF4-FFF2-40B4-BE49-F238E27FC236}">
                <a16:creationId xmlns:a16="http://schemas.microsoft.com/office/drawing/2014/main" id="{4CFCF1AC-4E4E-98AF-927A-B54FE3693A49}"/>
              </a:ext>
            </a:extLst>
          </p:cNvPr>
          <p:cNvSpPr>
            <a:spLocks noGrp="1"/>
          </p:cNvSpPr>
          <p:nvPr>
            <p:ph type="body" sz="half" idx="18"/>
          </p:nvPr>
        </p:nvSpPr>
        <p:spPr>
          <a:xfrm>
            <a:off x="6213701" y="5402680"/>
            <a:ext cx="2522962" cy="601663"/>
          </a:xfrm>
        </p:spPr>
        <p:txBody>
          <a:bodyPr>
            <a:no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9" name="Text Placeholder 3">
            <a:extLst>
              <a:ext uri="{FF2B5EF4-FFF2-40B4-BE49-F238E27FC236}">
                <a16:creationId xmlns:a16="http://schemas.microsoft.com/office/drawing/2014/main" id="{3C02832E-71AF-10EB-60FE-BA2753FE52AB}"/>
              </a:ext>
            </a:extLst>
          </p:cNvPr>
          <p:cNvSpPr>
            <a:spLocks noGrp="1"/>
          </p:cNvSpPr>
          <p:nvPr>
            <p:ph type="body" sz="half" idx="19"/>
          </p:nvPr>
        </p:nvSpPr>
        <p:spPr>
          <a:xfrm>
            <a:off x="8944201" y="5402680"/>
            <a:ext cx="2522962" cy="601663"/>
          </a:xfrm>
        </p:spPr>
        <p:txBody>
          <a:bodyPr>
            <a:no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DADF7856-9616-A31C-B799-40DB7BE1042D}"/>
              </a:ext>
            </a:extLst>
          </p:cNvPr>
          <p:cNvSpPr>
            <a:spLocks noGrp="1"/>
          </p:cNvSpPr>
          <p:nvPr>
            <p:ph idx="20" hasCustomPrompt="1"/>
          </p:nvPr>
        </p:nvSpPr>
        <p:spPr>
          <a:xfrm>
            <a:off x="761162" y="1677576"/>
            <a:ext cx="8710246" cy="844165"/>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2" name="Title 1">
            <a:extLst>
              <a:ext uri="{FF2B5EF4-FFF2-40B4-BE49-F238E27FC236}">
                <a16:creationId xmlns:a16="http://schemas.microsoft.com/office/drawing/2014/main" id="{3AF48590-7875-0EC4-442E-5C2ACBE12FC0}"/>
              </a:ext>
            </a:extLst>
          </p:cNvPr>
          <p:cNvSpPr>
            <a:spLocks noGrp="1"/>
          </p:cNvSpPr>
          <p:nvPr>
            <p:ph type="title" hasCustomPrompt="1"/>
          </p:nvPr>
        </p:nvSpPr>
        <p:spPr>
          <a:xfrm>
            <a:off x="761162" y="783158"/>
            <a:ext cx="8710246" cy="894417"/>
          </a:xfrm>
        </p:spPr>
        <p:txBody>
          <a:bodyPr anchor="b">
            <a:noAutofit/>
          </a:bodyPr>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5942285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Första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4120" y="2130358"/>
            <a:ext cx="6676943" cy="1298642"/>
          </a:xfrm>
        </p:spPr>
        <p:txBody>
          <a:bodyPr anchor="t">
            <a:no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3" name="Subtitle 2"/>
          <p:cNvSpPr>
            <a:spLocks noGrp="1"/>
          </p:cNvSpPr>
          <p:nvPr>
            <p:ph type="subTitle" idx="1" hasCustomPrompt="1"/>
          </p:nvPr>
        </p:nvSpPr>
        <p:spPr>
          <a:xfrm>
            <a:off x="4424120" y="3429000"/>
            <a:ext cx="6676943" cy="1655762"/>
          </a:xfrm>
        </p:spPr>
        <p:txBody>
          <a:bodyPr tIns="14400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6" name="Bildobjekt 5">
            <a:extLst>
              <a:ext uri="{FF2B5EF4-FFF2-40B4-BE49-F238E27FC236}">
                <a16:creationId xmlns:a16="http://schemas.microsoft.com/office/drawing/2014/main" id="{8E9B9AFA-ED32-E724-F537-A4F427BD7368}"/>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794353" y="2081097"/>
            <a:ext cx="1926351" cy="2339141"/>
          </a:xfrm>
          <a:prstGeom prst="rect">
            <a:avLst/>
          </a:prstGeom>
        </p:spPr>
      </p:pic>
      <p:pic>
        <p:nvPicPr>
          <p:cNvPr id="4" name="Bildobjekt 5">
            <a:extLst>
              <a:ext uri="{FF2B5EF4-FFF2-40B4-BE49-F238E27FC236}">
                <a16:creationId xmlns:a16="http://schemas.microsoft.com/office/drawing/2014/main" id="{8D1B3877-84C6-89E3-13DE-FBFCEE574995}"/>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794353" y="2081097"/>
            <a:ext cx="1926351" cy="2339141"/>
          </a:xfrm>
          <a:prstGeom prst="rect">
            <a:avLst/>
          </a:prstGeom>
        </p:spPr>
      </p:pic>
    </p:spTree>
    <p:extLst>
      <p:ext uri="{BB962C8B-B14F-4D97-AF65-F5344CB8AC3E}">
        <p14:creationId xmlns:p14="http://schemas.microsoft.com/office/powerpoint/2010/main" val="142084912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itat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277" y="2648202"/>
            <a:ext cx="11453446" cy="1246283"/>
          </a:xfrm>
        </p:spPr>
        <p:txBody>
          <a:bodyPr anchor="b">
            <a:noAutofit/>
          </a:bodyPr>
          <a:lstStyle>
            <a:lvl1pPr algn="ctr">
              <a:defRPr sz="4000" b="0"/>
            </a:lvl1pPr>
          </a:lstStyle>
          <a:p>
            <a:r>
              <a:rPr lang="sv-SE" dirty="0"/>
              <a:t>”Här kan du placera ett citat”</a:t>
            </a:r>
            <a:endParaRPr lang="en-US" dirty="0"/>
          </a:p>
        </p:txBody>
      </p:sp>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AA5A8293-A2FA-D145-972D-B20A2C3DFFA3}" type="datetime1">
              <a:rPr lang="sv-SE" smtClean="0"/>
              <a:t>2026-07-01</a:t>
            </a:fld>
            <a:endParaRPr lang="sv-SE" dirty="0"/>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r>
              <a:rPr lang="sv-SE"/>
              <a:t>Namnet på presentationen</a:t>
            </a:r>
            <a:endParaRPr lang="sv-SE" dirty="0"/>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4" name="Platshållare för text 3">
            <a:extLst>
              <a:ext uri="{FF2B5EF4-FFF2-40B4-BE49-F238E27FC236}">
                <a16:creationId xmlns:a16="http://schemas.microsoft.com/office/drawing/2014/main" id="{0C2FD7F9-9BA9-0965-E1E4-E9281196D7D8}"/>
              </a:ext>
            </a:extLst>
          </p:cNvPr>
          <p:cNvSpPr>
            <a:spLocks noGrp="1"/>
          </p:cNvSpPr>
          <p:nvPr>
            <p:ph type="body" sz="quarter" idx="13" hasCustomPrompt="1"/>
          </p:nvPr>
        </p:nvSpPr>
        <p:spPr>
          <a:xfrm>
            <a:off x="369888" y="4014788"/>
            <a:ext cx="11452225" cy="1133475"/>
          </a:xfrm>
        </p:spPr>
        <p:txBody>
          <a:bodyPr>
            <a:noAutofit/>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156838438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sida">
    <p:bg>
      <p:bgRef idx="1001">
        <a:schemeClr val="bg2"/>
      </p:bgRef>
    </p:bg>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B80E039F-B8A9-1B4F-A1F2-9B70B18F2E29}" type="datetime1">
              <a:rPr lang="sv-SE" smtClean="0"/>
              <a:t>2026-07-01</a:t>
            </a:fld>
            <a:endParaRPr lang="sv-SE" dirty="0"/>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r>
              <a:rPr lang="sv-SE"/>
              <a:t>Namnet på presentationen</a:t>
            </a:r>
            <a:endParaRPr lang="sv-SE" dirty="0"/>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A96BDF98-47F6-474D-9A48-7BA703DF66EB}" type="slidenum">
              <a:rPr lang="sv-SE" smtClean="0"/>
              <a:pPr/>
              <a:t>‹#›</a:t>
            </a:fld>
            <a:endParaRPr lang="sv-SE" dirty="0"/>
          </a:p>
        </p:txBody>
      </p:sp>
    </p:spTree>
    <p:extLst>
      <p:ext uri="{BB962C8B-B14F-4D97-AF65-F5344CB8AC3E}">
        <p14:creationId xmlns:p14="http://schemas.microsoft.com/office/powerpoint/2010/main" val="143201158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ldsida utan rubrik">
    <p:bg>
      <p:bgRef idx="1001">
        <a:schemeClr val="bg2"/>
      </p:bgRef>
    </p:bg>
    <p:spTree>
      <p:nvGrpSpPr>
        <p:cNvPr id="1" name=""/>
        <p:cNvGrpSpPr/>
        <p:nvPr/>
      </p:nvGrpSpPr>
      <p:grpSpPr>
        <a:xfrm>
          <a:off x="0" y="0"/>
          <a:ext cx="0" cy="0"/>
          <a:chOff x="0" y="0"/>
          <a:chExt cx="0" cy="0"/>
        </a:xfrm>
      </p:grpSpPr>
      <p:sp useBgFill="1">
        <p:nvSpPr>
          <p:cNvPr id="5" name="Picture Placeholder 2">
            <a:extLst>
              <a:ext uri="{FF2B5EF4-FFF2-40B4-BE49-F238E27FC236}">
                <a16:creationId xmlns:a16="http://schemas.microsoft.com/office/drawing/2014/main" id="{4F70549D-3379-9C16-5FB4-50DFAEF4EBF0}"/>
              </a:ext>
            </a:extLst>
          </p:cNvPr>
          <p:cNvSpPr>
            <a:spLocks noGrp="1" noChangeAspect="1"/>
          </p:cNvSpPr>
          <p:nvPr>
            <p:ph type="pic" idx="1" hasCustomPrompt="1"/>
          </p:nvPr>
        </p:nvSpPr>
        <p:spPr>
          <a:xfrm>
            <a:off x="0" y="1"/>
            <a:ext cx="12192000" cy="6857999"/>
          </a:xfrm>
        </p:spPr>
        <p:txBody>
          <a:bodyPr lIns="180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3" name="Title 1">
            <a:extLst>
              <a:ext uri="{FF2B5EF4-FFF2-40B4-BE49-F238E27FC236}">
                <a16:creationId xmlns:a16="http://schemas.microsoft.com/office/drawing/2014/main" id="{DFA70C7F-86D9-B2A9-0D9A-27244C17767E}"/>
              </a:ext>
            </a:extLst>
          </p:cNvPr>
          <p:cNvSpPr>
            <a:spLocks noGrp="1"/>
          </p:cNvSpPr>
          <p:nvPr>
            <p:ph type="title" hasCustomPrompt="1"/>
          </p:nvPr>
        </p:nvSpPr>
        <p:spPr>
          <a:xfrm>
            <a:off x="761162" y="783158"/>
            <a:ext cx="8710246" cy="894417"/>
          </a:xfrm>
        </p:spPr>
        <p:txBody>
          <a:bodyPr anchor="t">
            <a:noAutofit/>
          </a:bodyPr>
          <a:lstStyle>
            <a:lvl1pPr>
              <a:defRPr b="0">
                <a:solidFill>
                  <a:schemeClr val="bg1"/>
                </a:solidFill>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95967025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sida med rubrik/brödtext">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1"/>
            <a:ext cx="12190625" cy="6857999"/>
          </a:xfrm>
          <a:noFill/>
        </p:spPr>
        <p:txBody>
          <a:bodyPr lIns="360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9A98D5A2-EB53-AF4D-9170-80031E0DB636}" type="datetime1">
              <a:rPr lang="sv-SE" smtClean="0"/>
              <a:t>2026-07-01</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9" name="Title 1">
            <a:extLst>
              <a:ext uri="{FF2B5EF4-FFF2-40B4-BE49-F238E27FC236}">
                <a16:creationId xmlns:a16="http://schemas.microsoft.com/office/drawing/2014/main" id="{CD5C19A1-FFA9-1F82-BF7D-9A7A81BED3CD}"/>
              </a:ext>
            </a:extLst>
          </p:cNvPr>
          <p:cNvSpPr>
            <a:spLocks noGrp="1"/>
          </p:cNvSpPr>
          <p:nvPr>
            <p:ph type="title" hasCustomPrompt="1"/>
          </p:nvPr>
        </p:nvSpPr>
        <p:spPr>
          <a:xfrm>
            <a:off x="7113404" y="2826540"/>
            <a:ext cx="3932237" cy="1421928"/>
          </a:xfrm>
        </p:spPr>
        <p:txBody>
          <a:bodyPr anchor="b">
            <a:noAutofit/>
          </a:bodyPr>
          <a:lstStyle>
            <a:lvl1pPr algn="ctr">
              <a:lnSpc>
                <a:spcPct val="90000"/>
              </a:lnSpc>
              <a:defRPr sz="3200" b="0">
                <a:solidFill>
                  <a:schemeClr val="bg1"/>
                </a:solidFill>
              </a:defRPr>
            </a:lvl1pPr>
          </a:lstStyle>
          <a:p>
            <a:r>
              <a:rPr lang="sv-SE" dirty="0"/>
              <a:t>Här kan vi placera ett citat eller annan lämplig text</a:t>
            </a:r>
            <a:endParaRPr lang="en-US" dirty="0"/>
          </a:p>
        </p:txBody>
      </p:sp>
      <p:sp>
        <p:nvSpPr>
          <p:cNvPr id="10" name="Text Placeholder 3">
            <a:extLst>
              <a:ext uri="{FF2B5EF4-FFF2-40B4-BE49-F238E27FC236}">
                <a16:creationId xmlns:a16="http://schemas.microsoft.com/office/drawing/2014/main" id="{86A319B8-94A2-302D-5011-2BAF967C03C4}"/>
              </a:ext>
            </a:extLst>
          </p:cNvPr>
          <p:cNvSpPr>
            <a:spLocks noGrp="1"/>
          </p:cNvSpPr>
          <p:nvPr>
            <p:ph type="body" sz="half" idx="2" hasCustomPrompt="1"/>
          </p:nvPr>
        </p:nvSpPr>
        <p:spPr>
          <a:xfrm>
            <a:off x="7113404" y="4410513"/>
            <a:ext cx="3932237" cy="1854844"/>
          </a:xfrm>
        </p:spPr>
        <p:txBody>
          <a:bodyPr>
            <a:noAutofit/>
          </a:bodyPr>
          <a:lstStyle>
            <a:lvl1pPr marL="0" indent="0" algn="ctr">
              <a:lnSpc>
                <a:spcPct val="10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284658533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D124408-CCCA-6048-A073-1561E6414DD1}" type="datetime1">
              <a:rPr lang="sv-SE" smtClean="0"/>
              <a:t>2026-07-01</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8" name="Picture Placeholder 2">
            <a:extLst>
              <a:ext uri="{FF2B5EF4-FFF2-40B4-BE49-F238E27FC236}">
                <a16:creationId xmlns:a16="http://schemas.microsoft.com/office/drawing/2014/main" id="{5C952893-8D55-9541-F258-83E7CB91C092}"/>
              </a:ext>
            </a:extLst>
          </p:cNvPr>
          <p:cNvSpPr>
            <a:spLocks noGrp="1" noChangeAspect="1"/>
          </p:cNvSpPr>
          <p:nvPr>
            <p:ph type="pic" idx="1" hasCustomPrompt="1"/>
          </p:nvPr>
        </p:nvSpPr>
        <p:spPr>
          <a:xfrm>
            <a:off x="5499565"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0" name="Picture Placeholder 2">
            <a:extLst>
              <a:ext uri="{FF2B5EF4-FFF2-40B4-BE49-F238E27FC236}">
                <a16:creationId xmlns:a16="http://schemas.microsoft.com/office/drawing/2014/main" id="{46873F45-8201-15D7-E219-D9387ACF9229}"/>
              </a:ext>
            </a:extLst>
          </p:cNvPr>
          <p:cNvSpPr>
            <a:spLocks noGrp="1" noChangeAspect="1"/>
          </p:cNvSpPr>
          <p:nvPr>
            <p:ph type="pic" idx="13" hasCustomPrompt="1"/>
          </p:nvPr>
        </p:nvSpPr>
        <p:spPr>
          <a:xfrm>
            <a:off x="7165080"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1" name="Picture Placeholder 2">
            <a:extLst>
              <a:ext uri="{FF2B5EF4-FFF2-40B4-BE49-F238E27FC236}">
                <a16:creationId xmlns:a16="http://schemas.microsoft.com/office/drawing/2014/main" id="{673DD594-61EB-CD53-15A4-E0ECB1D10378}"/>
              </a:ext>
            </a:extLst>
          </p:cNvPr>
          <p:cNvSpPr>
            <a:spLocks noGrp="1" noChangeAspect="1"/>
          </p:cNvSpPr>
          <p:nvPr>
            <p:ph type="pic" idx="14" hasCustomPrompt="1"/>
          </p:nvPr>
        </p:nvSpPr>
        <p:spPr>
          <a:xfrm>
            <a:off x="8830594"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2" name="Picture Placeholder 2">
            <a:extLst>
              <a:ext uri="{FF2B5EF4-FFF2-40B4-BE49-F238E27FC236}">
                <a16:creationId xmlns:a16="http://schemas.microsoft.com/office/drawing/2014/main" id="{E3B4CAB5-ACCC-3F9E-1385-C9C799328D3E}"/>
              </a:ext>
            </a:extLst>
          </p:cNvPr>
          <p:cNvSpPr>
            <a:spLocks noGrp="1" noChangeAspect="1"/>
          </p:cNvSpPr>
          <p:nvPr>
            <p:ph type="pic" idx="15" hasCustomPrompt="1"/>
          </p:nvPr>
        </p:nvSpPr>
        <p:spPr>
          <a:xfrm>
            <a:off x="5499565"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3" name="Picture Placeholder 2">
            <a:extLst>
              <a:ext uri="{FF2B5EF4-FFF2-40B4-BE49-F238E27FC236}">
                <a16:creationId xmlns:a16="http://schemas.microsoft.com/office/drawing/2014/main" id="{F5704119-453F-D5B4-BB87-F42772BA58CF}"/>
              </a:ext>
            </a:extLst>
          </p:cNvPr>
          <p:cNvSpPr>
            <a:spLocks noGrp="1" noChangeAspect="1"/>
          </p:cNvSpPr>
          <p:nvPr>
            <p:ph type="pic" idx="16" hasCustomPrompt="1"/>
          </p:nvPr>
        </p:nvSpPr>
        <p:spPr>
          <a:xfrm>
            <a:off x="7165080"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4" name="Picture Placeholder 2">
            <a:extLst>
              <a:ext uri="{FF2B5EF4-FFF2-40B4-BE49-F238E27FC236}">
                <a16:creationId xmlns:a16="http://schemas.microsoft.com/office/drawing/2014/main" id="{6E888C0E-D9C3-7AE6-F90C-4C3738E2BC4B}"/>
              </a:ext>
            </a:extLst>
          </p:cNvPr>
          <p:cNvSpPr>
            <a:spLocks noGrp="1" noChangeAspect="1"/>
          </p:cNvSpPr>
          <p:nvPr>
            <p:ph type="pic" idx="17" hasCustomPrompt="1"/>
          </p:nvPr>
        </p:nvSpPr>
        <p:spPr>
          <a:xfrm>
            <a:off x="8830594"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5" name="Picture Placeholder 2">
            <a:extLst>
              <a:ext uri="{FF2B5EF4-FFF2-40B4-BE49-F238E27FC236}">
                <a16:creationId xmlns:a16="http://schemas.microsoft.com/office/drawing/2014/main" id="{C78CA279-C963-AC86-DBA6-CF061F649D36}"/>
              </a:ext>
            </a:extLst>
          </p:cNvPr>
          <p:cNvSpPr>
            <a:spLocks noGrp="1" noChangeAspect="1"/>
          </p:cNvSpPr>
          <p:nvPr>
            <p:ph type="pic" idx="18" hasCustomPrompt="1"/>
          </p:nvPr>
        </p:nvSpPr>
        <p:spPr>
          <a:xfrm>
            <a:off x="5499565"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6" name="Picture Placeholder 2">
            <a:extLst>
              <a:ext uri="{FF2B5EF4-FFF2-40B4-BE49-F238E27FC236}">
                <a16:creationId xmlns:a16="http://schemas.microsoft.com/office/drawing/2014/main" id="{6ABB474F-3507-9253-CF95-14A0441677D9}"/>
              </a:ext>
            </a:extLst>
          </p:cNvPr>
          <p:cNvSpPr>
            <a:spLocks noGrp="1" noChangeAspect="1"/>
          </p:cNvSpPr>
          <p:nvPr>
            <p:ph type="pic" idx="19" hasCustomPrompt="1"/>
          </p:nvPr>
        </p:nvSpPr>
        <p:spPr>
          <a:xfrm>
            <a:off x="7165080"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7" name="Picture Placeholder 2">
            <a:extLst>
              <a:ext uri="{FF2B5EF4-FFF2-40B4-BE49-F238E27FC236}">
                <a16:creationId xmlns:a16="http://schemas.microsoft.com/office/drawing/2014/main" id="{ECC3A8D1-6760-EADC-6509-B9C44057F7CA}"/>
              </a:ext>
            </a:extLst>
          </p:cNvPr>
          <p:cNvSpPr>
            <a:spLocks noGrp="1" noChangeAspect="1"/>
          </p:cNvSpPr>
          <p:nvPr>
            <p:ph type="pic" idx="20" hasCustomPrompt="1"/>
          </p:nvPr>
        </p:nvSpPr>
        <p:spPr>
          <a:xfrm>
            <a:off x="8830594"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 name="Title 1">
            <a:extLst>
              <a:ext uri="{FF2B5EF4-FFF2-40B4-BE49-F238E27FC236}">
                <a16:creationId xmlns:a16="http://schemas.microsoft.com/office/drawing/2014/main" id="{19DEA589-ADD3-4BBB-7C30-9BD8354FF8A6}"/>
              </a:ext>
            </a:extLst>
          </p:cNvPr>
          <p:cNvSpPr>
            <a:spLocks noGrp="1"/>
          </p:cNvSpPr>
          <p:nvPr>
            <p:ph type="title"/>
          </p:nvPr>
        </p:nvSpPr>
        <p:spPr>
          <a:xfrm>
            <a:off x="839788" y="760211"/>
            <a:ext cx="3932237"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6AE7DC4D-3D71-9F31-CA9A-66AD42A47571}"/>
              </a:ext>
            </a:extLst>
          </p:cNvPr>
          <p:cNvSpPr>
            <a:spLocks noGrp="1"/>
          </p:cNvSpPr>
          <p:nvPr>
            <p:ph type="body" sz="half" idx="2"/>
          </p:nvPr>
        </p:nvSpPr>
        <p:spPr>
          <a:xfrm>
            <a:off x="839788" y="2191898"/>
            <a:ext cx="3932237" cy="3472455"/>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84856901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lstStyle>
            <a:lvl1pPr>
              <a:lnSpc>
                <a:spcPct val="90000"/>
              </a:lnSpc>
              <a:defRPr sz="1600"/>
            </a:lvl1pPr>
            <a:lvl2pPr>
              <a:lnSpc>
                <a:spcPct val="90000"/>
              </a:lnSpc>
              <a:defRPr sz="1600"/>
            </a:lvl2pPr>
            <a:lvl3pPr>
              <a:lnSpc>
                <a:spcPct val="100000"/>
              </a:lnSpc>
              <a:defRPr sz="14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C330E2EA-EF9C-3D4F-8496-E6A6D497A219}" type="datetime1">
              <a:rPr lang="sv-SE" smtClean="0"/>
              <a:t>2026-07-01</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itle 1">
            <a:extLst>
              <a:ext uri="{FF2B5EF4-FFF2-40B4-BE49-F238E27FC236}">
                <a16:creationId xmlns:a16="http://schemas.microsoft.com/office/drawing/2014/main" id="{57E9674E-DA03-9B20-A8E9-6A02F2CE63FB}"/>
              </a:ext>
            </a:extLst>
          </p:cNvPr>
          <p:cNvSpPr>
            <a:spLocks noGrp="1"/>
          </p:cNvSpPr>
          <p:nvPr>
            <p:ph type="title"/>
          </p:nvPr>
        </p:nvSpPr>
        <p:spPr>
          <a:xfrm>
            <a:off x="839788" y="760211"/>
            <a:ext cx="3932237"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833830BD-C2CD-D0A1-6D5B-B8C2FA353C14}"/>
              </a:ext>
            </a:extLst>
          </p:cNvPr>
          <p:cNvSpPr>
            <a:spLocks noGrp="1"/>
          </p:cNvSpPr>
          <p:nvPr>
            <p:ph type="body" sz="half" idx="2"/>
          </p:nvPr>
        </p:nvSpPr>
        <p:spPr>
          <a:xfrm>
            <a:off x="839788" y="2191898"/>
            <a:ext cx="3932237" cy="3472455"/>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47721732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5FCA8C-7C2D-C941-A96D-71C9D7516C23}" type="datetime1">
              <a:rPr lang="sv-SE" smtClean="0"/>
              <a:t>2026-07-01</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Title 1">
            <a:extLst>
              <a:ext uri="{FF2B5EF4-FFF2-40B4-BE49-F238E27FC236}">
                <a16:creationId xmlns:a16="http://schemas.microsoft.com/office/drawing/2014/main" id="{2F1E3C07-14E0-2F4F-64CB-78F2192DDC3F}"/>
              </a:ext>
            </a:extLst>
          </p:cNvPr>
          <p:cNvSpPr>
            <a:spLocks noGrp="1"/>
          </p:cNvSpPr>
          <p:nvPr>
            <p:ph type="title"/>
          </p:nvPr>
        </p:nvSpPr>
        <p:spPr>
          <a:xfrm>
            <a:off x="839788" y="760211"/>
            <a:ext cx="4769275"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96E10277-17F5-0385-E70A-D38A99FA7851}"/>
              </a:ext>
            </a:extLst>
          </p:cNvPr>
          <p:cNvSpPr>
            <a:spLocks noGrp="1"/>
          </p:cNvSpPr>
          <p:nvPr>
            <p:ph type="body" sz="half" idx="2"/>
          </p:nvPr>
        </p:nvSpPr>
        <p:spPr>
          <a:xfrm>
            <a:off x="839788" y="2191898"/>
            <a:ext cx="4769275" cy="3086361"/>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10031333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omman">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5A02610-EAF2-BE47-940E-CBE21BD38EA1}" type="datetime1">
              <a:rPr lang="sv-SE" smtClean="0"/>
              <a:t>2026-07-01</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pic>
        <p:nvPicPr>
          <p:cNvPr id="8" name="Bildobjekt 7" descr="En bild som visar text, skärmbild, cirkel, Teckensnitt&#10;&#10;Automatiskt genererad beskrivning">
            <a:extLst>
              <a:ext uri="{FF2B5EF4-FFF2-40B4-BE49-F238E27FC236}">
                <a16:creationId xmlns:a16="http://schemas.microsoft.com/office/drawing/2014/main" id="{2F8AAA44-C819-8DFB-F90C-FB74D1D4AB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9063" y="632381"/>
            <a:ext cx="5502100" cy="5502100"/>
          </a:xfrm>
          <a:prstGeom prst="rect">
            <a:avLst/>
          </a:prstGeom>
        </p:spPr>
      </p:pic>
      <p:sp>
        <p:nvSpPr>
          <p:cNvPr id="3" name="Title 1">
            <a:extLst>
              <a:ext uri="{FF2B5EF4-FFF2-40B4-BE49-F238E27FC236}">
                <a16:creationId xmlns:a16="http://schemas.microsoft.com/office/drawing/2014/main" id="{CA3C0699-9C15-B3CE-7386-89C957F493BB}"/>
              </a:ext>
            </a:extLst>
          </p:cNvPr>
          <p:cNvSpPr>
            <a:spLocks noGrp="1"/>
          </p:cNvSpPr>
          <p:nvPr>
            <p:ph type="title"/>
          </p:nvPr>
        </p:nvSpPr>
        <p:spPr>
          <a:xfrm>
            <a:off x="839788" y="760211"/>
            <a:ext cx="4288803"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CC814FA9-2EA8-E405-8A74-2836215CF598}"/>
              </a:ext>
            </a:extLst>
          </p:cNvPr>
          <p:cNvSpPr>
            <a:spLocks noGrp="1"/>
          </p:cNvSpPr>
          <p:nvPr>
            <p:ph type="body" sz="half" idx="2"/>
          </p:nvPr>
        </p:nvSpPr>
        <p:spPr>
          <a:xfrm>
            <a:off x="839788" y="2191898"/>
            <a:ext cx="4288803" cy="3086361"/>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9" name="Bildobjekt 8" descr="En bild som visar text, skärmbild, cirkel, Teckensnitt&#10;&#10;Automatiskt genererad beskrivning">
            <a:extLst>
              <a:ext uri="{FF2B5EF4-FFF2-40B4-BE49-F238E27FC236}">
                <a16:creationId xmlns:a16="http://schemas.microsoft.com/office/drawing/2014/main" id="{1B5CFA2C-6898-FF30-850B-585D5260C3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9063" y="632381"/>
            <a:ext cx="5502100" cy="5502100"/>
          </a:xfrm>
          <a:prstGeom prst="rect">
            <a:avLst/>
          </a:prstGeom>
        </p:spPr>
      </p:pic>
    </p:spTree>
    <p:extLst>
      <p:ext uri="{BB962C8B-B14F-4D97-AF65-F5344CB8AC3E}">
        <p14:creationId xmlns:p14="http://schemas.microsoft.com/office/powerpoint/2010/main" val="70838810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plementeringsprocess">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B97660C-2236-FD4C-AF9B-6BE2C839D7D4}" type="datetime1">
              <a:rPr lang="sv-SE" smtClean="0"/>
              <a:t>2026-07-01</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Title 1">
            <a:extLst>
              <a:ext uri="{FF2B5EF4-FFF2-40B4-BE49-F238E27FC236}">
                <a16:creationId xmlns:a16="http://schemas.microsoft.com/office/drawing/2014/main" id="{CA3C0699-9C15-B3CE-7386-89C957F493BB}"/>
              </a:ext>
            </a:extLst>
          </p:cNvPr>
          <p:cNvSpPr>
            <a:spLocks noGrp="1"/>
          </p:cNvSpPr>
          <p:nvPr>
            <p:ph type="title" hasCustomPrompt="1"/>
          </p:nvPr>
        </p:nvSpPr>
        <p:spPr>
          <a:xfrm>
            <a:off x="839788" y="760212"/>
            <a:ext cx="4288803" cy="1748396"/>
          </a:xfrm>
        </p:spPr>
        <p:txBody>
          <a:bodyPr anchor="b">
            <a:noAutofit/>
          </a:bodyPr>
          <a:lstStyle>
            <a:lvl1pPr>
              <a:lnSpc>
                <a:spcPct val="90000"/>
              </a:lnSpc>
              <a:defRPr sz="2400" b="0"/>
            </a:lvl1pPr>
          </a:lstStyle>
          <a:p>
            <a:r>
              <a:rPr lang="sv-SE" dirty="0"/>
              <a:t>Medlemmarnas process för implementering och erfarenhetsutbyte av Håll Nollans gemensamma arbetssätt</a:t>
            </a:r>
          </a:p>
        </p:txBody>
      </p:sp>
      <p:sp>
        <p:nvSpPr>
          <p:cNvPr id="4" name="Text Placeholder 3">
            <a:extLst>
              <a:ext uri="{FF2B5EF4-FFF2-40B4-BE49-F238E27FC236}">
                <a16:creationId xmlns:a16="http://schemas.microsoft.com/office/drawing/2014/main" id="{CC814FA9-2EA8-E405-8A74-2836215CF598}"/>
              </a:ext>
            </a:extLst>
          </p:cNvPr>
          <p:cNvSpPr>
            <a:spLocks noGrp="1"/>
          </p:cNvSpPr>
          <p:nvPr>
            <p:ph type="body" sz="half" idx="2"/>
          </p:nvPr>
        </p:nvSpPr>
        <p:spPr>
          <a:xfrm>
            <a:off x="839788" y="2522706"/>
            <a:ext cx="4288803" cy="2755553"/>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Rektangel med rundade hörn 9">
            <a:extLst>
              <a:ext uri="{FF2B5EF4-FFF2-40B4-BE49-F238E27FC236}">
                <a16:creationId xmlns:a16="http://schemas.microsoft.com/office/drawing/2014/main" id="{8C524EF7-75E2-9FEE-B648-8CF3BC9FDB53}"/>
              </a:ext>
            </a:extLst>
          </p:cNvPr>
          <p:cNvSpPr/>
          <p:nvPr/>
        </p:nvSpPr>
        <p:spPr>
          <a:xfrm>
            <a:off x="7075014" y="446589"/>
            <a:ext cx="3507811" cy="6001712"/>
          </a:xfrm>
          <a:prstGeom prst="roundRect">
            <a:avLst/>
          </a:prstGeom>
          <a:noFill/>
          <a:ln w="25400">
            <a:solidFill>
              <a:srgbClr val="AF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riangel 10">
            <a:extLst>
              <a:ext uri="{FF2B5EF4-FFF2-40B4-BE49-F238E27FC236}">
                <a16:creationId xmlns:a16="http://schemas.microsoft.com/office/drawing/2014/main" id="{29E737F0-C81A-56A8-3631-ADB257148C61}"/>
              </a:ext>
            </a:extLst>
          </p:cNvPr>
          <p:cNvSpPr/>
          <p:nvPr/>
        </p:nvSpPr>
        <p:spPr>
          <a:xfrm rot="5400000">
            <a:off x="9670577" y="339756"/>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riangel 11">
            <a:extLst>
              <a:ext uri="{FF2B5EF4-FFF2-40B4-BE49-F238E27FC236}">
                <a16:creationId xmlns:a16="http://schemas.microsoft.com/office/drawing/2014/main" id="{022218E8-E660-0698-1767-AB9B47D86495}"/>
              </a:ext>
            </a:extLst>
          </p:cNvPr>
          <p:cNvSpPr/>
          <p:nvPr/>
        </p:nvSpPr>
        <p:spPr>
          <a:xfrm rot="16200000">
            <a:off x="7788153" y="6341466"/>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upp 12">
            <a:extLst>
              <a:ext uri="{FF2B5EF4-FFF2-40B4-BE49-F238E27FC236}">
                <a16:creationId xmlns:a16="http://schemas.microsoft.com/office/drawing/2014/main" id="{DF1119EA-D275-A73E-73EF-BBE9D30A59C6}"/>
              </a:ext>
            </a:extLst>
          </p:cNvPr>
          <p:cNvGrpSpPr/>
          <p:nvPr/>
        </p:nvGrpSpPr>
        <p:grpSpPr>
          <a:xfrm>
            <a:off x="9369094" y="2759849"/>
            <a:ext cx="2479486" cy="1578707"/>
            <a:chOff x="5835271" y="1685975"/>
            <a:chExt cx="2479486" cy="1578707"/>
          </a:xfrm>
        </p:grpSpPr>
        <p:sp>
          <p:nvSpPr>
            <p:cNvPr id="14" name="Rektangel med rundade hörn 13">
              <a:extLst>
                <a:ext uri="{FF2B5EF4-FFF2-40B4-BE49-F238E27FC236}">
                  <a16:creationId xmlns:a16="http://schemas.microsoft.com/office/drawing/2014/main" id="{37EC219D-9937-581D-EEFE-075214AB23EF}"/>
                </a:ext>
              </a:extLst>
            </p:cNvPr>
            <p:cNvSpPr/>
            <p:nvPr/>
          </p:nvSpPr>
          <p:spPr>
            <a:xfrm>
              <a:off x="5835271" y="1685975"/>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 14" descr="Förstoringsglas kontur">
              <a:extLst>
                <a:ext uri="{FF2B5EF4-FFF2-40B4-BE49-F238E27FC236}">
                  <a16:creationId xmlns:a16="http://schemas.microsoft.com/office/drawing/2014/main" id="{1366CFE8-8292-B0B4-77D7-870E777C338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816569" y="1824420"/>
              <a:ext cx="525117" cy="525117"/>
            </a:xfrm>
            <a:prstGeom prst="rect">
              <a:avLst/>
            </a:prstGeom>
          </p:spPr>
        </p:pic>
        <p:sp>
          <p:nvSpPr>
            <p:cNvPr id="16" name="textruta 15">
              <a:extLst>
                <a:ext uri="{FF2B5EF4-FFF2-40B4-BE49-F238E27FC236}">
                  <a16:creationId xmlns:a16="http://schemas.microsoft.com/office/drawing/2014/main" id="{116065CB-3A77-951A-FFC6-5440F1544E3E}"/>
                </a:ext>
              </a:extLst>
            </p:cNvPr>
            <p:cNvSpPr txBox="1"/>
            <p:nvPr/>
          </p:nvSpPr>
          <p:spPr>
            <a:xfrm>
              <a:off x="6066746" y="2452134"/>
              <a:ext cx="2024762" cy="480131"/>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dirty="0">
                  <a:solidFill>
                    <a:srgbClr val="115E6B"/>
                  </a:solidFill>
                  <a:latin typeface="Figtree Medium" pitchFamily="2" charset="0"/>
                </a:rPr>
                <a:t>2</a:t>
              </a:r>
              <a:r>
                <a:rPr lang="sv-SE" sz="1400" kern="1200" dirty="0">
                  <a:solidFill>
                    <a:srgbClr val="115E6B"/>
                  </a:solidFill>
                  <a:latin typeface="Figtree Medium" pitchFamily="2" charset="0"/>
                </a:rPr>
                <a:t>. GAP-analys &amp; Handlingsplan</a:t>
              </a:r>
            </a:p>
          </p:txBody>
        </p:sp>
      </p:grpSp>
      <p:grpSp>
        <p:nvGrpSpPr>
          <p:cNvPr id="17" name="Grupp 16">
            <a:extLst>
              <a:ext uri="{FF2B5EF4-FFF2-40B4-BE49-F238E27FC236}">
                <a16:creationId xmlns:a16="http://schemas.microsoft.com/office/drawing/2014/main" id="{A45D71AC-AF1D-4CCF-05E5-D3C42A48D528}"/>
              </a:ext>
            </a:extLst>
          </p:cNvPr>
          <p:cNvGrpSpPr/>
          <p:nvPr/>
        </p:nvGrpSpPr>
        <p:grpSpPr>
          <a:xfrm>
            <a:off x="9343082" y="943999"/>
            <a:ext cx="2479486" cy="1578707"/>
            <a:chOff x="5835271" y="3586027"/>
            <a:chExt cx="2479486" cy="1578707"/>
          </a:xfrm>
        </p:grpSpPr>
        <p:sp>
          <p:nvSpPr>
            <p:cNvPr id="18" name="Rektangel med rundade hörn 17">
              <a:extLst>
                <a:ext uri="{FF2B5EF4-FFF2-40B4-BE49-F238E27FC236}">
                  <a16:creationId xmlns:a16="http://schemas.microsoft.com/office/drawing/2014/main" id="{BFD9B1F2-B5F3-AAE9-242E-395042D44AEB}"/>
                </a:ext>
              </a:extLst>
            </p:cNvPr>
            <p:cNvSpPr/>
            <p:nvPr/>
          </p:nvSpPr>
          <p:spPr>
            <a:xfrm>
              <a:off x="5835271" y="3586027"/>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1DA20A2B-A5CC-D5D4-2178-0D41F34C8901}"/>
                </a:ext>
              </a:extLst>
            </p:cNvPr>
            <p:cNvSpPr txBox="1"/>
            <p:nvPr/>
          </p:nvSpPr>
          <p:spPr>
            <a:xfrm>
              <a:off x="6058083" y="4293572"/>
              <a:ext cx="2024763" cy="674031"/>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1. Gemensamma arbetssätt: Standard &amp; guider</a:t>
              </a:r>
            </a:p>
          </p:txBody>
        </p:sp>
        <p:pic>
          <p:nvPicPr>
            <p:cNvPr id="20" name="Bild 19" descr="Kompass kontur">
              <a:extLst>
                <a:ext uri="{FF2B5EF4-FFF2-40B4-BE49-F238E27FC236}">
                  <a16:creationId xmlns:a16="http://schemas.microsoft.com/office/drawing/2014/main" id="{98016E8F-60A1-DCC3-593F-9E0515033FF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07906" y="3707798"/>
              <a:ext cx="525116" cy="525116"/>
            </a:xfrm>
            <a:prstGeom prst="rect">
              <a:avLst/>
            </a:prstGeom>
          </p:spPr>
        </p:pic>
      </p:grpSp>
      <p:grpSp>
        <p:nvGrpSpPr>
          <p:cNvPr id="21" name="Grupp 20">
            <a:extLst>
              <a:ext uri="{FF2B5EF4-FFF2-40B4-BE49-F238E27FC236}">
                <a16:creationId xmlns:a16="http://schemas.microsoft.com/office/drawing/2014/main" id="{CF6F4108-507A-D06C-FA41-9DC2FBFB8D22}"/>
              </a:ext>
            </a:extLst>
          </p:cNvPr>
          <p:cNvGrpSpPr/>
          <p:nvPr/>
        </p:nvGrpSpPr>
        <p:grpSpPr>
          <a:xfrm>
            <a:off x="5817755" y="3639083"/>
            <a:ext cx="2479486" cy="1578707"/>
            <a:chOff x="9319000" y="2810611"/>
            <a:chExt cx="2479486" cy="1578707"/>
          </a:xfrm>
        </p:grpSpPr>
        <p:sp>
          <p:nvSpPr>
            <p:cNvPr id="22" name="Rektangel med rundade hörn 21">
              <a:extLst>
                <a:ext uri="{FF2B5EF4-FFF2-40B4-BE49-F238E27FC236}">
                  <a16:creationId xmlns:a16="http://schemas.microsoft.com/office/drawing/2014/main" id="{49A2C012-4902-4BD4-B4A3-921E77DAABCB}"/>
                </a:ext>
              </a:extLst>
            </p:cNvPr>
            <p:cNvSpPr/>
            <p:nvPr/>
          </p:nvSpPr>
          <p:spPr>
            <a:xfrm>
              <a:off x="9319000" y="2810611"/>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 22" descr="Kundrecension kontur">
              <a:extLst>
                <a:ext uri="{FF2B5EF4-FFF2-40B4-BE49-F238E27FC236}">
                  <a16:creationId xmlns:a16="http://schemas.microsoft.com/office/drawing/2014/main" id="{57206805-9D03-EBB7-37D7-008FE8AC525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27753" y="2955068"/>
              <a:ext cx="525117" cy="525117"/>
            </a:xfrm>
            <a:prstGeom prst="rect">
              <a:avLst/>
            </a:prstGeom>
          </p:spPr>
        </p:pic>
        <p:sp>
          <p:nvSpPr>
            <p:cNvPr id="24" name="textruta 23">
              <a:extLst>
                <a:ext uri="{FF2B5EF4-FFF2-40B4-BE49-F238E27FC236}">
                  <a16:creationId xmlns:a16="http://schemas.microsoft.com/office/drawing/2014/main" id="{01BE760D-0F55-FF65-2933-412F3C1BFFE4}"/>
                </a:ext>
              </a:extLst>
            </p:cNvPr>
            <p:cNvSpPr txBox="1"/>
            <p:nvPr/>
          </p:nvSpPr>
          <p:spPr>
            <a:xfrm>
              <a:off x="9588463" y="3582782"/>
              <a:ext cx="2003696"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4. Erfarenhetsutbyte</a:t>
              </a:r>
            </a:p>
          </p:txBody>
        </p:sp>
      </p:grpSp>
      <p:grpSp>
        <p:nvGrpSpPr>
          <p:cNvPr id="25" name="Grupp 24">
            <a:extLst>
              <a:ext uri="{FF2B5EF4-FFF2-40B4-BE49-F238E27FC236}">
                <a16:creationId xmlns:a16="http://schemas.microsoft.com/office/drawing/2014/main" id="{0CD546AA-382B-9A2D-A670-6ABB97843543}"/>
              </a:ext>
            </a:extLst>
          </p:cNvPr>
          <p:cNvGrpSpPr/>
          <p:nvPr/>
        </p:nvGrpSpPr>
        <p:grpSpPr>
          <a:xfrm>
            <a:off x="5818999" y="1719254"/>
            <a:ext cx="2479486" cy="1578707"/>
            <a:chOff x="9356011" y="4689196"/>
            <a:chExt cx="2479486" cy="1578707"/>
          </a:xfrm>
        </p:grpSpPr>
        <p:sp>
          <p:nvSpPr>
            <p:cNvPr id="26" name="Rektangel med rundade hörn 25">
              <a:extLst>
                <a:ext uri="{FF2B5EF4-FFF2-40B4-BE49-F238E27FC236}">
                  <a16:creationId xmlns:a16="http://schemas.microsoft.com/office/drawing/2014/main" id="{40881070-6B70-8530-19DE-B1A6CEA7A8FD}"/>
                </a:ext>
              </a:extLst>
            </p:cNvPr>
            <p:cNvSpPr/>
            <p:nvPr/>
          </p:nvSpPr>
          <p:spPr>
            <a:xfrm>
              <a:off x="9356011" y="4689196"/>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 26" descr="Lista kontur">
              <a:extLst>
                <a:ext uri="{FF2B5EF4-FFF2-40B4-BE49-F238E27FC236}">
                  <a16:creationId xmlns:a16="http://schemas.microsoft.com/office/drawing/2014/main" id="{595B4006-3452-E836-0845-BA6E783AA53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45070" y="4850381"/>
              <a:ext cx="525117" cy="525117"/>
            </a:xfrm>
            <a:prstGeom prst="rect">
              <a:avLst/>
            </a:prstGeom>
          </p:spPr>
        </p:pic>
        <p:sp>
          <p:nvSpPr>
            <p:cNvPr id="28" name="textruta 27">
              <a:extLst>
                <a:ext uri="{FF2B5EF4-FFF2-40B4-BE49-F238E27FC236}">
                  <a16:creationId xmlns:a16="http://schemas.microsoft.com/office/drawing/2014/main" id="{CAD31669-E426-B6A1-31A2-848657599D15}"/>
                </a:ext>
              </a:extLst>
            </p:cNvPr>
            <p:cNvSpPr txBox="1"/>
            <p:nvPr/>
          </p:nvSpPr>
          <p:spPr>
            <a:xfrm>
              <a:off x="9534284" y="5478549"/>
              <a:ext cx="2146689"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5. Uppföljning via enkät</a:t>
              </a:r>
            </a:p>
          </p:txBody>
        </p:sp>
      </p:grpSp>
      <p:grpSp>
        <p:nvGrpSpPr>
          <p:cNvPr id="29" name="Grupp 28">
            <a:extLst>
              <a:ext uri="{FF2B5EF4-FFF2-40B4-BE49-F238E27FC236}">
                <a16:creationId xmlns:a16="http://schemas.microsoft.com/office/drawing/2014/main" id="{410C26C8-2FE1-3CBD-BF0C-25D04686614B}"/>
              </a:ext>
            </a:extLst>
          </p:cNvPr>
          <p:cNvGrpSpPr/>
          <p:nvPr/>
        </p:nvGrpSpPr>
        <p:grpSpPr>
          <a:xfrm>
            <a:off x="9333469" y="4575700"/>
            <a:ext cx="2479486" cy="1578707"/>
            <a:chOff x="9314943" y="932026"/>
            <a:chExt cx="2479486" cy="1578707"/>
          </a:xfrm>
        </p:grpSpPr>
        <p:sp>
          <p:nvSpPr>
            <p:cNvPr id="30" name="Rektangel med rundade hörn 29">
              <a:extLst>
                <a:ext uri="{FF2B5EF4-FFF2-40B4-BE49-F238E27FC236}">
                  <a16:creationId xmlns:a16="http://schemas.microsoft.com/office/drawing/2014/main" id="{E5AEC439-3320-60B9-8B9C-15FFDD7CB6CA}"/>
                </a:ext>
              </a:extLst>
            </p:cNvPr>
            <p:cNvSpPr/>
            <p:nvPr/>
          </p:nvSpPr>
          <p:spPr>
            <a:xfrm>
              <a:off x="9314943" y="932026"/>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a:extLst>
                <a:ext uri="{FF2B5EF4-FFF2-40B4-BE49-F238E27FC236}">
                  <a16:creationId xmlns:a16="http://schemas.microsoft.com/office/drawing/2014/main" id="{46E06340-AD24-5C3B-16DC-83EAADB8F78A}"/>
                </a:ext>
              </a:extLst>
            </p:cNvPr>
            <p:cNvSpPr txBox="1"/>
            <p:nvPr/>
          </p:nvSpPr>
          <p:spPr>
            <a:xfrm>
              <a:off x="9618966" y="1662482"/>
              <a:ext cx="1942691"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3. Implementering</a:t>
              </a:r>
            </a:p>
          </p:txBody>
        </p:sp>
        <p:pic>
          <p:nvPicPr>
            <p:cNvPr id="32" name="Bild 31" descr="Märkesfäste1 kontur">
              <a:extLst>
                <a:ext uri="{FF2B5EF4-FFF2-40B4-BE49-F238E27FC236}">
                  <a16:creationId xmlns:a16="http://schemas.microsoft.com/office/drawing/2014/main" id="{4A071728-A413-909B-39CF-A8D41A88A4D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27753" y="1035731"/>
              <a:ext cx="525117" cy="525117"/>
            </a:xfrm>
            <a:prstGeom prst="rect">
              <a:avLst/>
            </a:prstGeom>
          </p:spPr>
        </p:pic>
      </p:grpSp>
    </p:spTree>
    <p:extLst>
      <p:ext uri="{BB962C8B-B14F-4D97-AF65-F5344CB8AC3E}">
        <p14:creationId xmlns:p14="http://schemas.microsoft.com/office/powerpoint/2010/main" val="391568084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mplementeringsprocess liggande">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28016C6-3D89-6947-A44F-D78BD7D8CB9D}" type="datetime1">
              <a:rPr lang="sv-SE" smtClean="0"/>
              <a:t>2026-07-01</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8" name="Rektangel med rundade hörn 7">
            <a:extLst>
              <a:ext uri="{FF2B5EF4-FFF2-40B4-BE49-F238E27FC236}">
                <a16:creationId xmlns:a16="http://schemas.microsoft.com/office/drawing/2014/main" id="{F1D52E6C-19C2-7A37-5FC1-8B43F0DF596D}"/>
              </a:ext>
            </a:extLst>
          </p:cNvPr>
          <p:cNvSpPr/>
          <p:nvPr/>
        </p:nvSpPr>
        <p:spPr>
          <a:xfrm>
            <a:off x="554587" y="3919796"/>
            <a:ext cx="11059338" cy="2094869"/>
          </a:xfrm>
          <a:prstGeom prst="roundRect">
            <a:avLst/>
          </a:prstGeom>
          <a:noFill/>
          <a:ln w="25400">
            <a:solidFill>
              <a:srgbClr val="AF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2E2CA343-2B96-DFC3-61D2-7C0732022169}"/>
              </a:ext>
            </a:extLst>
          </p:cNvPr>
          <p:cNvSpPr txBox="1"/>
          <p:nvPr/>
        </p:nvSpPr>
        <p:spPr>
          <a:xfrm>
            <a:off x="1240426" y="2840421"/>
            <a:ext cx="2400230" cy="45243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1. Gemensamma arbetssätt: Standard &amp; guider</a:t>
            </a:r>
          </a:p>
        </p:txBody>
      </p:sp>
      <p:pic>
        <p:nvPicPr>
          <p:cNvPr id="33" name="Bild 32" descr="Kompass kontur">
            <a:extLst>
              <a:ext uri="{FF2B5EF4-FFF2-40B4-BE49-F238E27FC236}">
                <a16:creationId xmlns:a16="http://schemas.microsoft.com/office/drawing/2014/main" id="{14571DA5-D646-E56E-17B5-6311D0AFA9DA}"/>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240426" y="2212707"/>
            <a:ext cx="525116" cy="525116"/>
          </a:xfrm>
          <a:prstGeom prst="rect">
            <a:avLst/>
          </a:prstGeom>
        </p:spPr>
      </p:pic>
      <p:pic>
        <p:nvPicPr>
          <p:cNvPr id="34" name="Bild 33" descr="Lista kontur">
            <a:extLst>
              <a:ext uri="{FF2B5EF4-FFF2-40B4-BE49-F238E27FC236}">
                <a16:creationId xmlns:a16="http://schemas.microsoft.com/office/drawing/2014/main" id="{8441D2B9-7DBF-310F-31FD-14D0E14C4DCA}"/>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15539" y="4304742"/>
            <a:ext cx="525117" cy="525117"/>
          </a:xfrm>
          <a:prstGeom prst="rect">
            <a:avLst/>
          </a:prstGeom>
        </p:spPr>
      </p:pic>
      <p:pic>
        <p:nvPicPr>
          <p:cNvPr id="35" name="Bild 34" descr="Kundrecension kontur">
            <a:extLst>
              <a:ext uri="{FF2B5EF4-FFF2-40B4-BE49-F238E27FC236}">
                <a16:creationId xmlns:a16="http://schemas.microsoft.com/office/drawing/2014/main" id="{A2DA5C4E-A9C6-7B8F-99E9-540A9781B7E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68556" y="4296996"/>
            <a:ext cx="525117" cy="525117"/>
          </a:xfrm>
          <a:prstGeom prst="rect">
            <a:avLst/>
          </a:prstGeom>
        </p:spPr>
      </p:pic>
      <p:pic>
        <p:nvPicPr>
          <p:cNvPr id="36" name="Bild 35" descr="Förstoringsglas kontur">
            <a:extLst>
              <a:ext uri="{FF2B5EF4-FFF2-40B4-BE49-F238E27FC236}">
                <a16:creationId xmlns:a16="http://schemas.microsoft.com/office/drawing/2014/main" id="{11F22FB1-666D-1ED9-6B21-B2A79E7734C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02631" y="2212707"/>
            <a:ext cx="525117" cy="525117"/>
          </a:xfrm>
          <a:prstGeom prst="rect">
            <a:avLst/>
          </a:prstGeom>
        </p:spPr>
      </p:pic>
      <p:sp>
        <p:nvSpPr>
          <p:cNvPr id="37" name="textruta 36">
            <a:extLst>
              <a:ext uri="{FF2B5EF4-FFF2-40B4-BE49-F238E27FC236}">
                <a16:creationId xmlns:a16="http://schemas.microsoft.com/office/drawing/2014/main" id="{E4AE02DD-F24B-1F85-EA8A-463445899295}"/>
              </a:ext>
            </a:extLst>
          </p:cNvPr>
          <p:cNvSpPr txBox="1"/>
          <p:nvPr/>
        </p:nvSpPr>
        <p:spPr>
          <a:xfrm>
            <a:off x="5102631" y="2840421"/>
            <a:ext cx="2400230" cy="45243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dirty="0">
                <a:solidFill>
                  <a:srgbClr val="115E6B"/>
                </a:solidFill>
                <a:latin typeface="Figtree Medium" pitchFamily="2" charset="0"/>
              </a:rPr>
              <a:t>2</a:t>
            </a:r>
            <a:r>
              <a:rPr lang="sv-SE" sz="1300" kern="1200" dirty="0">
                <a:solidFill>
                  <a:srgbClr val="115E6B"/>
                </a:solidFill>
                <a:latin typeface="Figtree Medium" pitchFamily="2" charset="0"/>
              </a:rPr>
              <a:t>. GAP-analys &amp; Handlingsplan</a:t>
            </a:r>
          </a:p>
        </p:txBody>
      </p:sp>
      <p:sp>
        <p:nvSpPr>
          <p:cNvPr id="38" name="textruta 37">
            <a:extLst>
              <a:ext uri="{FF2B5EF4-FFF2-40B4-BE49-F238E27FC236}">
                <a16:creationId xmlns:a16="http://schemas.microsoft.com/office/drawing/2014/main" id="{AB9ECA78-A831-87D9-1413-DA68AD4F54CF}"/>
              </a:ext>
            </a:extLst>
          </p:cNvPr>
          <p:cNvSpPr txBox="1"/>
          <p:nvPr/>
        </p:nvSpPr>
        <p:spPr>
          <a:xfrm>
            <a:off x="8802270" y="2839458"/>
            <a:ext cx="2400230" cy="27238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3. Implementering</a:t>
            </a:r>
          </a:p>
        </p:txBody>
      </p:sp>
      <p:pic>
        <p:nvPicPr>
          <p:cNvPr id="39" name="Bild 38" descr="Märkesfäste1 kontur">
            <a:extLst>
              <a:ext uri="{FF2B5EF4-FFF2-40B4-BE49-F238E27FC236}">
                <a16:creationId xmlns:a16="http://schemas.microsoft.com/office/drawing/2014/main" id="{36006B24-5F6B-7166-280D-EF48DBDCB1A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802270" y="2212707"/>
            <a:ext cx="525117" cy="525117"/>
          </a:xfrm>
          <a:prstGeom prst="rect">
            <a:avLst/>
          </a:prstGeom>
        </p:spPr>
      </p:pic>
      <p:sp>
        <p:nvSpPr>
          <p:cNvPr id="40" name="textruta 39">
            <a:extLst>
              <a:ext uri="{FF2B5EF4-FFF2-40B4-BE49-F238E27FC236}">
                <a16:creationId xmlns:a16="http://schemas.microsoft.com/office/drawing/2014/main" id="{52FA6830-0D84-09E6-DB48-C05C3B49E9D5}"/>
              </a:ext>
            </a:extLst>
          </p:cNvPr>
          <p:cNvSpPr txBox="1"/>
          <p:nvPr/>
        </p:nvSpPr>
        <p:spPr>
          <a:xfrm>
            <a:off x="6916007" y="4924710"/>
            <a:ext cx="2400230" cy="27238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4. Erfarenhetsutbyte</a:t>
            </a:r>
          </a:p>
        </p:txBody>
      </p:sp>
      <p:sp>
        <p:nvSpPr>
          <p:cNvPr id="41" name="textruta 40">
            <a:extLst>
              <a:ext uri="{FF2B5EF4-FFF2-40B4-BE49-F238E27FC236}">
                <a16:creationId xmlns:a16="http://schemas.microsoft.com/office/drawing/2014/main" id="{71460F4E-6880-9539-9FBE-FFB0D4731B78}"/>
              </a:ext>
            </a:extLst>
          </p:cNvPr>
          <p:cNvSpPr txBox="1"/>
          <p:nvPr/>
        </p:nvSpPr>
        <p:spPr>
          <a:xfrm>
            <a:off x="3115539" y="4932910"/>
            <a:ext cx="2400230" cy="272382"/>
          </a:xfrm>
          <a:prstGeom prst="rect">
            <a:avLst/>
          </a:prstGeom>
          <a:noFill/>
        </p:spPr>
        <p:txBody>
          <a:bodyPr wrap="square" rtlCol="0">
            <a:no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5. Uppföljning via enkät</a:t>
            </a:r>
          </a:p>
        </p:txBody>
      </p:sp>
      <p:sp>
        <p:nvSpPr>
          <p:cNvPr id="42" name="textruta 41">
            <a:extLst>
              <a:ext uri="{FF2B5EF4-FFF2-40B4-BE49-F238E27FC236}">
                <a16:creationId xmlns:a16="http://schemas.microsoft.com/office/drawing/2014/main" id="{3C59E94B-4393-34CC-76C1-7EA90665B49C}"/>
              </a:ext>
            </a:extLst>
          </p:cNvPr>
          <p:cNvSpPr txBox="1"/>
          <p:nvPr/>
        </p:nvSpPr>
        <p:spPr>
          <a:xfrm>
            <a:off x="1068125" y="835789"/>
            <a:ext cx="6740848" cy="1200329"/>
          </a:xfrm>
          <a:prstGeom prst="rect">
            <a:avLst/>
          </a:prstGeom>
          <a:noFill/>
        </p:spPr>
        <p:txBody>
          <a:bodyPr wrap="square" rtlCol="0">
            <a:noAutofit/>
          </a:bodyPr>
          <a:lstStyle/>
          <a:p>
            <a:r>
              <a:rPr lang="sv-SE" sz="2400" dirty="0">
                <a:solidFill>
                  <a:srgbClr val="115E6B"/>
                </a:solidFill>
                <a:latin typeface="Larken ExtraBold" pitchFamily="2" charset="0"/>
              </a:rPr>
              <a:t>Medlemmarnas process för implementering och erfarenhetsutbyte av Håll Nollans gemensamma arbetssätt</a:t>
            </a:r>
          </a:p>
        </p:txBody>
      </p:sp>
      <p:grpSp>
        <p:nvGrpSpPr>
          <p:cNvPr id="43" name="Grupp 42">
            <a:extLst>
              <a:ext uri="{FF2B5EF4-FFF2-40B4-BE49-F238E27FC236}">
                <a16:creationId xmlns:a16="http://schemas.microsoft.com/office/drawing/2014/main" id="{40B791AD-3856-329A-BF3D-706EA6BBBB34}"/>
              </a:ext>
            </a:extLst>
          </p:cNvPr>
          <p:cNvGrpSpPr/>
          <p:nvPr/>
        </p:nvGrpSpPr>
        <p:grpSpPr>
          <a:xfrm>
            <a:off x="1145832" y="2918565"/>
            <a:ext cx="189185" cy="1093076"/>
            <a:chOff x="1145832" y="2918565"/>
            <a:chExt cx="189185" cy="1093076"/>
          </a:xfrm>
        </p:grpSpPr>
        <p:cxnSp>
          <p:nvCxnSpPr>
            <p:cNvPr id="44" name="Rak 43">
              <a:extLst>
                <a:ext uri="{FF2B5EF4-FFF2-40B4-BE49-F238E27FC236}">
                  <a16:creationId xmlns:a16="http://schemas.microsoft.com/office/drawing/2014/main" id="{7073F493-DEE1-0779-FFD2-803587D6FD51}"/>
                </a:ext>
              </a:extLst>
            </p:cNvPr>
            <p:cNvCxnSpPr>
              <a:cxnSpLocks/>
            </p:cNvCxnSpPr>
            <p:nvPr/>
          </p:nvCxnSpPr>
          <p:spPr>
            <a:xfrm>
              <a:off x="1240424"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45" name="Ellips 44">
              <a:extLst>
                <a:ext uri="{FF2B5EF4-FFF2-40B4-BE49-F238E27FC236}">
                  <a16:creationId xmlns:a16="http://schemas.microsoft.com/office/drawing/2014/main" id="{5C64319C-5237-4484-9644-F792BBE8815F}"/>
                </a:ext>
              </a:extLst>
            </p:cNvPr>
            <p:cNvSpPr/>
            <p:nvPr/>
          </p:nvSpPr>
          <p:spPr>
            <a:xfrm>
              <a:off x="1145832"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6" name="Grupp 45">
            <a:extLst>
              <a:ext uri="{FF2B5EF4-FFF2-40B4-BE49-F238E27FC236}">
                <a16:creationId xmlns:a16="http://schemas.microsoft.com/office/drawing/2014/main" id="{5DDD8C06-AA76-84AC-8E65-F7E402C037FF}"/>
              </a:ext>
            </a:extLst>
          </p:cNvPr>
          <p:cNvGrpSpPr/>
          <p:nvPr/>
        </p:nvGrpSpPr>
        <p:grpSpPr>
          <a:xfrm>
            <a:off x="4991980" y="2918565"/>
            <a:ext cx="189185" cy="1093076"/>
            <a:chOff x="4991980" y="2918565"/>
            <a:chExt cx="189185" cy="1093076"/>
          </a:xfrm>
        </p:grpSpPr>
        <p:cxnSp>
          <p:nvCxnSpPr>
            <p:cNvPr id="47" name="Rak 46">
              <a:extLst>
                <a:ext uri="{FF2B5EF4-FFF2-40B4-BE49-F238E27FC236}">
                  <a16:creationId xmlns:a16="http://schemas.microsoft.com/office/drawing/2014/main" id="{15958069-A7BA-7470-4C80-C791597CF05B}"/>
                </a:ext>
              </a:extLst>
            </p:cNvPr>
            <p:cNvCxnSpPr>
              <a:cxnSpLocks/>
            </p:cNvCxnSpPr>
            <p:nvPr/>
          </p:nvCxnSpPr>
          <p:spPr>
            <a:xfrm>
              <a:off x="5086572"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48" name="Ellips 47">
              <a:extLst>
                <a:ext uri="{FF2B5EF4-FFF2-40B4-BE49-F238E27FC236}">
                  <a16:creationId xmlns:a16="http://schemas.microsoft.com/office/drawing/2014/main" id="{EEAB7566-91FA-CAB6-9FA7-440CB63A207F}"/>
                </a:ext>
              </a:extLst>
            </p:cNvPr>
            <p:cNvSpPr/>
            <p:nvPr/>
          </p:nvSpPr>
          <p:spPr>
            <a:xfrm>
              <a:off x="4991980"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9" name="Grupp 48">
            <a:extLst>
              <a:ext uri="{FF2B5EF4-FFF2-40B4-BE49-F238E27FC236}">
                <a16:creationId xmlns:a16="http://schemas.microsoft.com/office/drawing/2014/main" id="{70C06817-6F9E-A777-13C0-7CFAF09D0860}"/>
              </a:ext>
            </a:extLst>
          </p:cNvPr>
          <p:cNvGrpSpPr/>
          <p:nvPr/>
        </p:nvGrpSpPr>
        <p:grpSpPr>
          <a:xfrm>
            <a:off x="8712640" y="2918565"/>
            <a:ext cx="189185" cy="1093076"/>
            <a:chOff x="8712640" y="2918565"/>
            <a:chExt cx="189185" cy="1093076"/>
          </a:xfrm>
        </p:grpSpPr>
        <p:cxnSp>
          <p:nvCxnSpPr>
            <p:cNvPr id="50" name="Rak 49">
              <a:extLst>
                <a:ext uri="{FF2B5EF4-FFF2-40B4-BE49-F238E27FC236}">
                  <a16:creationId xmlns:a16="http://schemas.microsoft.com/office/drawing/2014/main" id="{C28C6600-5278-C680-86E9-3BC09EC31378}"/>
                </a:ext>
              </a:extLst>
            </p:cNvPr>
            <p:cNvCxnSpPr>
              <a:cxnSpLocks/>
            </p:cNvCxnSpPr>
            <p:nvPr/>
          </p:nvCxnSpPr>
          <p:spPr>
            <a:xfrm>
              <a:off x="8807232"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1" name="Ellips 50">
              <a:extLst>
                <a:ext uri="{FF2B5EF4-FFF2-40B4-BE49-F238E27FC236}">
                  <a16:creationId xmlns:a16="http://schemas.microsoft.com/office/drawing/2014/main" id="{AADA6BDA-F9B1-FEDA-AB95-2244C7C2847B}"/>
                </a:ext>
              </a:extLst>
            </p:cNvPr>
            <p:cNvSpPr/>
            <p:nvPr/>
          </p:nvSpPr>
          <p:spPr>
            <a:xfrm>
              <a:off x="8712640"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2" name="Triangel 51">
            <a:extLst>
              <a:ext uri="{FF2B5EF4-FFF2-40B4-BE49-F238E27FC236}">
                <a16:creationId xmlns:a16="http://schemas.microsoft.com/office/drawing/2014/main" id="{5489432F-59FC-3268-B7E0-BA4946B76559}"/>
              </a:ext>
            </a:extLst>
          </p:cNvPr>
          <p:cNvSpPr/>
          <p:nvPr/>
        </p:nvSpPr>
        <p:spPr>
          <a:xfrm rot="16200000">
            <a:off x="1486682" y="5904023"/>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Triangel 52">
            <a:extLst>
              <a:ext uri="{FF2B5EF4-FFF2-40B4-BE49-F238E27FC236}">
                <a16:creationId xmlns:a16="http://schemas.microsoft.com/office/drawing/2014/main" id="{9C3B1C8C-110A-D9FF-E193-F1F91B8E1995}"/>
              </a:ext>
            </a:extLst>
          </p:cNvPr>
          <p:cNvSpPr/>
          <p:nvPr/>
        </p:nvSpPr>
        <p:spPr>
          <a:xfrm rot="5400000">
            <a:off x="10063124" y="3815711"/>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4" name="Grupp 53">
            <a:extLst>
              <a:ext uri="{FF2B5EF4-FFF2-40B4-BE49-F238E27FC236}">
                <a16:creationId xmlns:a16="http://schemas.microsoft.com/office/drawing/2014/main" id="{A8FE999A-4879-CA1A-04BF-BEFB675F5311}"/>
              </a:ext>
            </a:extLst>
          </p:cNvPr>
          <p:cNvGrpSpPr/>
          <p:nvPr/>
        </p:nvGrpSpPr>
        <p:grpSpPr>
          <a:xfrm>
            <a:off x="3025414" y="4999613"/>
            <a:ext cx="189185" cy="1093076"/>
            <a:chOff x="3025414" y="4999613"/>
            <a:chExt cx="189185" cy="1093076"/>
          </a:xfrm>
        </p:grpSpPr>
        <p:cxnSp>
          <p:nvCxnSpPr>
            <p:cNvPr id="55" name="Rak 54">
              <a:extLst>
                <a:ext uri="{FF2B5EF4-FFF2-40B4-BE49-F238E27FC236}">
                  <a16:creationId xmlns:a16="http://schemas.microsoft.com/office/drawing/2014/main" id="{75C1CAAE-1956-EC92-97A0-5745ECB0A4F0}"/>
                </a:ext>
              </a:extLst>
            </p:cNvPr>
            <p:cNvCxnSpPr>
              <a:cxnSpLocks/>
            </p:cNvCxnSpPr>
            <p:nvPr/>
          </p:nvCxnSpPr>
          <p:spPr>
            <a:xfrm>
              <a:off x="3120006" y="4999613"/>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6" name="Ellips 55">
              <a:extLst>
                <a:ext uri="{FF2B5EF4-FFF2-40B4-BE49-F238E27FC236}">
                  <a16:creationId xmlns:a16="http://schemas.microsoft.com/office/drawing/2014/main" id="{B7E7DA32-ADDF-8114-E113-16EA95B2FBAF}"/>
                </a:ext>
              </a:extLst>
            </p:cNvPr>
            <p:cNvSpPr/>
            <p:nvPr/>
          </p:nvSpPr>
          <p:spPr>
            <a:xfrm>
              <a:off x="3025414" y="5903504"/>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7" name="Grupp 56">
            <a:extLst>
              <a:ext uri="{FF2B5EF4-FFF2-40B4-BE49-F238E27FC236}">
                <a16:creationId xmlns:a16="http://schemas.microsoft.com/office/drawing/2014/main" id="{440B3C6B-170A-36EE-6AF9-7CB1E3FA6E7E}"/>
              </a:ext>
            </a:extLst>
          </p:cNvPr>
          <p:cNvGrpSpPr/>
          <p:nvPr/>
        </p:nvGrpSpPr>
        <p:grpSpPr>
          <a:xfrm>
            <a:off x="6830159" y="4999613"/>
            <a:ext cx="189185" cy="1093076"/>
            <a:chOff x="6830159" y="4999613"/>
            <a:chExt cx="189185" cy="1093076"/>
          </a:xfrm>
        </p:grpSpPr>
        <p:cxnSp>
          <p:nvCxnSpPr>
            <p:cNvPr id="58" name="Rak 57">
              <a:extLst>
                <a:ext uri="{FF2B5EF4-FFF2-40B4-BE49-F238E27FC236}">
                  <a16:creationId xmlns:a16="http://schemas.microsoft.com/office/drawing/2014/main" id="{C4CE4E4C-E1BB-D31F-2FAC-B99FAFDDB691}"/>
                </a:ext>
              </a:extLst>
            </p:cNvPr>
            <p:cNvCxnSpPr>
              <a:cxnSpLocks/>
            </p:cNvCxnSpPr>
            <p:nvPr/>
          </p:nvCxnSpPr>
          <p:spPr>
            <a:xfrm>
              <a:off x="6924751" y="4999613"/>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D6D1E9A4-FF84-D268-A754-CF2B28FAE167}"/>
                </a:ext>
              </a:extLst>
            </p:cNvPr>
            <p:cNvSpPr/>
            <p:nvPr/>
          </p:nvSpPr>
          <p:spPr>
            <a:xfrm>
              <a:off x="6830159" y="5903504"/>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5521733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noAutofit/>
          </a:bodyPr>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EDE5FBB9-E121-7347-A5B8-C4A6A0EEEC79}" type="datetime1">
              <a:rPr lang="sv-SE" smtClean="0"/>
              <a:t>2026-07-01</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4" name="Bild 3">
            <a:extLst>
              <a:ext uri="{FF2B5EF4-FFF2-40B4-BE49-F238E27FC236}">
                <a16:creationId xmlns:a16="http://schemas.microsoft.com/office/drawing/2014/main" id="{B03AEA90-1B46-2A9D-C16A-22AE2F2ECE2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181499881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ubrik och Brödtext + Diagram">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E211EDF-0FE5-EE4E-8FB6-2F06AEBBDB7D}" type="datetime1">
              <a:rPr lang="sv-SE" smtClean="0"/>
              <a:t>2026-07-01</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13" name="Platshållare för diagram 12">
            <a:extLst>
              <a:ext uri="{FF2B5EF4-FFF2-40B4-BE49-F238E27FC236}">
                <a16:creationId xmlns:a16="http://schemas.microsoft.com/office/drawing/2014/main" id="{C35FD6E7-8B90-D0F2-534F-650C934FF154}"/>
              </a:ext>
            </a:extLst>
          </p:cNvPr>
          <p:cNvSpPr>
            <a:spLocks noGrp="1"/>
          </p:cNvSpPr>
          <p:nvPr>
            <p:ph type="chart" sz="quarter" idx="13"/>
          </p:nvPr>
        </p:nvSpPr>
        <p:spPr>
          <a:xfrm>
            <a:off x="6342685" y="1489868"/>
            <a:ext cx="4237038" cy="3878263"/>
          </a:xfrm>
        </p:spPr>
        <p:txBody>
          <a:bodyPr>
            <a:noAutofit/>
          </a:bodyPr>
          <a:lstStyle/>
          <a:p>
            <a:r>
              <a:rPr lang="sv-SE"/>
              <a:t>Klicka på ikonen för att lägga till ett diagram</a:t>
            </a:r>
          </a:p>
        </p:txBody>
      </p:sp>
      <p:sp>
        <p:nvSpPr>
          <p:cNvPr id="12" name="Title 1">
            <a:extLst>
              <a:ext uri="{FF2B5EF4-FFF2-40B4-BE49-F238E27FC236}">
                <a16:creationId xmlns:a16="http://schemas.microsoft.com/office/drawing/2014/main" id="{E6F31C38-C72C-D6D6-6DA5-E61722CE51E5}"/>
              </a:ext>
            </a:extLst>
          </p:cNvPr>
          <p:cNvSpPr>
            <a:spLocks noGrp="1"/>
          </p:cNvSpPr>
          <p:nvPr>
            <p:ph type="title" hasCustomPrompt="1"/>
          </p:nvPr>
        </p:nvSpPr>
        <p:spPr>
          <a:xfrm>
            <a:off x="839787" y="760212"/>
            <a:ext cx="4680000" cy="892800"/>
          </a:xfrm>
        </p:spPr>
        <p:txBody>
          <a:bodyPr anchor="b">
            <a:noAutofit/>
          </a:bodyPr>
          <a:lstStyle>
            <a:lvl1pPr>
              <a:lnSpc>
                <a:spcPct val="90000"/>
              </a:lnSpc>
              <a:defRPr sz="3200" b="0"/>
            </a:lvl1pPr>
          </a:lstStyle>
          <a:p>
            <a:r>
              <a:rPr lang="sv-SE" dirty="0"/>
              <a:t>Klicka här för att ändra på rubriken</a:t>
            </a:r>
            <a:endParaRPr lang="en-US" dirty="0"/>
          </a:p>
        </p:txBody>
      </p:sp>
      <p:sp>
        <p:nvSpPr>
          <p:cNvPr id="14" name="Text Placeholder 3">
            <a:extLst>
              <a:ext uri="{FF2B5EF4-FFF2-40B4-BE49-F238E27FC236}">
                <a16:creationId xmlns:a16="http://schemas.microsoft.com/office/drawing/2014/main" id="{89E0B39A-62F3-7B7E-B957-88F57160E099}"/>
              </a:ext>
            </a:extLst>
          </p:cNvPr>
          <p:cNvSpPr>
            <a:spLocks noGrp="1"/>
          </p:cNvSpPr>
          <p:nvPr>
            <p:ph type="body" sz="half" idx="2"/>
          </p:nvPr>
        </p:nvSpPr>
        <p:spPr>
          <a:xfrm>
            <a:off x="839788" y="1690720"/>
            <a:ext cx="4769275" cy="3973633"/>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08186487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24FBC18-2ACE-9D47-A1E9-B90A9030814E}" type="datetime1">
              <a:rPr lang="sv-SE" smtClean="0"/>
              <a:t>2026-07-01</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a:t>Namnet på presentationen</a:t>
            </a:r>
            <a:endParaRPr lang="sv-SE" dirty="0"/>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839787" y="760212"/>
            <a:ext cx="4680000" cy="892800"/>
          </a:xfrm>
        </p:spPr>
        <p:txBody>
          <a:bodyPr anchor="b">
            <a:noAutofit/>
          </a:bodyPr>
          <a:lstStyle>
            <a:lvl1pPr>
              <a:lnSpc>
                <a:spcPct val="90000"/>
              </a:lnSpc>
              <a:defRPr sz="3200" b="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839788" y="1690720"/>
            <a:ext cx="4679999" cy="3973633"/>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2" name="Bildobjekt 1" descr="En bild som visar Teckensnitt, Grafik, symbol, logotyp&#10;&#10;Automatiskt genererad beskrivning">
            <a:extLst>
              <a:ext uri="{FF2B5EF4-FFF2-40B4-BE49-F238E27FC236}">
                <a16:creationId xmlns:a16="http://schemas.microsoft.com/office/drawing/2014/main" id="{50D44D74-AFB4-5539-6D25-BA663A52E6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652262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ubrik/brödtext + Bild till vänster 2">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2"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FA8A5F5-B790-9843-89ED-AC1AA5EF92CA}" type="datetime1">
              <a:rPr lang="sv-SE" smtClean="0"/>
              <a:t>2026-07-01</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a:t>Namnet på presentationen</a:t>
            </a:r>
            <a:endParaRPr lang="sv-SE" dirty="0"/>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6395761" y="760212"/>
            <a:ext cx="4680000" cy="892800"/>
          </a:xfrm>
        </p:spPr>
        <p:txBody>
          <a:bodyPr anchor="b">
            <a:noAutofit/>
          </a:bodyPr>
          <a:lstStyle>
            <a:lvl1pPr>
              <a:lnSpc>
                <a:spcPct val="90000"/>
              </a:lnSpc>
              <a:defRPr sz="3200" b="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6395762" y="1690720"/>
            <a:ext cx="4679999" cy="3973633"/>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2" name="Bildobjekt 1" descr="En bild som visar Teckensnitt, Grafik, symbol, logotyp&#10;&#10;Automatiskt genererad beskrivning">
            <a:extLst>
              <a:ext uri="{FF2B5EF4-FFF2-40B4-BE49-F238E27FC236}">
                <a16:creationId xmlns:a16="http://schemas.microsoft.com/office/drawing/2014/main" id="{50D44D74-AFB4-5539-6D25-BA663A52E6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336649076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brödtext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A7773A07-B4B0-A046-BF6E-B1B26C27ED83}" type="datetime1">
              <a:rPr lang="sv-SE" smtClean="0"/>
              <a:t>2026-07-01</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3" name="Text Placeholder 2">
            <a:extLst>
              <a:ext uri="{FF2B5EF4-FFF2-40B4-BE49-F238E27FC236}">
                <a16:creationId xmlns:a16="http://schemas.microsoft.com/office/drawing/2014/main" id="{E48835B9-31C2-9ED1-31C4-FA0CE3639E98}"/>
              </a:ext>
            </a:extLst>
          </p:cNvPr>
          <p:cNvSpPr>
            <a:spLocks noGrp="1"/>
          </p:cNvSpPr>
          <p:nvPr>
            <p:ph type="body" idx="13" hasCustomPrompt="1"/>
          </p:nvPr>
        </p:nvSpPr>
        <p:spPr>
          <a:xfrm>
            <a:off x="6390861" y="5278259"/>
            <a:ext cx="2991855"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4" name="Title 1">
            <a:extLst>
              <a:ext uri="{FF2B5EF4-FFF2-40B4-BE49-F238E27FC236}">
                <a16:creationId xmlns:a16="http://schemas.microsoft.com/office/drawing/2014/main" id="{719AF020-7DED-E6AB-117D-F9FD4926D01A}"/>
              </a:ext>
            </a:extLst>
          </p:cNvPr>
          <p:cNvSpPr>
            <a:spLocks noGrp="1"/>
          </p:cNvSpPr>
          <p:nvPr>
            <p:ph type="title"/>
          </p:nvPr>
        </p:nvSpPr>
        <p:spPr>
          <a:xfrm>
            <a:off x="6390861" y="760211"/>
            <a:ext cx="4671390"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6" name="Text Placeholder 3">
            <a:extLst>
              <a:ext uri="{FF2B5EF4-FFF2-40B4-BE49-F238E27FC236}">
                <a16:creationId xmlns:a16="http://schemas.microsoft.com/office/drawing/2014/main" id="{DDAEE1B2-5E7D-ACB8-99ED-63DB841CDDDC}"/>
              </a:ext>
            </a:extLst>
          </p:cNvPr>
          <p:cNvSpPr>
            <a:spLocks noGrp="1"/>
          </p:cNvSpPr>
          <p:nvPr>
            <p:ph type="body" sz="half" idx="2"/>
          </p:nvPr>
        </p:nvSpPr>
        <p:spPr>
          <a:xfrm>
            <a:off x="6390861" y="2191898"/>
            <a:ext cx="4671390" cy="3086361"/>
          </a:xfrm>
        </p:spPr>
        <p:txBody>
          <a:bodyPr tIns="216000">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04904250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ubrik + Punktlista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BC9ADC42-D8B3-0747-8900-35FA81D801ED}" type="datetime1">
              <a:rPr lang="sv-SE" smtClean="0"/>
              <a:t>2026-07-01</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a:t>Namnet på presentationen</a:t>
            </a:r>
            <a:endParaRPr lang="sv-SE" dirty="0"/>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4769275" cy="4351338"/>
          </a:xfrm>
        </p:spPr>
        <p:txBody>
          <a:bodyPr tIns="216000">
            <a:noAutofit/>
          </a:bodyPr>
          <a:lstStyle>
            <a:lvl1pPr marL="216000" indent="-216000">
              <a:lnSpc>
                <a:spcPct val="100000"/>
              </a:lnSpc>
              <a:buFont typeface="Wingdings" pitchFamily="2" charset="2"/>
              <a:buChar char="§"/>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769274" cy="892800"/>
          </a:xfrm>
        </p:spPr>
        <p:txBody>
          <a:bodyPr anchor="b">
            <a:noAutofit/>
          </a:bodyPr>
          <a:lstStyle>
            <a:lvl1pPr>
              <a:lnSpc>
                <a:spcPct val="90000"/>
              </a:lnSpc>
              <a:defRPr sz="3200" b="0"/>
            </a:lvl1pPr>
          </a:lstStyle>
          <a:p>
            <a:r>
              <a:rPr lang="sv-SE" dirty="0"/>
              <a:t>Klicka här för att på rubriken</a:t>
            </a:r>
            <a:endParaRPr lang="en-US" dirty="0"/>
          </a:p>
        </p:txBody>
      </p:sp>
      <p:pic>
        <p:nvPicPr>
          <p:cNvPr id="2" name="Bildobjekt 1" descr="En bild som visar Teckensnitt, Grafik, symbol, logotyp&#10;&#10;Automatiskt genererad beskrivning">
            <a:extLst>
              <a:ext uri="{FF2B5EF4-FFF2-40B4-BE49-F238E27FC236}">
                <a16:creationId xmlns:a16="http://schemas.microsoft.com/office/drawing/2014/main" id="{634CDF23-E51F-803D-D2B3-48600C7203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52642854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Punktlista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55D7788B-B5FD-8648-BCFB-86618F04A647}" type="datetime1">
              <a:rPr lang="sv-SE" smtClean="0"/>
              <a:t>2026-07-01</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3" name="Content Placeholder 2">
            <a:extLst>
              <a:ext uri="{FF2B5EF4-FFF2-40B4-BE49-F238E27FC236}">
                <a16:creationId xmlns:a16="http://schemas.microsoft.com/office/drawing/2014/main" id="{BBF36103-3C7A-2C9E-E58D-A3FB5C87369E}"/>
              </a:ext>
            </a:extLst>
          </p:cNvPr>
          <p:cNvSpPr>
            <a:spLocks noGrp="1"/>
          </p:cNvSpPr>
          <p:nvPr>
            <p:ph idx="14" hasCustomPrompt="1"/>
          </p:nvPr>
        </p:nvSpPr>
        <p:spPr>
          <a:xfrm>
            <a:off x="6405838" y="2120348"/>
            <a:ext cx="4602131" cy="2830282"/>
          </a:xfrm>
        </p:spPr>
        <p:txBody>
          <a:bodyPr tIns="216000">
            <a:noAutofit/>
          </a:bodyPr>
          <a:lstStyle>
            <a:lvl1pPr marL="216000" indent="-216000">
              <a:lnSpc>
                <a:spcPct val="100000"/>
              </a:lnSpc>
              <a:buFont typeface="Wingdings" pitchFamily="2" charset="2"/>
              <a:buChar char="§"/>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06335E0E-423C-C5A8-F119-7559E202FEC9}"/>
              </a:ext>
            </a:extLst>
          </p:cNvPr>
          <p:cNvSpPr>
            <a:spLocks noGrp="1"/>
          </p:cNvSpPr>
          <p:nvPr>
            <p:ph type="title"/>
          </p:nvPr>
        </p:nvSpPr>
        <p:spPr>
          <a:xfrm>
            <a:off x="6407212" y="779074"/>
            <a:ext cx="4600757" cy="1341274"/>
          </a:xfrm>
        </p:spPr>
        <p:txBody>
          <a:bodyPr anchor="b">
            <a:noAutofit/>
          </a:bodyPr>
          <a:lstStyle>
            <a:lvl1pPr>
              <a:lnSpc>
                <a:spcPct val="90000"/>
              </a:lnSpc>
              <a:defRPr sz="3200" b="0"/>
            </a:lvl1pPr>
          </a:lstStyle>
          <a:p>
            <a:r>
              <a:rPr lang="sv-SE"/>
              <a:t>Klicka här för att ändra mall för rubrikformat</a:t>
            </a:r>
            <a:endParaRPr lang="en-US" dirty="0"/>
          </a:p>
        </p:txBody>
      </p:sp>
    </p:spTree>
    <p:extLst>
      <p:ext uri="{BB962C8B-B14F-4D97-AF65-F5344CB8AC3E}">
        <p14:creationId xmlns:p14="http://schemas.microsoft.com/office/powerpoint/2010/main" val="155179865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0" y="1"/>
            <a:ext cx="7878165" cy="6857999"/>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2910F5AC-10CD-534F-BC0B-BABD5D81F798}" type="datetime1">
              <a:rPr lang="sv-SE" smtClean="0"/>
              <a:t>2026-07-01</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r>
              <a:rPr lang="sv-SE"/>
              <a:t>Namnet på presentationen</a:t>
            </a:r>
            <a:endParaRPr lang="sv-SE" dirty="0"/>
          </a:p>
        </p:txBody>
      </p:sp>
      <p:sp>
        <p:nvSpPr>
          <p:cNvPr id="2" name="Rektangel 1">
            <a:extLst>
              <a:ext uri="{FF2B5EF4-FFF2-40B4-BE49-F238E27FC236}">
                <a16:creationId xmlns:a16="http://schemas.microsoft.com/office/drawing/2014/main" id="{57FBA471-F8B8-0971-53E6-97BB2075A68D}"/>
              </a:ext>
            </a:extLst>
          </p:cNvPr>
          <p:cNvSpPr/>
          <p:nvPr/>
        </p:nvSpPr>
        <p:spPr>
          <a:xfrm>
            <a:off x="7878165" y="0"/>
            <a:ext cx="431383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pic>
        <p:nvPicPr>
          <p:cNvPr id="3" name="Bildobjekt 2">
            <a:extLst>
              <a:ext uri="{FF2B5EF4-FFF2-40B4-BE49-F238E27FC236}">
                <a16:creationId xmlns:a16="http://schemas.microsoft.com/office/drawing/2014/main" id="{1DCA6831-C272-AC05-D6E2-8909395BBA8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6" name="Title 1">
            <a:extLst>
              <a:ext uri="{FF2B5EF4-FFF2-40B4-BE49-F238E27FC236}">
                <a16:creationId xmlns:a16="http://schemas.microsoft.com/office/drawing/2014/main" id="{A408AA2B-6357-19F6-2F79-B1FABE48F4D8}"/>
              </a:ext>
            </a:extLst>
          </p:cNvPr>
          <p:cNvSpPr>
            <a:spLocks noGrp="1"/>
          </p:cNvSpPr>
          <p:nvPr>
            <p:ph type="title" hasCustomPrompt="1"/>
          </p:nvPr>
        </p:nvSpPr>
        <p:spPr>
          <a:xfrm>
            <a:off x="8498949" y="1103405"/>
            <a:ext cx="3072266" cy="1361145"/>
          </a:xfrm>
        </p:spPr>
        <p:txBody>
          <a:bodyPr anchor="b">
            <a:noAutofit/>
          </a:bodyPr>
          <a:lstStyle>
            <a:lvl1pPr>
              <a:lnSpc>
                <a:spcPct val="90000"/>
              </a:lnSpc>
              <a:defRPr sz="3200" b="0">
                <a:solidFill>
                  <a:schemeClr val="bg2"/>
                </a:solidFill>
              </a:defRPr>
            </a:lvl1pPr>
          </a:lstStyle>
          <a:p>
            <a:r>
              <a:rPr lang="sv-SE" dirty="0"/>
              <a:t>Här placerar du text för en rubrik</a:t>
            </a:r>
            <a:endParaRPr lang="en-US" dirty="0"/>
          </a:p>
        </p:txBody>
      </p:sp>
      <p:sp>
        <p:nvSpPr>
          <p:cNvPr id="7" name="Text Placeholder 3">
            <a:extLst>
              <a:ext uri="{FF2B5EF4-FFF2-40B4-BE49-F238E27FC236}">
                <a16:creationId xmlns:a16="http://schemas.microsoft.com/office/drawing/2014/main" id="{F370EF4F-0F04-6DB2-C09F-BC2BB619042C}"/>
              </a:ext>
            </a:extLst>
          </p:cNvPr>
          <p:cNvSpPr>
            <a:spLocks noGrp="1"/>
          </p:cNvSpPr>
          <p:nvPr>
            <p:ph type="body" sz="half" idx="2"/>
          </p:nvPr>
        </p:nvSpPr>
        <p:spPr>
          <a:xfrm>
            <a:off x="8498949" y="2464550"/>
            <a:ext cx="3072266" cy="3628281"/>
          </a:xfrm>
        </p:spPr>
        <p:txBody>
          <a:bodyPr tIns="216000">
            <a:noAutofit/>
          </a:bodyPr>
          <a:lstStyle>
            <a:lvl1pPr marL="0" indent="0">
              <a:lnSpc>
                <a:spcPct val="100000"/>
              </a:lnSpc>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5" name="Bildobjekt 4">
            <a:extLst>
              <a:ext uri="{FF2B5EF4-FFF2-40B4-BE49-F238E27FC236}">
                <a16:creationId xmlns:a16="http://schemas.microsoft.com/office/drawing/2014/main" id="{13C9F510-BE20-7682-BE77-62D9A475C0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05194168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b">
            <a:noAutofit/>
          </a:bodyPr>
          <a:lstStyle>
            <a:lvl1pPr algn="l">
              <a:lnSpc>
                <a:spcPct val="90000"/>
              </a:lnSpc>
              <a:defRPr sz="32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cxnSp>
        <p:nvCxnSpPr>
          <p:cNvPr id="3" name="Rak 2">
            <a:extLst>
              <a:ext uri="{FF2B5EF4-FFF2-40B4-BE49-F238E27FC236}">
                <a16:creationId xmlns:a16="http://schemas.microsoft.com/office/drawing/2014/main" id="{5FA8B9D7-0F3F-B053-0B3C-072D70C132DB}"/>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Bildobjekt 3" descr="En bild som visar text, Teckensnitt, Grafik, logotyp&#10;&#10;Automatiskt genererad beskrivning">
            <a:extLst>
              <a:ext uri="{FF2B5EF4-FFF2-40B4-BE49-F238E27FC236}">
                <a16:creationId xmlns:a16="http://schemas.microsoft.com/office/drawing/2014/main" id="{B08D819C-F6D6-1F91-2AD1-9B932DBAFF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84207103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cxnSp>
        <p:nvCxnSpPr>
          <p:cNvPr id="2" name="Rak 1">
            <a:extLst>
              <a:ext uri="{FF2B5EF4-FFF2-40B4-BE49-F238E27FC236}">
                <a16:creationId xmlns:a16="http://schemas.microsoft.com/office/drawing/2014/main" id="{7862CF7B-8C37-DDFC-9066-7537D7F3ABBD}"/>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text, Teckensnitt, Grafik, logotyp&#10;&#10;Automatiskt genererad beskrivning">
            <a:extLst>
              <a:ext uri="{FF2B5EF4-FFF2-40B4-BE49-F238E27FC236}">
                <a16:creationId xmlns:a16="http://schemas.microsoft.com/office/drawing/2014/main" id="{7D7F32B6-F4F0-76C2-3334-AEE889C665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43503326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rågo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Frågor?</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cxnSp>
        <p:nvCxnSpPr>
          <p:cNvPr id="2" name="Rak 1">
            <a:extLst>
              <a:ext uri="{FF2B5EF4-FFF2-40B4-BE49-F238E27FC236}">
                <a16:creationId xmlns:a16="http://schemas.microsoft.com/office/drawing/2014/main" id="{8D88590E-3A52-081A-4F40-3AD5864B6ADD}"/>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text, Teckensnitt, Grafik, logotyp&#10;&#10;Automatiskt genererad beskrivning">
            <a:extLst>
              <a:ext uri="{FF2B5EF4-FFF2-40B4-BE49-F238E27FC236}">
                <a16:creationId xmlns:a16="http://schemas.microsoft.com/office/drawing/2014/main" id="{1AEE9E0D-DEB7-1656-AD8A-129C13F66D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1803071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Agenda +  utan nummer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Autofit/>
          </a:bodyPr>
          <a:lstStyle>
            <a:lvl1pPr marL="285750" indent="-285750">
              <a:lnSpc>
                <a:spcPct val="100000"/>
              </a:lnSpc>
              <a:buFont typeface="Arial" panose="020B0604020202020204" pitchFamily="34" charset="0"/>
              <a:buChar char="•"/>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noAutofit/>
          </a:bodyPr>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543D0D7B-A45E-2E44-9982-3CF569BD0B8A}" type="datetime1">
              <a:rPr lang="sv-SE" smtClean="0"/>
              <a:t>2026-07-01</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pic>
        <p:nvPicPr>
          <p:cNvPr id="4" name="Bild 3">
            <a:extLst>
              <a:ext uri="{FF2B5EF4-FFF2-40B4-BE49-F238E27FC236}">
                <a16:creationId xmlns:a16="http://schemas.microsoft.com/office/drawing/2014/main" id="{B03AEA90-1B46-2A9D-C16A-22AE2F2ECE2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92685" y="1648282"/>
            <a:ext cx="2829010" cy="3435226"/>
          </a:xfrm>
          <a:prstGeom prst="rect">
            <a:avLst/>
          </a:prstGeom>
        </p:spPr>
      </p:pic>
      <p:sp>
        <p:nvSpPr>
          <p:cNvPr id="2" name="Rektangel 1">
            <a:extLst>
              <a:ext uri="{FF2B5EF4-FFF2-40B4-BE49-F238E27FC236}">
                <a16:creationId xmlns:a16="http://schemas.microsoft.com/office/drawing/2014/main" id="{A18BF1FA-2C0C-44DE-140C-71EC18625962}"/>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 name="Bild 2">
            <a:extLst>
              <a:ext uri="{FF2B5EF4-FFF2-40B4-BE49-F238E27FC236}">
                <a16:creationId xmlns:a16="http://schemas.microsoft.com/office/drawing/2014/main" id="{9CD5928D-2AEC-4A20-4570-E891C45F596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82256023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pic>
        <p:nvPicPr>
          <p:cNvPr id="2" name="Bildobjekt 1" descr="En bild som visar text, Teckensnitt, Grafik, logotyp&#10;&#10;Automatiskt genererad beskrivning">
            <a:extLst>
              <a:ext uri="{FF2B5EF4-FFF2-40B4-BE49-F238E27FC236}">
                <a16:creationId xmlns:a16="http://schemas.microsoft.com/office/drawing/2014/main" id="{A6D799C2-058E-45C8-014B-3ACD7ED11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176211889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spTree>
    <p:extLst>
      <p:ext uri="{BB962C8B-B14F-4D97-AF65-F5344CB8AC3E}">
        <p14:creationId xmlns:p14="http://schemas.microsoft.com/office/powerpoint/2010/main" val="122192389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 och punktlista_dokumentation">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1" y="1700897"/>
            <a:ext cx="11061561" cy="4351338"/>
          </a:xfrm>
        </p:spPr>
        <p:txBody>
          <a:bodyPr tIns="216000"/>
          <a:lstStyle>
            <a:lvl1pPr marL="216000" indent="-216000">
              <a:lnSpc>
                <a:spcPct val="100000"/>
              </a:lnSpc>
              <a:buFont typeface="Wingdings" pitchFamily="2" charset="2"/>
              <a:buChar char="§"/>
              <a:defRPr sz="1400"/>
            </a:lvl1pPr>
            <a:lvl2pPr marL="635000" indent="-185738">
              <a:lnSpc>
                <a:spcPct val="100000"/>
              </a:lnSpc>
              <a:buFont typeface="Wingdings" pitchFamily="2" charset="2"/>
              <a:buChar char="§"/>
              <a:tabLst/>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p>
          <a:p>
            <a:pPr lvl="1"/>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04D433FD-FE2C-E44E-8CE8-64C2B2C9E1C8}" type="datetime1">
              <a:rPr lang="sv-SE" smtClean="0"/>
              <a:t>2026-07-01</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9959848" cy="892800"/>
          </a:xfrm>
        </p:spPr>
        <p:txBody>
          <a:bodyPr anchor="b"/>
          <a:lstStyle>
            <a:lvl1pPr>
              <a:defRPr b="0">
                <a:latin typeface="Larken ExtraBold" pitchFamily="2" charset="0"/>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03276566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Rubrik och punktlista_dokumentation">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5143F11D-C25F-B243-B538-4B572C430990}" type="datetime1">
              <a:rPr lang="sv-SE" smtClean="0"/>
              <a:t>2026-07-01</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1" y="1700659"/>
            <a:ext cx="11061561"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1" y="783158"/>
            <a:ext cx="10185135" cy="892800"/>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48158537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Rubrik + Underrubrik och punktlista_dokumentation">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81EC4904-A20B-114C-BFCF-2A96C2A46596}" type="datetime1">
              <a:rPr lang="sv-SE" smtClean="0"/>
              <a:t>2026-07-01</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10158629" cy="892800"/>
          </a:xfrm>
        </p:spPr>
        <p:txBody>
          <a:bodyPr anchor="b"/>
          <a:lstStyle>
            <a:lvl1pPr>
              <a:defRPr b="0"/>
            </a:lvl1pPr>
          </a:lstStyle>
          <a:p>
            <a:r>
              <a:rPr lang="sv-SE" dirty="0"/>
              <a:t>En sida med rubrik och om du vill kan den vara lite längre och på två rader</a:t>
            </a:r>
            <a:endParaRPr lang="en-US" dirty="0"/>
          </a:p>
        </p:txBody>
      </p:sp>
      <p:sp>
        <p:nvSpPr>
          <p:cNvPr id="9" name="Platshållare för innehåll 8">
            <a:extLst>
              <a:ext uri="{FF2B5EF4-FFF2-40B4-BE49-F238E27FC236}">
                <a16:creationId xmlns:a16="http://schemas.microsoft.com/office/drawing/2014/main" id="{A4A88766-40D8-F586-0E62-065AC8E0760C}"/>
              </a:ext>
            </a:extLst>
          </p:cNvPr>
          <p:cNvSpPr>
            <a:spLocks noGrp="1"/>
          </p:cNvSpPr>
          <p:nvPr>
            <p:ph sz="quarter" idx="14"/>
          </p:nvPr>
        </p:nvSpPr>
        <p:spPr>
          <a:xfrm>
            <a:off x="838200" y="2430226"/>
            <a:ext cx="10593388" cy="2848212"/>
          </a:xfrm>
        </p:spPr>
        <p:txBody>
          <a:bodyPr/>
          <a:lstStyle/>
          <a:p>
            <a:pPr lvl="0"/>
            <a:r>
              <a:rPr lang="sv-SE"/>
              <a:t>Klicka här för att ändra format på bakgrundstexten</a:t>
            </a:r>
          </a:p>
          <a:p>
            <a:pPr lvl="1"/>
            <a:r>
              <a:rPr lang="sv-SE"/>
              <a:t>Nivå två</a:t>
            </a:r>
          </a:p>
        </p:txBody>
      </p:sp>
      <p:sp>
        <p:nvSpPr>
          <p:cNvPr id="8" name="Platshållare för text 24">
            <a:extLst>
              <a:ext uri="{FF2B5EF4-FFF2-40B4-BE49-F238E27FC236}">
                <a16:creationId xmlns:a16="http://schemas.microsoft.com/office/drawing/2014/main" id="{27ECE10A-AE61-7B40-F087-DAA250AD000F}"/>
              </a:ext>
            </a:extLst>
          </p:cNvPr>
          <p:cNvSpPr>
            <a:spLocks noGrp="1"/>
          </p:cNvSpPr>
          <p:nvPr>
            <p:ph type="body" sz="quarter" idx="15" hasCustomPrompt="1"/>
          </p:nvPr>
        </p:nvSpPr>
        <p:spPr>
          <a:xfrm>
            <a:off x="838200" y="1863524"/>
            <a:ext cx="10082213" cy="566939"/>
          </a:xfrm>
        </p:spPr>
        <p:txBody>
          <a:bodyPr/>
          <a:lstStyle>
            <a:lvl1pPr marL="0" indent="0">
              <a:buNone/>
              <a:defRPr>
                <a:latin typeface="Larken ExtraBold" pitchFamily="2" charset="0"/>
              </a:defRPr>
            </a:lvl1pPr>
          </a:lstStyle>
          <a:p>
            <a:pPr lvl="0"/>
            <a:r>
              <a:rPr lang="sv-SE" dirty="0"/>
              <a:t>Underrubrik</a:t>
            </a:r>
          </a:p>
        </p:txBody>
      </p:sp>
    </p:spTree>
    <p:extLst>
      <p:ext uri="{BB962C8B-B14F-4D97-AF65-F5344CB8AC3E}">
        <p14:creationId xmlns:p14="http://schemas.microsoft.com/office/powerpoint/2010/main" val="205566399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noAutofit/>
          </a:bodyPr>
          <a:lstStyle>
            <a:lvl1pPr>
              <a:lnSpc>
                <a:spcPct val="90000"/>
              </a:lnSpc>
              <a:defRPr sz="1400"/>
            </a:lvl1pPr>
            <a:lvl2pPr>
              <a:lnSpc>
                <a:spcPct val="90000"/>
              </a:lnSpc>
              <a:defRPr sz="1400"/>
            </a:lvl2pPr>
            <a:lvl3pPr>
              <a:lnSpc>
                <a:spcPct val="100000"/>
              </a:lnSpc>
              <a:defRPr sz="14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1CDE63DE-0C45-D140-84C7-648D670043DB}" type="datetime1">
              <a:rPr lang="sv-SE" smtClean="0"/>
              <a:t>2026-07-01</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itle 1">
            <a:extLst>
              <a:ext uri="{FF2B5EF4-FFF2-40B4-BE49-F238E27FC236}">
                <a16:creationId xmlns:a16="http://schemas.microsoft.com/office/drawing/2014/main" id="{57E9674E-DA03-9B20-A8E9-6A02F2CE63FB}"/>
              </a:ext>
            </a:extLst>
          </p:cNvPr>
          <p:cNvSpPr>
            <a:spLocks noGrp="1"/>
          </p:cNvSpPr>
          <p:nvPr>
            <p:ph type="title"/>
          </p:nvPr>
        </p:nvSpPr>
        <p:spPr>
          <a:xfrm>
            <a:off x="839788" y="760211"/>
            <a:ext cx="3932237" cy="1431685"/>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833830BD-C2CD-D0A1-6D5B-B8C2FA353C14}"/>
              </a:ext>
            </a:extLst>
          </p:cNvPr>
          <p:cNvSpPr>
            <a:spLocks noGrp="1"/>
          </p:cNvSpPr>
          <p:nvPr>
            <p:ph type="body" sz="half" idx="2"/>
          </p:nvPr>
        </p:nvSpPr>
        <p:spPr>
          <a:xfrm>
            <a:off x="839788" y="2191898"/>
            <a:ext cx="3932237" cy="3472455"/>
          </a:xfrm>
        </p:spPr>
        <p:txBody>
          <a:bodyPr tIns="216000">
            <a:no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02952718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genda + Bild_dokumentation">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Autofit/>
          </a:bodyPr>
          <a:lstStyle>
            <a:lvl1pPr marL="342900" indent="-342900">
              <a:lnSpc>
                <a:spcPct val="100000"/>
              </a:lnSpc>
              <a:buFont typeface="+mj-lt"/>
              <a:buAutoNum type="arabicPeriod"/>
              <a:defRPr sz="14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noAutofit/>
          </a:bodyPr>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67E2A38C-64E8-5147-A2C1-FF82D9A4646F}" type="datetime1">
              <a:rPr lang="sv-SE" smtClean="0"/>
              <a:t>2026-07-01</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dirty="0"/>
              <a:t>Namnet på presentationen</a:t>
            </a:r>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A96BDF98-47F6-474D-9A48-7BA703DF66EB}" type="slidenum">
              <a:rPr lang="sv-SE" smtClean="0"/>
              <a:pPr/>
              <a:t>‹#›</a:t>
            </a:fld>
            <a:endParaRPr lang="sv-SE" dirty="0"/>
          </a:p>
        </p:txBody>
      </p:sp>
    </p:spTree>
    <p:extLst>
      <p:ext uri="{BB962C8B-B14F-4D97-AF65-F5344CB8AC3E}">
        <p14:creationId xmlns:p14="http://schemas.microsoft.com/office/powerpoint/2010/main" val="106392845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 + Punktlista + Bild till höger_dokumentation">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567C2BF7-EBDB-A44D-A399-443578411502}" type="datetime1">
              <a:rPr lang="sv-SE" smtClean="0"/>
              <a:t>2026-07-01</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dirty="0"/>
              <a:t>Namnet på presentationen</a:t>
            </a:r>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4769275" cy="4351338"/>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769274" cy="892800"/>
          </a:xfrm>
        </p:spPr>
        <p:txBody>
          <a:bodyPr anchor="b"/>
          <a:lstStyle>
            <a:lvl1pPr>
              <a:lnSpc>
                <a:spcPct val="90000"/>
              </a:lnSpc>
              <a:defRPr sz="3200" b="0"/>
            </a:lvl1pPr>
          </a:lstStyle>
          <a:p>
            <a:r>
              <a:rPr lang="sv-SE" dirty="0"/>
              <a:t>Klicka här för att på rubriken</a:t>
            </a:r>
            <a:endParaRPr lang="en-US" dirty="0"/>
          </a:p>
        </p:txBody>
      </p:sp>
    </p:spTree>
    <p:extLst>
      <p:ext uri="{BB962C8B-B14F-4D97-AF65-F5344CB8AC3E}">
        <p14:creationId xmlns:p14="http://schemas.microsoft.com/office/powerpoint/2010/main" val="176647497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b"/>
          <a:lstStyle>
            <a:lvl1pPr algn="l">
              <a:lnSpc>
                <a:spcPct val="90000"/>
              </a:lnSpc>
              <a:defRPr sz="32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Tree>
    <p:extLst>
      <p:ext uri="{BB962C8B-B14F-4D97-AF65-F5344CB8AC3E}">
        <p14:creationId xmlns:p14="http://schemas.microsoft.com/office/powerpoint/2010/main" val="218010246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3763306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 Bild">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noAutofit/>
          </a:bodyPr>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70C11F5A-3FE0-6C43-A80E-11AABFEC55DB}" type="datetime1">
              <a:rPr lang="sv-SE" smtClean="0"/>
              <a:t>2026-07-01</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a:t>Namnet på presentationen</a:t>
            </a:r>
            <a:endParaRPr lang="sv-SE" dirty="0"/>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A96BDF98-47F6-474D-9A48-7BA703DF66EB}" type="slidenum">
              <a:rPr lang="sv-SE" smtClean="0"/>
              <a:pPr/>
              <a:t>‹#›</a:t>
            </a:fld>
            <a:endParaRPr lang="sv-SE" dirty="0"/>
          </a:p>
        </p:txBody>
      </p:sp>
      <p:pic>
        <p:nvPicPr>
          <p:cNvPr id="2" name="Bildobjekt 1" descr="En bild som visar Teckensnitt, Grafik, symbol, logotyp&#10;&#10;Automatiskt genererad beskrivning">
            <a:extLst>
              <a:ext uri="{FF2B5EF4-FFF2-40B4-BE49-F238E27FC236}">
                <a16:creationId xmlns:a16="http://schemas.microsoft.com/office/drawing/2014/main" id="{8655F32E-8B11-347E-0DD7-0A1E0BD0A1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32263937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rågo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Frågor?</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407835207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352164575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ld + Agenda">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6484998" y="2221954"/>
            <a:ext cx="4616755" cy="3456457"/>
          </a:xfrm>
        </p:spPr>
        <p:txBody>
          <a:bodyPr>
            <a:no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6484998" y="365125"/>
            <a:ext cx="4616755" cy="1731303"/>
          </a:xfrm>
        </p:spPr>
        <p:txBody>
          <a:bodyPr anchor="b">
            <a:noAutofit/>
          </a:bodyPr>
          <a:lstStyle>
            <a:lvl1pPr>
              <a:defRPr b="0"/>
            </a:lvl1pPr>
          </a:lstStyle>
          <a:p>
            <a:r>
              <a:rPr lang="sv-SE" dirty="0"/>
              <a:t>Agenda</a:t>
            </a:r>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2" name="Platshållare för datum 10">
            <a:extLst>
              <a:ext uri="{FF2B5EF4-FFF2-40B4-BE49-F238E27FC236}">
                <a16:creationId xmlns:a16="http://schemas.microsoft.com/office/drawing/2014/main" id="{6BADBA72-3FA2-296D-4B48-4CB7BDA71AC2}"/>
              </a:ext>
            </a:extLst>
          </p:cNvPr>
          <p:cNvSpPr>
            <a:spLocks noGrp="1"/>
          </p:cNvSpPr>
          <p:nvPr>
            <p:ph type="dt" sz="half" idx="16"/>
          </p:nvPr>
        </p:nvSpPr>
        <p:spPr>
          <a:xfrm>
            <a:off x="369277" y="6379115"/>
            <a:ext cx="1124986" cy="365125"/>
          </a:xfrm>
        </p:spPr>
        <p:txBody>
          <a:bodyPr/>
          <a:lstStyle>
            <a:lvl1pPr>
              <a:defRPr>
                <a:solidFill>
                  <a:schemeClr val="bg1"/>
                </a:solidFill>
              </a:defRPr>
            </a:lvl1pPr>
          </a:lstStyle>
          <a:p>
            <a:fld id="{CDC38C20-A8C8-344D-93F1-2A46A05D21A3}" type="datetime1">
              <a:rPr lang="sv-SE" smtClean="0"/>
              <a:t>2026-07-01</a:t>
            </a:fld>
            <a:endParaRPr lang="sv-SE" dirty="0"/>
          </a:p>
        </p:txBody>
      </p:sp>
      <p:sp>
        <p:nvSpPr>
          <p:cNvPr id="4" name="Platshållare för sidfot 11">
            <a:extLst>
              <a:ext uri="{FF2B5EF4-FFF2-40B4-BE49-F238E27FC236}">
                <a16:creationId xmlns:a16="http://schemas.microsoft.com/office/drawing/2014/main" id="{40DC4CEF-A48A-59C7-4D7C-AFC9939A94C7}"/>
              </a:ext>
            </a:extLst>
          </p:cNvPr>
          <p:cNvSpPr>
            <a:spLocks noGrp="1"/>
          </p:cNvSpPr>
          <p:nvPr>
            <p:ph type="ftr" sz="quarter" idx="17"/>
          </p:nvPr>
        </p:nvSpPr>
        <p:spPr>
          <a:xfrm>
            <a:off x="1494263" y="6379116"/>
            <a:ext cx="4114800" cy="365125"/>
          </a:xfrm>
        </p:spPr>
        <p:txBody>
          <a:bodyPr/>
          <a:lstStyle>
            <a:lvl1pPr>
              <a:defRPr>
                <a:solidFill>
                  <a:schemeClr val="bg1"/>
                </a:solidFill>
              </a:defRPr>
            </a:lvl1pPr>
          </a:lstStyle>
          <a:p>
            <a:r>
              <a:rPr lang="sv-SE"/>
              <a:t>Namnet på presentationen</a:t>
            </a:r>
            <a:endParaRPr lang="sv-SE" dirty="0"/>
          </a:p>
        </p:txBody>
      </p:sp>
    </p:spTree>
    <p:extLst>
      <p:ext uri="{BB962C8B-B14F-4D97-AF65-F5344CB8AC3E}">
        <p14:creationId xmlns:p14="http://schemas.microsoft.com/office/powerpoint/2010/main" val="228064818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och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1" y="1700897"/>
            <a:ext cx="11061561" cy="4351338"/>
          </a:xfrm>
        </p:spPr>
        <p:txBody>
          <a:bodyPr tIns="216000">
            <a:noAutofit/>
          </a:bodyPr>
          <a:lstStyle>
            <a:lvl1pPr marL="216000" indent="-216000">
              <a:lnSpc>
                <a:spcPct val="100000"/>
              </a:lnSpc>
              <a:buFont typeface="Wingdings" pitchFamily="2" charset="2"/>
              <a:buChar char="§"/>
              <a:defRPr sz="1800"/>
            </a:lvl1pPr>
            <a:lvl2pPr marL="635000" indent="-185738">
              <a:lnSpc>
                <a:spcPct val="100000"/>
              </a:lnSpc>
              <a:buFont typeface="Wingdings" pitchFamily="2" charset="2"/>
              <a:buChar char="§"/>
              <a:tabLst/>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p>
          <a:p>
            <a:pPr lvl="1"/>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79FF9E5C-4674-8642-A2F3-E0B2A12A0CDF}" type="datetime1">
              <a:rPr lang="sv-SE" smtClean="0"/>
              <a:t>2026-07-01</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a:t>Namnet på presentationen</a:t>
            </a:r>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9959848" cy="892800"/>
          </a:xfrm>
        </p:spPr>
        <p:txBody>
          <a:bodyPr anchor="t">
            <a:noAutofit/>
          </a:bodyPr>
          <a:lstStyle>
            <a:lvl1pPr>
              <a:defRPr b="0">
                <a:latin typeface="Larken ExtraBold" pitchFamily="2" charset="0"/>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413973592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abell 2">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F0B972A8-1EA3-E65E-56D4-037FBD42582D}"/>
              </a:ext>
            </a:extLst>
          </p:cNvPr>
          <p:cNvSpPr>
            <a:spLocks noGrp="1"/>
          </p:cNvSpPr>
          <p:nvPr>
            <p:ph type="dt" sz="half" idx="10"/>
          </p:nvPr>
        </p:nvSpPr>
        <p:spPr/>
        <p:txBody>
          <a:bodyPr/>
          <a:lstStyle/>
          <a:p>
            <a:fld id="{876CABA5-287A-154A-BF49-DCE4E32CBD10}" type="datetime1">
              <a:rPr lang="sv-SE" smtClean="0"/>
              <a:t>2026-07-01</a:t>
            </a:fld>
            <a:endParaRPr lang="sv-SE" dirty="0"/>
          </a:p>
        </p:txBody>
      </p:sp>
      <p:sp>
        <p:nvSpPr>
          <p:cNvPr id="4" name="Platshållare för sidfot 3">
            <a:extLst>
              <a:ext uri="{FF2B5EF4-FFF2-40B4-BE49-F238E27FC236}">
                <a16:creationId xmlns:a16="http://schemas.microsoft.com/office/drawing/2014/main" id="{C883D30D-4E64-895C-4E05-78CE145E1A81}"/>
              </a:ext>
            </a:extLst>
          </p:cNvPr>
          <p:cNvSpPr>
            <a:spLocks noGrp="1"/>
          </p:cNvSpPr>
          <p:nvPr>
            <p:ph type="ftr" sz="quarter" idx="11"/>
          </p:nvPr>
        </p:nvSpPr>
        <p:spPr/>
        <p:txBody>
          <a:bodyPr/>
          <a:lstStyle/>
          <a:p>
            <a:r>
              <a:rPr lang="sv-SE"/>
              <a:t>Namnet på presentationen</a:t>
            </a:r>
            <a:endParaRPr lang="sv-SE" dirty="0"/>
          </a:p>
        </p:txBody>
      </p:sp>
      <p:sp>
        <p:nvSpPr>
          <p:cNvPr id="5" name="Platshållare för bildnummer 4">
            <a:extLst>
              <a:ext uri="{FF2B5EF4-FFF2-40B4-BE49-F238E27FC236}">
                <a16:creationId xmlns:a16="http://schemas.microsoft.com/office/drawing/2014/main" id="{46AF48AD-CFA7-632E-3B6A-565DCC5AF4EE}"/>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7" name="Date Placeholder 4">
            <a:extLst>
              <a:ext uri="{FF2B5EF4-FFF2-40B4-BE49-F238E27FC236}">
                <a16:creationId xmlns:a16="http://schemas.microsoft.com/office/drawing/2014/main" id="{34019180-CD0C-D9AA-4101-B8AAD85574AF}"/>
              </a:ext>
            </a:extLst>
          </p:cNvPr>
          <p:cNvSpPr txBox="1">
            <a:spLocks/>
          </p:cNvSpPr>
          <p:nvPr/>
        </p:nvSpPr>
        <p:spPr>
          <a:xfrm>
            <a:off x="369277" y="6379115"/>
            <a:ext cx="1124986"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Figtree Light"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18B9B-EC7A-404A-ABC5-8C88CE7AC53E}" type="datetime1">
              <a:rPr lang="sv-SE" smtClean="0"/>
              <a:pPr/>
              <a:t>2026-07-01</a:t>
            </a:fld>
            <a:endParaRPr lang="sv-SE"/>
          </a:p>
        </p:txBody>
      </p:sp>
      <p:sp>
        <p:nvSpPr>
          <p:cNvPr id="8" name="Footer Placeholder 5">
            <a:extLst>
              <a:ext uri="{FF2B5EF4-FFF2-40B4-BE49-F238E27FC236}">
                <a16:creationId xmlns:a16="http://schemas.microsoft.com/office/drawing/2014/main" id="{66E79BDF-D638-9B9F-DE20-BBA63A6198F9}"/>
              </a:ext>
            </a:extLst>
          </p:cNvPr>
          <p:cNvSpPr txBox="1">
            <a:spLocks/>
          </p:cNvSpPr>
          <p:nvPr/>
        </p:nvSpPr>
        <p:spPr>
          <a:xfrm>
            <a:off x="1494263" y="6379116"/>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a:t>Namnet på presentationen</a:t>
            </a:r>
          </a:p>
        </p:txBody>
      </p:sp>
      <p:sp>
        <p:nvSpPr>
          <p:cNvPr id="9" name="Slide Number Placeholder 6">
            <a:extLst>
              <a:ext uri="{FF2B5EF4-FFF2-40B4-BE49-F238E27FC236}">
                <a16:creationId xmlns:a16="http://schemas.microsoft.com/office/drawing/2014/main" id="{3A2A1243-5494-07C7-8EA1-CC20C90F7FF9}"/>
              </a:ext>
            </a:extLst>
          </p:cNvPr>
          <p:cNvSpPr txBox="1">
            <a:spLocks/>
          </p:cNvSpPr>
          <p:nvPr/>
        </p:nvSpPr>
        <p:spPr>
          <a:xfrm>
            <a:off x="9079523" y="63791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6BDF98-47F6-474D-9A48-7BA703DF66EB}" type="slidenum">
              <a:rPr lang="sv-SE" smtClean="0"/>
              <a:pPr/>
              <a:t>‹#›</a:t>
            </a:fld>
            <a:endParaRPr lang="sv-SE"/>
          </a:p>
        </p:txBody>
      </p:sp>
      <p:sp>
        <p:nvSpPr>
          <p:cNvPr id="11" name="Text Placeholder 3">
            <a:extLst>
              <a:ext uri="{FF2B5EF4-FFF2-40B4-BE49-F238E27FC236}">
                <a16:creationId xmlns:a16="http://schemas.microsoft.com/office/drawing/2014/main" id="{F8B39E84-B491-9A00-D917-C60FCE021A42}"/>
              </a:ext>
            </a:extLst>
          </p:cNvPr>
          <p:cNvSpPr>
            <a:spLocks noGrp="1"/>
          </p:cNvSpPr>
          <p:nvPr>
            <p:ph type="body" sz="half" idx="2"/>
          </p:nvPr>
        </p:nvSpPr>
        <p:spPr>
          <a:xfrm>
            <a:off x="839788" y="1690720"/>
            <a:ext cx="3932237" cy="3973633"/>
          </a:xfrm>
        </p:spPr>
        <p:txBody>
          <a:bodyPr tIns="216000">
            <a:no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 name="Date Placeholder 4">
            <a:extLst>
              <a:ext uri="{FF2B5EF4-FFF2-40B4-BE49-F238E27FC236}">
                <a16:creationId xmlns:a16="http://schemas.microsoft.com/office/drawing/2014/main" id="{AE97DA25-0792-4F66-FC10-7FBDAC9C16CF}"/>
              </a:ext>
            </a:extLst>
          </p:cNvPr>
          <p:cNvSpPr txBox="1">
            <a:spLocks/>
          </p:cNvSpPr>
          <p:nvPr/>
        </p:nvSpPr>
        <p:spPr>
          <a:xfrm>
            <a:off x="369277" y="6379115"/>
            <a:ext cx="1124986"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Figtree Light"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18B9B-EC7A-404A-ABC5-8C88CE7AC53E}" type="datetime1">
              <a:rPr lang="sv-SE" smtClean="0"/>
              <a:pPr/>
              <a:t>2026-07-01</a:t>
            </a:fld>
            <a:endParaRPr lang="sv-SE"/>
          </a:p>
        </p:txBody>
      </p:sp>
      <p:sp>
        <p:nvSpPr>
          <p:cNvPr id="6" name="Footer Placeholder 5">
            <a:extLst>
              <a:ext uri="{FF2B5EF4-FFF2-40B4-BE49-F238E27FC236}">
                <a16:creationId xmlns:a16="http://schemas.microsoft.com/office/drawing/2014/main" id="{64105C68-FD87-3427-F49D-9481CB653289}"/>
              </a:ext>
            </a:extLst>
          </p:cNvPr>
          <p:cNvSpPr txBox="1">
            <a:spLocks/>
          </p:cNvSpPr>
          <p:nvPr/>
        </p:nvSpPr>
        <p:spPr>
          <a:xfrm>
            <a:off x="1494263" y="6379116"/>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a:t>Namnet på presentationen</a:t>
            </a:r>
          </a:p>
        </p:txBody>
      </p:sp>
      <p:sp>
        <p:nvSpPr>
          <p:cNvPr id="12" name="Slide Number Placeholder 6">
            <a:extLst>
              <a:ext uri="{FF2B5EF4-FFF2-40B4-BE49-F238E27FC236}">
                <a16:creationId xmlns:a16="http://schemas.microsoft.com/office/drawing/2014/main" id="{7FD796EE-A086-7690-47DC-9C048A26EF7B}"/>
              </a:ext>
            </a:extLst>
          </p:cNvPr>
          <p:cNvSpPr txBox="1">
            <a:spLocks/>
          </p:cNvSpPr>
          <p:nvPr/>
        </p:nvSpPr>
        <p:spPr>
          <a:xfrm>
            <a:off x="9079523" y="63791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6BDF98-47F6-474D-9A48-7BA703DF66EB}" type="slidenum">
              <a:rPr lang="sv-SE" smtClean="0"/>
              <a:pPr/>
              <a:t>‹#›</a:t>
            </a:fld>
            <a:endParaRPr lang="sv-SE"/>
          </a:p>
        </p:txBody>
      </p:sp>
      <p:sp>
        <p:nvSpPr>
          <p:cNvPr id="16" name="Title 1">
            <a:extLst>
              <a:ext uri="{FF2B5EF4-FFF2-40B4-BE49-F238E27FC236}">
                <a16:creationId xmlns:a16="http://schemas.microsoft.com/office/drawing/2014/main" id="{ADDBE076-3F19-24D9-DBB6-B4FBD5BD2D9B}"/>
              </a:ext>
            </a:extLst>
          </p:cNvPr>
          <p:cNvSpPr>
            <a:spLocks noGrp="1"/>
          </p:cNvSpPr>
          <p:nvPr>
            <p:ph type="title"/>
          </p:nvPr>
        </p:nvSpPr>
        <p:spPr>
          <a:xfrm>
            <a:off x="839788" y="760211"/>
            <a:ext cx="3932237" cy="930477"/>
          </a:xfrm>
        </p:spPr>
        <p:txBody>
          <a:bodyPr anchor="b">
            <a:noAutofit/>
          </a:bodyPr>
          <a:lstStyle>
            <a:lvl1pPr>
              <a:lnSpc>
                <a:spcPct val="90000"/>
              </a:lnSpc>
              <a:defRPr sz="3200" b="0"/>
            </a:lvl1pPr>
          </a:lstStyle>
          <a:p>
            <a:r>
              <a:rPr lang="sv-SE"/>
              <a:t>Klicka här för att ändra mall för rubrikformat</a:t>
            </a:r>
            <a:endParaRPr lang="en-US" dirty="0"/>
          </a:p>
        </p:txBody>
      </p:sp>
      <p:sp>
        <p:nvSpPr>
          <p:cNvPr id="13" name="Platshållare för tabell 12">
            <a:extLst>
              <a:ext uri="{FF2B5EF4-FFF2-40B4-BE49-F238E27FC236}">
                <a16:creationId xmlns:a16="http://schemas.microsoft.com/office/drawing/2014/main" id="{115CD14F-2BF8-48C7-8C2F-CB71CC59AFCE}"/>
              </a:ext>
            </a:extLst>
          </p:cNvPr>
          <p:cNvSpPr>
            <a:spLocks noGrp="1"/>
          </p:cNvSpPr>
          <p:nvPr>
            <p:ph type="tbl" sz="quarter" idx="13"/>
          </p:nvPr>
        </p:nvSpPr>
        <p:spPr>
          <a:xfrm>
            <a:off x="5038725" y="1690688"/>
            <a:ext cx="6640513" cy="3973512"/>
          </a:xfrm>
        </p:spPr>
        <p:txBody>
          <a:bodyPr>
            <a:noAutofit/>
          </a:bodyPr>
          <a:lstStyle/>
          <a:p>
            <a:r>
              <a:rPr lang="sv-SE"/>
              <a:t>Klicka på ikonen för att lägga till en tabell</a:t>
            </a:r>
          </a:p>
        </p:txBody>
      </p:sp>
    </p:spTree>
    <p:extLst>
      <p:ext uri="{BB962C8B-B14F-4D97-AF65-F5344CB8AC3E}">
        <p14:creationId xmlns:p14="http://schemas.microsoft.com/office/powerpoint/2010/main" val="18235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abell 1">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BBF1F69-F519-33EC-EB76-464580B7436D}"/>
              </a:ext>
            </a:extLst>
          </p:cNvPr>
          <p:cNvSpPr>
            <a:spLocks noGrp="1"/>
          </p:cNvSpPr>
          <p:nvPr>
            <p:ph type="dt" sz="half" idx="10"/>
          </p:nvPr>
        </p:nvSpPr>
        <p:spPr/>
        <p:txBody>
          <a:bodyPr/>
          <a:lstStyle/>
          <a:p>
            <a:fld id="{0EF503AE-7B16-E346-9662-C807DC33139B}" type="datetime1">
              <a:rPr lang="sv-SE" smtClean="0"/>
              <a:t>2026-07-01</a:t>
            </a:fld>
            <a:endParaRPr lang="sv-SE" dirty="0"/>
          </a:p>
        </p:txBody>
      </p:sp>
      <p:sp>
        <p:nvSpPr>
          <p:cNvPr id="4" name="Platshållare för sidfot 3">
            <a:extLst>
              <a:ext uri="{FF2B5EF4-FFF2-40B4-BE49-F238E27FC236}">
                <a16:creationId xmlns:a16="http://schemas.microsoft.com/office/drawing/2014/main" id="{0C06489C-3796-526A-C891-26C92E88FA49}"/>
              </a:ext>
            </a:extLst>
          </p:cNvPr>
          <p:cNvSpPr>
            <a:spLocks noGrp="1"/>
          </p:cNvSpPr>
          <p:nvPr>
            <p:ph type="ftr" sz="quarter" idx="11"/>
          </p:nvPr>
        </p:nvSpPr>
        <p:spPr/>
        <p:txBody>
          <a:bodyPr/>
          <a:lstStyle/>
          <a:p>
            <a:r>
              <a:rPr lang="sv-SE"/>
              <a:t>Namnet på presentationen</a:t>
            </a:r>
            <a:endParaRPr lang="sv-SE" dirty="0"/>
          </a:p>
        </p:txBody>
      </p:sp>
      <p:sp>
        <p:nvSpPr>
          <p:cNvPr id="5" name="Platshållare för bildnummer 4">
            <a:extLst>
              <a:ext uri="{FF2B5EF4-FFF2-40B4-BE49-F238E27FC236}">
                <a16:creationId xmlns:a16="http://schemas.microsoft.com/office/drawing/2014/main" id="{75B44BB8-2D52-CCC7-2F74-20D3BD5E5101}"/>
              </a:ext>
            </a:extLst>
          </p:cNvPr>
          <p:cNvSpPr>
            <a:spLocks noGrp="1"/>
          </p:cNvSpPr>
          <p:nvPr>
            <p:ph type="sldNum" sz="quarter" idx="12"/>
          </p:nvPr>
        </p:nvSpPr>
        <p:spPr/>
        <p:txBody>
          <a:bodyPr/>
          <a:lstStyle/>
          <a:p>
            <a:fld id="{A96BDF98-47F6-474D-9A48-7BA703DF66EB}" type="slidenum">
              <a:rPr lang="sv-SE" smtClean="0"/>
              <a:pPr/>
              <a:t>‹#›</a:t>
            </a:fld>
            <a:endParaRPr lang="sv-SE" dirty="0"/>
          </a:p>
        </p:txBody>
      </p:sp>
      <p:sp>
        <p:nvSpPr>
          <p:cNvPr id="12" name="Title 1">
            <a:extLst>
              <a:ext uri="{FF2B5EF4-FFF2-40B4-BE49-F238E27FC236}">
                <a16:creationId xmlns:a16="http://schemas.microsoft.com/office/drawing/2014/main" id="{DEA68233-94BC-824D-E0B1-4EE2BD00B889}"/>
              </a:ext>
            </a:extLst>
          </p:cNvPr>
          <p:cNvSpPr>
            <a:spLocks noGrp="1"/>
          </p:cNvSpPr>
          <p:nvPr>
            <p:ph type="title" hasCustomPrompt="1"/>
          </p:nvPr>
        </p:nvSpPr>
        <p:spPr>
          <a:xfrm>
            <a:off x="761162" y="783158"/>
            <a:ext cx="10669674" cy="892800"/>
          </a:xfrm>
        </p:spPr>
        <p:txBody>
          <a:bodyPr anchor="b">
            <a:noAutofit/>
          </a:bodyPr>
          <a:lstStyle>
            <a:lvl1pPr>
              <a:defRPr b="0"/>
            </a:lvl1pPr>
          </a:lstStyle>
          <a:p>
            <a:r>
              <a:rPr lang="sv-SE" dirty="0"/>
              <a:t>Tabellsida</a:t>
            </a:r>
            <a:endParaRPr lang="en-US" dirty="0"/>
          </a:p>
        </p:txBody>
      </p:sp>
      <p:sp>
        <p:nvSpPr>
          <p:cNvPr id="7" name="Platshållare för tabell 6">
            <a:extLst>
              <a:ext uri="{FF2B5EF4-FFF2-40B4-BE49-F238E27FC236}">
                <a16:creationId xmlns:a16="http://schemas.microsoft.com/office/drawing/2014/main" id="{D3675EC5-68AF-B647-F6E3-A37AEB0402DF}"/>
              </a:ext>
            </a:extLst>
          </p:cNvPr>
          <p:cNvSpPr>
            <a:spLocks noGrp="1"/>
          </p:cNvSpPr>
          <p:nvPr>
            <p:ph type="tbl" sz="quarter" idx="13"/>
          </p:nvPr>
        </p:nvSpPr>
        <p:spPr>
          <a:xfrm>
            <a:off x="760413" y="1676400"/>
            <a:ext cx="10671175" cy="4052888"/>
          </a:xfrm>
        </p:spPr>
        <p:txBody>
          <a:bodyPr>
            <a:noAutofit/>
          </a:bodyPr>
          <a:lstStyle/>
          <a:p>
            <a:r>
              <a:rPr lang="sv-SE"/>
              <a:t>Klicka på ikonen för att lägga till en tabell</a:t>
            </a:r>
            <a:endParaRPr lang="sv-SE" dirty="0"/>
          </a:p>
        </p:txBody>
      </p:sp>
    </p:spTree>
    <p:extLst>
      <p:ext uri="{BB962C8B-B14F-4D97-AF65-F5344CB8AC3E}">
        <p14:creationId xmlns:p14="http://schemas.microsoft.com/office/powerpoint/2010/main" val="20543999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rm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fld id="{CEAF6112-89E0-6C4F-9805-5081CC7482F9}" type="datetime1">
              <a:rPr lang="sv-SE" smtClean="0"/>
              <a:t>2026-07-01</a:t>
            </a:fld>
            <a:endParaRPr lang="sv-SE" dirty="0"/>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r>
              <a:rPr lang="sv-SE"/>
              <a:t>Namnet på presentationen</a:t>
            </a:r>
            <a:endParaRPr lang="sv-SE" dirty="0"/>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A96BDF98-47F6-474D-9A48-7BA703DF66EB}" type="slidenum">
              <a:rPr lang="sv-SE" smtClean="0"/>
              <a:pPr/>
              <a:t>‹#›</a:t>
            </a:fld>
            <a:endParaRPr lang="sv-SE" dirty="0"/>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pic>
        <p:nvPicPr>
          <p:cNvPr id="7" name="Bildobjekt 6" descr="En bild som visar Teckensnitt, Grafik, symbol, logotyp&#10;&#10;Automatiskt genererad beskrivning">
            <a:extLst>
              <a:ext uri="{FF2B5EF4-FFF2-40B4-BE49-F238E27FC236}">
                <a16:creationId xmlns:a16="http://schemas.microsoft.com/office/drawing/2014/main" id="{07C7D146-2159-BCCF-A3D5-C36270051106}"/>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pic>
        <p:nvPicPr>
          <p:cNvPr id="9" name="Bildobjekt 8" descr="En bild som visar Teckensnitt, Grafik, symbol, logotyp&#10;&#10;Automatiskt genererad beskrivning">
            <a:extLst>
              <a:ext uri="{FF2B5EF4-FFF2-40B4-BE49-F238E27FC236}">
                <a16:creationId xmlns:a16="http://schemas.microsoft.com/office/drawing/2014/main" id="{DE918F74-A423-460A-0D4B-23F34B89DD09}"/>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38247396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65" r:id="rId8"/>
    <p:sldLayoutId id="2147483766"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67" r:id="rId28"/>
    <p:sldLayoutId id="2147483768" r:id="rId29"/>
    <p:sldLayoutId id="2147483737" r:id="rId30"/>
    <p:sldLayoutId id="2147483738" r:id="rId31"/>
    <p:sldLayoutId id="2147483764"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Lst>
  <p:hf hdr="0" ftr="0" dt="0"/>
  <p:txStyles>
    <p:titleStyle>
      <a:lvl1pPr algn="l" defTabSz="914400" rtl="0" eaLnBrk="1" latinLnBrk="0" hangingPunct="1">
        <a:lnSpc>
          <a:spcPct val="100000"/>
        </a:lnSpc>
        <a:spcBef>
          <a:spcPct val="0"/>
        </a:spcBef>
        <a:buNone/>
        <a:defRPr sz="3200" b="0"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8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fld id="{421FDF5D-48D1-E349-9B2C-51DB51A159B6}" type="datetime1">
              <a:rPr lang="sv-SE" smtClean="0"/>
              <a:t>2026-07-01</a:t>
            </a:fld>
            <a:endParaRPr lang="sv-SE"/>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r>
              <a:rPr lang="sv-SE"/>
              <a:t>Namnet på presentationen</a:t>
            </a:r>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A96BDF98-47F6-474D-9A48-7BA703DF66EB}" type="slidenum">
              <a:rPr lang="sv-SE" smtClean="0"/>
              <a:pPr/>
              <a:t>‹#›</a:t>
            </a:fld>
            <a:endParaRPr lang="sv-SE"/>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pic>
        <p:nvPicPr>
          <p:cNvPr id="7" name="Bildobjekt 6" descr="En bild som visar Teckensnitt, Grafik, symbol, logotyp&#10;&#10;Automatiskt genererad beskrivning">
            <a:extLst>
              <a:ext uri="{FF2B5EF4-FFF2-40B4-BE49-F238E27FC236}">
                <a16:creationId xmlns:a16="http://schemas.microsoft.com/office/drawing/2014/main" id="{07C7D146-2159-BCCF-A3D5-C3627005110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360040766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l" defTabSz="914400" rtl="0" eaLnBrk="1" latinLnBrk="0" hangingPunct="1">
        <a:lnSpc>
          <a:spcPct val="100000"/>
        </a:lnSpc>
        <a:spcBef>
          <a:spcPct val="0"/>
        </a:spcBef>
        <a:buNone/>
        <a:defRPr sz="3200" b="0"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4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2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8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s://hallnollan.se/mellan"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https://hallnollan.se/workshop"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hallnollan.se/ba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1FD900-0DC5-4349-4D50-38BE4B4411C8}"/>
              </a:ext>
            </a:extLst>
          </p:cNvPr>
          <p:cNvSpPr>
            <a:spLocks noGrp="1"/>
          </p:cNvSpPr>
          <p:nvPr>
            <p:ph type="ctrTitle"/>
          </p:nvPr>
        </p:nvSpPr>
        <p:spPr/>
        <p:txBody>
          <a:bodyPr/>
          <a:lstStyle/>
          <a:p>
            <a:r>
              <a:rPr lang="sv-SE" dirty="0"/>
              <a:t>Instruktion till reflektionsövning</a:t>
            </a:r>
          </a:p>
        </p:txBody>
      </p:sp>
      <p:sp>
        <p:nvSpPr>
          <p:cNvPr id="3" name="Underrubrik 2">
            <a:extLst>
              <a:ext uri="{FF2B5EF4-FFF2-40B4-BE49-F238E27FC236}">
                <a16:creationId xmlns:a16="http://schemas.microsoft.com/office/drawing/2014/main" id="{3BEF8F49-11DD-E3BE-3053-E8620EBAB1E5}"/>
              </a:ext>
            </a:extLst>
          </p:cNvPr>
          <p:cNvSpPr>
            <a:spLocks noGrp="1"/>
          </p:cNvSpPr>
          <p:nvPr>
            <p:ph type="subTitle" idx="1"/>
          </p:nvPr>
        </p:nvSpPr>
        <p:spPr/>
        <p:txBody>
          <a:bodyPr/>
          <a:lstStyle/>
          <a:p>
            <a:r>
              <a:rPr lang="sv-SE" dirty="0"/>
              <a:t>Detta material är till för dig som ska förbereda reflektionsövningen till Håll Nollans </a:t>
            </a:r>
            <a:r>
              <a:rPr lang="sv-SE" dirty="0" err="1"/>
              <a:t>säkerhetspush</a:t>
            </a:r>
            <a:r>
              <a:rPr lang="sv-SE" dirty="0"/>
              <a:t> 2025</a:t>
            </a:r>
          </a:p>
        </p:txBody>
      </p:sp>
    </p:spTree>
    <p:extLst>
      <p:ext uri="{BB962C8B-B14F-4D97-AF65-F5344CB8AC3E}">
        <p14:creationId xmlns:p14="http://schemas.microsoft.com/office/powerpoint/2010/main" val="147891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F5ECAA3-F29E-4F7F-DCB1-A1479744032C}"/>
              </a:ext>
            </a:extLst>
          </p:cNvPr>
          <p:cNvSpPr>
            <a:spLocks noGrp="1"/>
          </p:cNvSpPr>
          <p:nvPr>
            <p:ph type="sldNum" sz="quarter" idx="12"/>
          </p:nvPr>
        </p:nvSpPr>
        <p:spPr/>
        <p:txBody>
          <a:bodyPr/>
          <a:lstStyle/>
          <a:p>
            <a:fld id="{A96BDF98-47F6-474D-9A48-7BA703DF66EB}" type="slidenum">
              <a:rPr lang="sv-SE" smtClean="0"/>
              <a:pPr/>
              <a:t>11</a:t>
            </a:fld>
            <a:endParaRPr lang="sv-SE" dirty="0"/>
          </a:p>
        </p:txBody>
      </p:sp>
      <p:sp>
        <p:nvSpPr>
          <p:cNvPr id="5" name="Rubrik 4">
            <a:extLst>
              <a:ext uri="{FF2B5EF4-FFF2-40B4-BE49-F238E27FC236}">
                <a16:creationId xmlns:a16="http://schemas.microsoft.com/office/drawing/2014/main" id="{4DECA163-1A43-5503-32B3-8B47676A0622}"/>
              </a:ext>
            </a:extLst>
          </p:cNvPr>
          <p:cNvSpPr>
            <a:spLocks noGrp="1"/>
          </p:cNvSpPr>
          <p:nvPr>
            <p:ph type="ctrTitle"/>
          </p:nvPr>
        </p:nvSpPr>
        <p:spPr/>
        <p:txBody>
          <a:bodyPr/>
          <a:lstStyle/>
          <a:p>
            <a:r>
              <a:rPr lang="sv-SE" dirty="0"/>
              <a:t>MELLAN-varianten</a:t>
            </a:r>
          </a:p>
        </p:txBody>
      </p:sp>
      <p:sp>
        <p:nvSpPr>
          <p:cNvPr id="6" name="Underrubrik 5">
            <a:extLst>
              <a:ext uri="{FF2B5EF4-FFF2-40B4-BE49-F238E27FC236}">
                <a16:creationId xmlns:a16="http://schemas.microsoft.com/office/drawing/2014/main" id="{611D85AC-C937-5228-2CF9-F83FDDC611A4}"/>
              </a:ext>
            </a:extLst>
          </p:cNvPr>
          <p:cNvSpPr>
            <a:spLocks noGrp="1"/>
          </p:cNvSpPr>
          <p:nvPr>
            <p:ph type="subTitle" idx="1"/>
          </p:nvPr>
        </p:nvSpPr>
        <p:spPr>
          <a:xfrm>
            <a:off x="1524000" y="3602038"/>
            <a:ext cx="9144000" cy="1655762"/>
          </a:xfrm>
        </p:spPr>
        <p:txBody>
          <a:bodyPr/>
          <a:lstStyle/>
          <a:p>
            <a:r>
              <a:rPr lang="sv-SE" dirty="0"/>
              <a:t>På nästa sida finns en instruktion för dig som planerar övningen. Följande två sidor är till för att användas under </a:t>
            </a:r>
            <a:r>
              <a:rPr lang="sv-SE" dirty="0" err="1"/>
              <a:t>säkerhetspushen</a:t>
            </a:r>
            <a:r>
              <a:rPr lang="sv-SE" dirty="0"/>
              <a:t> om du väljer denna variant, den första sidan är på svenska och den andra på engelska. Du får gärna justera bilderna så de passar hos just er!</a:t>
            </a:r>
          </a:p>
        </p:txBody>
      </p:sp>
    </p:spTree>
    <p:extLst>
      <p:ext uri="{BB962C8B-B14F-4D97-AF65-F5344CB8AC3E}">
        <p14:creationId xmlns:p14="http://schemas.microsoft.com/office/powerpoint/2010/main" val="347069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15476DE3-EF7A-4619-BD42-5D74EC559AFA}"/>
              </a:ext>
            </a:extLst>
          </p:cNvPr>
          <p:cNvSpPr>
            <a:spLocks noGrp="1"/>
          </p:cNvSpPr>
          <p:nvPr>
            <p:ph idx="1"/>
          </p:nvPr>
        </p:nvSpPr>
        <p:spPr>
          <a:xfrm>
            <a:off x="761162" y="1549756"/>
            <a:ext cx="5843678" cy="4525086"/>
          </a:xfrm>
        </p:spPr>
        <p:txBody>
          <a:bodyPr/>
          <a:lstStyle/>
          <a:p>
            <a:pPr marL="0" indent="0">
              <a:buNone/>
            </a:pPr>
            <a:r>
              <a:rPr lang="sv-SE" sz="1600" dirty="0">
                <a:latin typeface="Figtree" pitchFamily="2" charset="0"/>
              </a:rPr>
              <a:t>I MELLAN-varianten instrueras deltagarna att reflektera kring tre frågor. </a:t>
            </a:r>
          </a:p>
          <a:p>
            <a:pPr marL="0" indent="0">
              <a:buNone/>
            </a:pPr>
            <a:r>
              <a:rPr lang="sv-SE" sz="1600" dirty="0">
                <a:latin typeface="Figtree SemiBold" pitchFamily="2" charset="0"/>
              </a:rPr>
              <a:t>Steg 1:</a:t>
            </a:r>
          </a:p>
          <a:p>
            <a:pPr marL="0" indent="0">
              <a:buNone/>
            </a:pPr>
            <a:r>
              <a:rPr lang="sv-SE" sz="1600" dirty="0">
                <a:latin typeface="Figtree" pitchFamily="2" charset="0"/>
              </a:rPr>
              <a:t>Instruera deltagarna att resonera kring de tre frågorna själv, två och två eller i grupp om tre. Be dem gärna att svara på frågorna med hjälp av den digitala lösningen som finns här: </a:t>
            </a:r>
            <a:r>
              <a:rPr lang="sv-SE" sz="1600" dirty="0" err="1">
                <a:solidFill>
                  <a:schemeClr val="accent4"/>
                </a:solidFill>
                <a:hlinkClick r:id="rId2">
                  <a:extLst>
                    <a:ext uri="{A12FA001-AC4F-418D-AE19-62706E023703}">
                      <ahyp:hlinkClr xmlns:ahyp="http://schemas.microsoft.com/office/drawing/2018/hyperlinkcolor" val="tx"/>
                    </a:ext>
                  </a:extLst>
                </a:hlinkClick>
              </a:rPr>
              <a:t>hallnollan.se</a:t>
            </a:r>
            <a:r>
              <a:rPr lang="sv-SE" sz="1600" dirty="0">
                <a:solidFill>
                  <a:schemeClr val="accent4"/>
                </a:solidFill>
                <a:hlinkClick r:id="rId2">
                  <a:extLst>
                    <a:ext uri="{A12FA001-AC4F-418D-AE19-62706E023703}">
                      <ahyp:hlinkClr xmlns:ahyp="http://schemas.microsoft.com/office/drawing/2018/hyperlinkcolor" val="tx"/>
                    </a:ext>
                  </a:extLst>
                </a:hlinkClick>
              </a:rPr>
              <a:t>/mellan</a:t>
            </a:r>
            <a:r>
              <a:rPr lang="sv-SE" sz="1600" dirty="0">
                <a:latin typeface="Figtree" pitchFamily="2" charset="0"/>
              </a:rPr>
              <a:t>, dit länkar även </a:t>
            </a:r>
            <a:r>
              <a:rPr lang="sv-SE" sz="1600" b="1" dirty="0">
                <a:latin typeface="Figtree" pitchFamily="2" charset="0"/>
              </a:rPr>
              <a:t>QR-koden</a:t>
            </a:r>
            <a:r>
              <a:rPr lang="sv-SE" sz="1600" dirty="0">
                <a:latin typeface="Figtree" pitchFamily="2" charset="0"/>
              </a:rPr>
              <a:t> som syns på nästa sida. Då får de sina svar på mail och slipper komma ihåg dem.</a:t>
            </a:r>
          </a:p>
          <a:p>
            <a:pPr marL="0" indent="0">
              <a:buNone/>
            </a:pPr>
            <a:r>
              <a:rPr lang="sv-SE" sz="1200" dirty="0">
                <a:latin typeface="Figtree" pitchFamily="2" charset="0"/>
              </a:rPr>
              <a:t>Efter detta steg går det att avsluta övningen, men vi föreslår att även nästa steg genomförs för bästa resultat.</a:t>
            </a:r>
            <a:endParaRPr lang="sv-SE" sz="1600" dirty="0">
              <a:latin typeface="Figtree" pitchFamily="2" charset="0"/>
            </a:endParaRPr>
          </a:p>
          <a:p>
            <a:pPr marL="0" indent="0">
              <a:buNone/>
            </a:pPr>
            <a:r>
              <a:rPr lang="sv-SE" sz="1600" dirty="0">
                <a:latin typeface="Figtree SemiBold" pitchFamily="2" charset="0"/>
              </a:rPr>
              <a:t>Steg 2:</a:t>
            </a:r>
          </a:p>
          <a:p>
            <a:pPr marL="0" indent="0">
              <a:buNone/>
            </a:pPr>
            <a:r>
              <a:rPr lang="sv-SE" sz="1600" dirty="0">
                <a:latin typeface="Figtree" pitchFamily="2" charset="0"/>
              </a:rPr>
              <a:t>Låt sedan 2-3 grupper berätta vad de tänkt på eller pratat om. Den som håller i övningen får gärna följa upp svaren kort genom att fylla i/själv reflektera. </a:t>
            </a:r>
          </a:p>
          <a:p>
            <a:pPr marL="0" indent="0">
              <a:buNone/>
            </a:pPr>
            <a:endParaRPr lang="sv-SE" sz="1600" dirty="0">
              <a:latin typeface="Figtree" pitchFamily="2" charset="0"/>
            </a:endParaRPr>
          </a:p>
          <a:p>
            <a:pPr marL="0" indent="0">
              <a:buNone/>
            </a:pPr>
            <a:endParaRPr lang="sv-SE" sz="1600" dirty="0"/>
          </a:p>
        </p:txBody>
      </p:sp>
      <p:sp>
        <p:nvSpPr>
          <p:cNvPr id="3" name="Platshållare för bildnummer 2">
            <a:extLst>
              <a:ext uri="{FF2B5EF4-FFF2-40B4-BE49-F238E27FC236}">
                <a16:creationId xmlns:a16="http://schemas.microsoft.com/office/drawing/2014/main" id="{28C12C3B-7C92-B73A-AA92-01D5F79D5781}"/>
              </a:ext>
            </a:extLst>
          </p:cNvPr>
          <p:cNvSpPr>
            <a:spLocks noGrp="1"/>
          </p:cNvSpPr>
          <p:nvPr>
            <p:ph type="sldNum" sz="quarter" idx="12"/>
          </p:nvPr>
        </p:nvSpPr>
        <p:spPr/>
        <p:txBody>
          <a:bodyPr/>
          <a:lstStyle/>
          <a:p>
            <a:fld id="{A96BDF98-47F6-474D-9A48-7BA703DF66EB}" type="slidenum">
              <a:rPr lang="sv-SE" smtClean="0"/>
              <a:pPr/>
              <a:t>12</a:t>
            </a:fld>
            <a:endParaRPr lang="sv-SE" dirty="0"/>
          </a:p>
        </p:txBody>
      </p:sp>
      <p:sp>
        <p:nvSpPr>
          <p:cNvPr id="9" name="Rubrik 8">
            <a:extLst>
              <a:ext uri="{FF2B5EF4-FFF2-40B4-BE49-F238E27FC236}">
                <a16:creationId xmlns:a16="http://schemas.microsoft.com/office/drawing/2014/main" id="{BFFC4B85-91FD-3831-1FCA-18C757C88AC9}"/>
              </a:ext>
            </a:extLst>
          </p:cNvPr>
          <p:cNvSpPr>
            <a:spLocks noGrp="1"/>
          </p:cNvSpPr>
          <p:nvPr>
            <p:ph type="title"/>
          </p:nvPr>
        </p:nvSpPr>
        <p:spPr/>
        <p:txBody>
          <a:bodyPr/>
          <a:lstStyle/>
          <a:p>
            <a:r>
              <a:rPr lang="sv-SE" dirty="0"/>
              <a:t>MELLAN-varianten – tid: ca 3-6 minuter</a:t>
            </a:r>
          </a:p>
        </p:txBody>
      </p:sp>
      <p:sp>
        <p:nvSpPr>
          <p:cNvPr id="16" name="Rektangel 15">
            <a:extLst>
              <a:ext uri="{FF2B5EF4-FFF2-40B4-BE49-F238E27FC236}">
                <a16:creationId xmlns:a16="http://schemas.microsoft.com/office/drawing/2014/main" id="{4D53C41F-E9BB-AE9E-11DF-979601350DB2}"/>
              </a:ext>
            </a:extLst>
          </p:cNvPr>
          <p:cNvSpPr/>
          <p:nvPr/>
        </p:nvSpPr>
        <p:spPr>
          <a:xfrm>
            <a:off x="7429500" y="1768059"/>
            <a:ext cx="4442601" cy="42605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5C0E4CFD-D24E-ECFE-9F45-2DE9ADC0A670}"/>
              </a:ext>
            </a:extLst>
          </p:cNvPr>
          <p:cNvSpPr/>
          <p:nvPr/>
        </p:nvSpPr>
        <p:spPr>
          <a:xfrm>
            <a:off x="7603620" y="2037555"/>
            <a:ext cx="4186836" cy="3643754"/>
          </a:xfrm>
          <a:prstGeom prst="rect">
            <a:avLst/>
          </a:prstGeom>
        </p:spPr>
        <p:txBody>
          <a:bodyPr wrap="square">
            <a:spAutoFit/>
          </a:bodyPr>
          <a:lstStyle/>
          <a:p>
            <a:pPr lvl="0">
              <a:lnSpc>
                <a:spcPct val="107000"/>
              </a:lnSpc>
              <a:spcAft>
                <a:spcPts val="600"/>
              </a:spcAft>
            </a:pPr>
            <a:r>
              <a:rPr lang="sv-SE"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Frågor:</a:t>
            </a:r>
          </a:p>
          <a:p>
            <a:pPr marL="342900" lvl="0" indent="-342900">
              <a:lnSpc>
                <a:spcPct val="107000"/>
              </a:lnSpc>
              <a:spcAft>
                <a:spcPts val="600"/>
              </a:spcAft>
              <a:buFont typeface="+mj-lt"/>
              <a:buAutoNum type="arabicPeriod"/>
            </a:pPr>
            <a:r>
              <a:rPr lang="sv-SE" dirty="0">
                <a:solidFill>
                  <a:schemeClr val="bg1"/>
                </a:solidFill>
                <a:latin typeface="Figtree" panose="020B0604020202020204" charset="0"/>
              </a:rPr>
              <a:t>Är feedback något positivt eller negativt för dig? </a:t>
            </a:r>
            <a:br>
              <a:rPr lang="sv-SE" dirty="0">
                <a:solidFill>
                  <a:schemeClr val="bg1"/>
                </a:solidFill>
                <a:latin typeface="Figtree" panose="020B0604020202020204" charset="0"/>
              </a:rPr>
            </a:br>
            <a:r>
              <a:rPr lang="sv-SE" dirty="0">
                <a:solidFill>
                  <a:schemeClr val="bg1"/>
                </a:solidFill>
                <a:latin typeface="Figtree" panose="020B0604020202020204" charset="0"/>
              </a:rPr>
              <a:t>Utveckla gärna ditt svar.</a:t>
            </a:r>
          </a:p>
          <a:p>
            <a:pPr marL="342900" lvl="0" indent="-342900">
              <a:lnSpc>
                <a:spcPct val="107000"/>
              </a:lnSpc>
              <a:spcAft>
                <a:spcPts val="600"/>
              </a:spcAft>
              <a:buFont typeface="+mj-lt"/>
              <a:buAutoNum type="arabicPeriod"/>
            </a:pPr>
            <a:r>
              <a:rPr lang="sv-SE" dirty="0">
                <a:solidFill>
                  <a:schemeClr val="bg1"/>
                </a:solidFill>
                <a:latin typeface="Figtree" panose="020B0604020202020204" charset="0"/>
              </a:rPr>
              <a:t>Hur bra är vi på den här arbetsplatsen på att ge varandra pepp och positiv feedback? </a:t>
            </a:r>
          </a:p>
          <a:p>
            <a:pPr marL="342900" lvl="0" indent="-342900">
              <a:lnSpc>
                <a:spcPct val="107000"/>
              </a:lnSpc>
              <a:spcAft>
                <a:spcPts val="600"/>
              </a:spcAft>
              <a:buFont typeface="+mj-lt"/>
              <a:buAutoNum type="arabicPeriod"/>
            </a:pPr>
            <a:r>
              <a:rPr lang="sv-SE" dirty="0">
                <a:solidFill>
                  <a:schemeClr val="bg1"/>
                </a:solidFill>
                <a:latin typeface="Figtree" panose="020B0604020202020204" charset="0"/>
              </a:rPr>
              <a:t>Har du något exempel på när feedback bidragit till en bättre arbetsmiljö? </a:t>
            </a:r>
          </a:p>
          <a:p>
            <a:pPr marL="342900" lvl="0" indent="-342900">
              <a:lnSpc>
                <a:spcPct val="107000"/>
              </a:lnSpc>
              <a:spcAft>
                <a:spcPts val="600"/>
              </a:spcAft>
              <a:buFont typeface="+mj-lt"/>
              <a:buAutoNum type="arabicPeriod"/>
            </a:pPr>
            <a:endParaRPr lang="sv-SE" dirty="0">
              <a:solidFill>
                <a:schemeClr val="bg1"/>
              </a:solidFill>
              <a:latin typeface="Figtree" panose="020B0604020202020204" charset="0"/>
            </a:endParaRPr>
          </a:p>
        </p:txBody>
      </p:sp>
      <p:sp>
        <p:nvSpPr>
          <p:cNvPr id="2" name="Ellips 1">
            <a:extLst>
              <a:ext uri="{FF2B5EF4-FFF2-40B4-BE49-F238E27FC236}">
                <a16:creationId xmlns:a16="http://schemas.microsoft.com/office/drawing/2014/main" id="{1B6366BB-0759-F245-11FE-E8923370AFFA}"/>
              </a:ext>
            </a:extLst>
          </p:cNvPr>
          <p:cNvSpPr/>
          <p:nvPr/>
        </p:nvSpPr>
        <p:spPr>
          <a:xfrm>
            <a:off x="8710971" y="206029"/>
            <a:ext cx="1515979" cy="1515979"/>
          </a:xfrm>
          <a:prstGeom prst="ellipse">
            <a:avLst/>
          </a:prstGeom>
          <a:solidFill>
            <a:schemeClr val="accent3"/>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accent4"/>
                </a:solidFill>
                <a:latin typeface="Figtree Light" pitchFamily="2" charset="0"/>
              </a:rPr>
              <a:t>Instruktion för dig som planerar</a:t>
            </a:r>
          </a:p>
        </p:txBody>
      </p:sp>
      <p:grpSp>
        <p:nvGrpSpPr>
          <p:cNvPr id="17" name="Grupp 16">
            <a:extLst>
              <a:ext uri="{FF2B5EF4-FFF2-40B4-BE49-F238E27FC236}">
                <a16:creationId xmlns:a16="http://schemas.microsoft.com/office/drawing/2014/main" id="{F4ECDE53-F8EE-F153-9374-9C62DA4CADAD}"/>
              </a:ext>
            </a:extLst>
          </p:cNvPr>
          <p:cNvGrpSpPr/>
          <p:nvPr/>
        </p:nvGrpSpPr>
        <p:grpSpPr>
          <a:xfrm>
            <a:off x="8825928" y="4996543"/>
            <a:ext cx="3570140" cy="1861457"/>
            <a:chOff x="13309092" y="2659597"/>
            <a:chExt cx="3570140" cy="1861457"/>
          </a:xfrm>
          <a:solidFill>
            <a:schemeClr val="bg1">
              <a:lumMod val="95000"/>
            </a:schemeClr>
          </a:solidFill>
        </p:grpSpPr>
        <p:sp>
          <p:nvSpPr>
            <p:cNvPr id="18" name="Oval pratbubbla 17">
              <a:extLst>
                <a:ext uri="{FF2B5EF4-FFF2-40B4-BE49-F238E27FC236}">
                  <a16:creationId xmlns:a16="http://schemas.microsoft.com/office/drawing/2014/main" id="{799C4608-F7A5-538E-2496-E0EE9991350E}"/>
                </a:ext>
              </a:extLst>
            </p:cNvPr>
            <p:cNvSpPr/>
            <p:nvPr/>
          </p:nvSpPr>
          <p:spPr>
            <a:xfrm>
              <a:off x="13309092" y="2659597"/>
              <a:ext cx="3570140" cy="1861457"/>
            </a:xfrm>
            <a:prstGeom prst="wedgeEllipseCallout">
              <a:avLst>
                <a:gd name="adj1" fmla="val 50973"/>
                <a:gd name="adj2" fmla="val 56360"/>
              </a:avLst>
            </a:prstGeom>
            <a:grp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7C884483-EFE4-6496-79EF-0EB5F5A3DEB9}"/>
                </a:ext>
              </a:extLst>
            </p:cNvPr>
            <p:cNvSpPr/>
            <p:nvPr/>
          </p:nvSpPr>
          <p:spPr>
            <a:xfrm>
              <a:off x="13458155" y="2886892"/>
              <a:ext cx="3290302" cy="1384995"/>
            </a:xfrm>
            <a:prstGeom prst="rect">
              <a:avLst/>
            </a:prstGeom>
            <a:noFill/>
            <a:ln>
              <a:noFill/>
            </a:ln>
          </p:spPr>
          <p:txBody>
            <a:bodyPr wrap="square">
              <a:spAutoFit/>
            </a:bodyPr>
            <a:lstStyle/>
            <a:p>
              <a:pPr algn="ctr"/>
              <a:r>
                <a:rPr lang="sv-SE" sz="1400" b="1" dirty="0">
                  <a:latin typeface="Figtree" pitchFamily="2" charset="0"/>
                </a:rPr>
                <a:t>Tips! </a:t>
              </a:r>
              <a:r>
                <a:rPr lang="sv-SE" sz="1400" dirty="0">
                  <a:latin typeface="Figtree" pitchFamily="2" charset="0"/>
                </a:rPr>
                <a:t>Känns det svårt att få någon/några att prata, kan du gärna inleda med att antingen dela dina egna tankar eller att du i förväg kommit överens med någon annan närvarande att dela sina tankar.</a:t>
              </a:r>
            </a:p>
          </p:txBody>
        </p:sp>
      </p:grpSp>
    </p:spTree>
    <p:extLst>
      <p:ext uri="{BB962C8B-B14F-4D97-AF65-F5344CB8AC3E}">
        <p14:creationId xmlns:p14="http://schemas.microsoft.com/office/powerpoint/2010/main" val="29968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67C7D23-6B92-E6C2-0169-BD93E54FFB67}"/>
              </a:ext>
            </a:extLst>
          </p:cNvPr>
          <p:cNvSpPr/>
          <p:nvPr/>
        </p:nvSpPr>
        <p:spPr>
          <a:xfrm>
            <a:off x="831273" y="1579417"/>
            <a:ext cx="10534492" cy="43981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13</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Håll Nollans </a:t>
            </a:r>
            <a:r>
              <a:rPr lang="sv-SE" dirty="0" err="1"/>
              <a:t>säkerhetspush</a:t>
            </a:r>
            <a:r>
              <a:rPr lang="sv-SE" dirty="0"/>
              <a:t> – tid att reflektera</a:t>
            </a:r>
          </a:p>
        </p:txBody>
      </p:sp>
      <p:sp>
        <p:nvSpPr>
          <p:cNvPr id="11" name="textruta 10">
            <a:extLst>
              <a:ext uri="{FF2B5EF4-FFF2-40B4-BE49-F238E27FC236}">
                <a16:creationId xmlns:a16="http://schemas.microsoft.com/office/drawing/2014/main" id="{ADFC4868-DCD4-5C9D-178B-3677C7DA07CC}"/>
              </a:ext>
            </a:extLst>
          </p:cNvPr>
          <p:cNvSpPr txBox="1"/>
          <p:nvPr/>
        </p:nvSpPr>
        <p:spPr>
          <a:xfrm>
            <a:off x="1084644" y="1932964"/>
            <a:ext cx="10022712" cy="3479350"/>
          </a:xfrm>
          <a:prstGeom prst="rect">
            <a:avLst/>
          </a:prstGeom>
          <a:noFill/>
        </p:spPr>
        <p:txBody>
          <a:bodyPr wrap="square">
            <a:spAutoFit/>
          </a:bodyPr>
          <a:lstStyle/>
          <a:p>
            <a:r>
              <a:rPr lang="sv-SE" sz="3200" b="1" dirty="0">
                <a:solidFill>
                  <a:schemeClr val="bg1"/>
                </a:solidFill>
                <a:latin typeface="Figtree" pitchFamily="2" charset="0"/>
              </a:rPr>
              <a:t>Reflektera över:</a:t>
            </a:r>
          </a:p>
          <a:p>
            <a:pPr marL="514350" indent="-514350">
              <a:lnSpc>
                <a:spcPct val="107000"/>
              </a:lnSpc>
              <a:spcAft>
                <a:spcPts val="600"/>
              </a:spcAft>
              <a:buFont typeface="+mj-lt"/>
              <a:buAutoNum type="arabicPeriod"/>
            </a:pPr>
            <a:r>
              <a:rPr lang="sv-SE" sz="2800" dirty="0">
                <a:solidFill>
                  <a:schemeClr val="bg1">
                    <a:lumMod val="95000"/>
                  </a:schemeClr>
                </a:solidFill>
                <a:latin typeface="Figtree" pitchFamily="2" charset="0"/>
                <a:cs typeface="Times New Roman" panose="02020603050405020304" pitchFamily="18" charset="0"/>
              </a:rPr>
              <a:t>Är feedback något positivt eller negativt för dig? </a:t>
            </a:r>
            <a:br>
              <a:rPr lang="sv-SE" sz="2800" dirty="0">
                <a:solidFill>
                  <a:schemeClr val="bg1">
                    <a:lumMod val="95000"/>
                  </a:schemeClr>
                </a:solidFill>
                <a:latin typeface="Figtree" pitchFamily="2" charset="0"/>
                <a:cs typeface="Times New Roman" panose="02020603050405020304" pitchFamily="18" charset="0"/>
              </a:rPr>
            </a:br>
            <a:r>
              <a:rPr lang="sv-SE" sz="2800" i="1" dirty="0">
                <a:solidFill>
                  <a:schemeClr val="bg1">
                    <a:lumMod val="95000"/>
                  </a:schemeClr>
                </a:solidFill>
                <a:latin typeface="Figtree" pitchFamily="2" charset="0"/>
                <a:cs typeface="Times New Roman" panose="02020603050405020304" pitchFamily="18" charset="0"/>
              </a:rPr>
              <a:t>Utveckla gärna ditt svar.</a:t>
            </a:r>
          </a:p>
          <a:p>
            <a:pPr marL="514350" indent="-514350">
              <a:lnSpc>
                <a:spcPct val="107000"/>
              </a:lnSpc>
              <a:spcAft>
                <a:spcPts val="600"/>
              </a:spcAft>
              <a:buFont typeface="+mj-lt"/>
              <a:buAutoNum type="arabicPeriod"/>
            </a:pPr>
            <a:r>
              <a:rPr lang="sv-SE" sz="2800" dirty="0">
                <a:solidFill>
                  <a:schemeClr val="bg1">
                    <a:lumMod val="95000"/>
                  </a:schemeClr>
                </a:solidFill>
                <a:latin typeface="Figtree" pitchFamily="2" charset="0"/>
                <a:cs typeface="Times New Roman" panose="02020603050405020304" pitchFamily="18" charset="0"/>
              </a:rPr>
              <a:t>Hur bra är vi på den här arbetsplatsen på att ge varandra pepp och positiv feedback? </a:t>
            </a:r>
            <a:endParaRPr lang="sv-SE" sz="2800" i="1" dirty="0">
              <a:solidFill>
                <a:schemeClr val="bg1">
                  <a:lumMod val="95000"/>
                </a:schemeClr>
              </a:solidFill>
              <a:latin typeface="Figtree" pitchFamily="2" charset="0"/>
              <a:cs typeface="Times New Roman" panose="02020603050405020304" pitchFamily="18" charset="0"/>
            </a:endParaRPr>
          </a:p>
          <a:p>
            <a:pPr marL="514350" indent="-514350">
              <a:lnSpc>
                <a:spcPct val="107000"/>
              </a:lnSpc>
              <a:spcAft>
                <a:spcPts val="600"/>
              </a:spcAft>
              <a:buFont typeface="+mj-lt"/>
              <a:buAutoNum type="arabicPeriod"/>
            </a:pPr>
            <a:r>
              <a:rPr lang="sv-SE" sz="2800" dirty="0">
                <a:solidFill>
                  <a:schemeClr val="bg1">
                    <a:lumMod val="95000"/>
                  </a:schemeClr>
                </a:solidFill>
                <a:latin typeface="Figtree" pitchFamily="2" charset="0"/>
                <a:cs typeface="Times New Roman" panose="02020603050405020304" pitchFamily="18" charset="0"/>
              </a:rPr>
              <a:t>Har du något exempel på när feedback bidragit till en bättre arbetsmiljö? </a:t>
            </a:r>
          </a:p>
        </p:txBody>
      </p:sp>
      <p:sp>
        <p:nvSpPr>
          <p:cNvPr id="13" name="Rektangel 12">
            <a:extLst>
              <a:ext uri="{FF2B5EF4-FFF2-40B4-BE49-F238E27FC236}">
                <a16:creationId xmlns:a16="http://schemas.microsoft.com/office/drawing/2014/main" id="{1E307FD2-C1DE-9E42-D67E-1CF9DBEE2134}"/>
              </a:ext>
            </a:extLst>
          </p:cNvPr>
          <p:cNvSpPr/>
          <p:nvPr/>
        </p:nvSpPr>
        <p:spPr>
          <a:xfrm>
            <a:off x="7748028" y="214400"/>
            <a:ext cx="4074695" cy="2030316"/>
          </a:xfrm>
          <a:prstGeom prst="rect">
            <a:avLst/>
          </a:prstGeom>
          <a:solidFill>
            <a:srgbClr val="FFD7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under </a:t>
            </a:r>
            <a:r>
              <a:rPr lang="sv-SE" dirty="0" err="1">
                <a:solidFill>
                  <a:srgbClr val="FF0000"/>
                </a:solidFill>
              </a:rPr>
              <a:t>säkerhetspushen</a:t>
            </a:r>
            <a:r>
              <a:rPr lang="sv-SE" dirty="0">
                <a:solidFill>
                  <a:srgbClr val="FF0000"/>
                </a:solidFill>
              </a:rPr>
              <a:t> för att visa frågorna på en skärm eller med projektor. QR-koden länkar till den digitala lösningen för att svara på frågorna, ta bort den om ni EJ vill använda den.</a:t>
            </a:r>
          </a:p>
          <a:p>
            <a:pPr algn="ctr"/>
            <a:r>
              <a:rPr lang="sv-SE" sz="1200" dirty="0">
                <a:solidFill>
                  <a:srgbClr val="FF0000"/>
                </a:solidFill>
              </a:rPr>
              <a:t>(Justera denna bilden så den passar er och plocka bort denna orangea ruta)</a:t>
            </a:r>
            <a:endParaRPr lang="sv-SE" dirty="0">
              <a:solidFill>
                <a:srgbClr val="FF0000"/>
              </a:solidFill>
            </a:endParaRPr>
          </a:p>
        </p:txBody>
      </p:sp>
      <p:grpSp>
        <p:nvGrpSpPr>
          <p:cNvPr id="14" name="Grupp 13">
            <a:extLst>
              <a:ext uri="{FF2B5EF4-FFF2-40B4-BE49-F238E27FC236}">
                <a16:creationId xmlns:a16="http://schemas.microsoft.com/office/drawing/2014/main" id="{9F6470A7-E54F-4B7C-6A5B-12E5F1B778A0}"/>
              </a:ext>
            </a:extLst>
          </p:cNvPr>
          <p:cNvGrpSpPr/>
          <p:nvPr/>
        </p:nvGrpSpPr>
        <p:grpSpPr>
          <a:xfrm>
            <a:off x="10044860" y="4679119"/>
            <a:ext cx="1576552" cy="1918765"/>
            <a:chOff x="10068910" y="4666593"/>
            <a:chExt cx="1576552" cy="1918765"/>
          </a:xfrm>
        </p:grpSpPr>
        <p:sp>
          <p:nvSpPr>
            <p:cNvPr id="8" name="Rektangel 7">
              <a:extLst>
                <a:ext uri="{FF2B5EF4-FFF2-40B4-BE49-F238E27FC236}">
                  <a16:creationId xmlns:a16="http://schemas.microsoft.com/office/drawing/2014/main" id="{C59C3940-7CEE-7DB4-574B-B5ED7E243B6E}"/>
                </a:ext>
              </a:extLst>
            </p:cNvPr>
            <p:cNvSpPr/>
            <p:nvPr/>
          </p:nvSpPr>
          <p:spPr>
            <a:xfrm>
              <a:off x="10068910" y="4666593"/>
              <a:ext cx="1576552" cy="15660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D1AA7A8C-5BAD-E01E-2731-1A34A41A1834}"/>
                </a:ext>
              </a:extLst>
            </p:cNvPr>
            <p:cNvSpPr txBox="1"/>
            <p:nvPr/>
          </p:nvSpPr>
          <p:spPr>
            <a:xfrm>
              <a:off x="10068910" y="6216026"/>
              <a:ext cx="1534394" cy="369332"/>
            </a:xfrm>
            <a:prstGeom prst="rect">
              <a:avLst/>
            </a:prstGeom>
            <a:noFill/>
          </p:spPr>
          <p:txBody>
            <a:bodyPr wrap="none" rtlCol="0">
              <a:spAutoFit/>
            </a:bodyPr>
            <a:lstStyle/>
            <a:p>
              <a:pPr algn="l"/>
              <a:r>
                <a:rPr lang="sv-SE" dirty="0">
                  <a:latin typeface="Figtree" pitchFamily="2" charset="0"/>
                </a:rPr>
                <a:t>Svara digitalt</a:t>
              </a:r>
            </a:p>
          </p:txBody>
        </p:sp>
      </p:grpSp>
      <p:pic>
        <p:nvPicPr>
          <p:cNvPr id="2" name="Bildobjekt 1">
            <a:extLst>
              <a:ext uri="{FF2B5EF4-FFF2-40B4-BE49-F238E27FC236}">
                <a16:creationId xmlns:a16="http://schemas.microsoft.com/office/drawing/2014/main" id="{FC0D3FE6-816D-0713-CFD8-EAE5FA764A66}"/>
              </a:ext>
            </a:extLst>
          </p:cNvPr>
          <p:cNvPicPr>
            <a:picLocks noChangeAspect="1"/>
          </p:cNvPicPr>
          <p:nvPr/>
        </p:nvPicPr>
        <p:blipFill>
          <a:blip r:embed="rId2"/>
          <a:stretch>
            <a:fillRect/>
          </a:stretch>
        </p:blipFill>
        <p:spPr>
          <a:xfrm>
            <a:off x="10079663" y="4725726"/>
            <a:ext cx="1501200" cy="1501200"/>
          </a:xfrm>
          <a:prstGeom prst="rect">
            <a:avLst/>
          </a:prstGeom>
        </p:spPr>
      </p:pic>
    </p:spTree>
    <p:extLst>
      <p:ext uri="{BB962C8B-B14F-4D97-AF65-F5344CB8AC3E}">
        <p14:creationId xmlns:p14="http://schemas.microsoft.com/office/powerpoint/2010/main" val="96201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67C7D23-6B92-E6C2-0169-BD93E54FFB67}"/>
              </a:ext>
            </a:extLst>
          </p:cNvPr>
          <p:cNvSpPr/>
          <p:nvPr/>
        </p:nvSpPr>
        <p:spPr>
          <a:xfrm>
            <a:off x="831273" y="1579417"/>
            <a:ext cx="10534492" cy="43981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14</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A push for </a:t>
            </a:r>
            <a:r>
              <a:rPr lang="sv-SE" dirty="0" err="1"/>
              <a:t>safety</a:t>
            </a:r>
            <a:r>
              <a:rPr lang="sv-SE" dirty="0"/>
              <a:t> </a:t>
            </a:r>
            <a:r>
              <a:rPr lang="sv-SE" dirty="0" err="1"/>
              <a:t>awareness</a:t>
            </a:r>
            <a:r>
              <a:rPr lang="sv-SE" dirty="0"/>
              <a:t> – </a:t>
            </a:r>
            <a:r>
              <a:rPr lang="sv-SE" dirty="0" err="1"/>
              <a:t>time</a:t>
            </a:r>
            <a:r>
              <a:rPr lang="sv-SE" dirty="0"/>
              <a:t> to </a:t>
            </a:r>
            <a:r>
              <a:rPr lang="sv-SE" dirty="0" err="1"/>
              <a:t>reflect</a:t>
            </a:r>
            <a:endParaRPr lang="sv-SE" dirty="0"/>
          </a:p>
        </p:txBody>
      </p:sp>
      <p:sp>
        <p:nvSpPr>
          <p:cNvPr id="11" name="textruta 10">
            <a:extLst>
              <a:ext uri="{FF2B5EF4-FFF2-40B4-BE49-F238E27FC236}">
                <a16:creationId xmlns:a16="http://schemas.microsoft.com/office/drawing/2014/main" id="{ADFC4868-DCD4-5C9D-178B-3677C7DA07CC}"/>
              </a:ext>
            </a:extLst>
          </p:cNvPr>
          <p:cNvSpPr txBox="1"/>
          <p:nvPr/>
        </p:nvSpPr>
        <p:spPr>
          <a:xfrm>
            <a:off x="1084643" y="1932964"/>
            <a:ext cx="10126282" cy="4197303"/>
          </a:xfrm>
          <a:prstGeom prst="rect">
            <a:avLst/>
          </a:prstGeom>
          <a:noFill/>
        </p:spPr>
        <p:txBody>
          <a:bodyPr wrap="square">
            <a:spAutoFit/>
          </a:bodyPr>
          <a:lstStyle/>
          <a:p>
            <a:r>
              <a:rPr lang="sv-SE" sz="3600" b="1" dirty="0" err="1">
                <a:solidFill>
                  <a:schemeClr val="bg1"/>
                </a:solidFill>
                <a:latin typeface="Figtree" pitchFamily="2" charset="0"/>
              </a:rPr>
              <a:t>Reflect</a:t>
            </a:r>
            <a:r>
              <a:rPr lang="sv-SE" sz="3600" b="1" dirty="0">
                <a:solidFill>
                  <a:schemeClr val="bg1"/>
                </a:solidFill>
                <a:latin typeface="Figtree" pitchFamily="2" charset="0"/>
              </a:rPr>
              <a:t> on:</a:t>
            </a:r>
            <a:endParaRPr lang="sv-SE" sz="3600" dirty="0">
              <a:solidFill>
                <a:schemeClr val="bg1"/>
              </a:solidFill>
              <a:latin typeface="Figtree" pitchFamily="2" charset="0"/>
            </a:endParaRPr>
          </a:p>
          <a:p>
            <a:pPr marL="514350" indent="-514350">
              <a:lnSpc>
                <a:spcPct val="107000"/>
              </a:lnSpc>
              <a:spcAft>
                <a:spcPts val="600"/>
              </a:spcAft>
              <a:buFont typeface="+mj-lt"/>
              <a:buAutoNum type="arabicPeriod"/>
            </a:pPr>
            <a:r>
              <a:rPr lang="sv-SE" sz="2800" dirty="0">
                <a:solidFill>
                  <a:schemeClr val="bg1">
                    <a:lumMod val="95000"/>
                  </a:schemeClr>
                </a:solidFill>
                <a:latin typeface="Figtree" pitchFamily="2" charset="0"/>
                <a:cs typeface="Times New Roman" panose="02020603050405020304" pitchFamily="18" charset="0"/>
              </a:rPr>
              <a:t>Is feedback </a:t>
            </a:r>
            <a:r>
              <a:rPr lang="sv-SE" sz="2800" dirty="0" err="1">
                <a:solidFill>
                  <a:schemeClr val="bg1">
                    <a:lumMod val="95000"/>
                  </a:schemeClr>
                </a:solidFill>
                <a:latin typeface="Figtree" pitchFamily="2" charset="0"/>
                <a:cs typeface="Times New Roman" panose="02020603050405020304" pitchFamily="18" charset="0"/>
              </a:rPr>
              <a:t>something</a:t>
            </a:r>
            <a:r>
              <a:rPr lang="sv-SE" sz="2800" dirty="0">
                <a:solidFill>
                  <a:schemeClr val="bg1">
                    <a:lumMod val="95000"/>
                  </a:schemeClr>
                </a:solidFill>
                <a:latin typeface="Figtree" pitchFamily="2" charset="0"/>
                <a:cs typeface="Times New Roman" panose="02020603050405020304" pitchFamily="18" charset="0"/>
              </a:rPr>
              <a:t> </a:t>
            </a:r>
            <a:r>
              <a:rPr lang="sv-SE" sz="2800" dirty="0" err="1">
                <a:solidFill>
                  <a:schemeClr val="bg1">
                    <a:lumMod val="95000"/>
                  </a:schemeClr>
                </a:solidFill>
                <a:latin typeface="Figtree" pitchFamily="2" charset="0"/>
                <a:cs typeface="Times New Roman" panose="02020603050405020304" pitchFamily="18" charset="0"/>
              </a:rPr>
              <a:t>you</a:t>
            </a:r>
            <a:r>
              <a:rPr lang="sv-SE" sz="2800" dirty="0">
                <a:solidFill>
                  <a:schemeClr val="bg1">
                    <a:lumMod val="95000"/>
                  </a:schemeClr>
                </a:solidFill>
                <a:latin typeface="Figtree" pitchFamily="2" charset="0"/>
                <a:cs typeface="Times New Roman" panose="02020603050405020304" pitchFamily="18" charset="0"/>
              </a:rPr>
              <a:t> </a:t>
            </a:r>
            <a:r>
              <a:rPr lang="sv-SE" sz="2800" dirty="0" err="1">
                <a:solidFill>
                  <a:schemeClr val="bg1">
                    <a:lumMod val="95000"/>
                  </a:schemeClr>
                </a:solidFill>
                <a:latin typeface="Figtree" pitchFamily="2" charset="0"/>
                <a:cs typeface="Times New Roman" panose="02020603050405020304" pitchFamily="18" charset="0"/>
              </a:rPr>
              <a:t>see</a:t>
            </a:r>
            <a:r>
              <a:rPr lang="sv-SE" sz="2800" dirty="0">
                <a:solidFill>
                  <a:schemeClr val="bg1">
                    <a:lumMod val="95000"/>
                  </a:schemeClr>
                </a:solidFill>
                <a:latin typeface="Figtree" pitchFamily="2" charset="0"/>
                <a:cs typeface="Times New Roman" panose="02020603050405020304" pitchFamily="18" charset="0"/>
              </a:rPr>
              <a:t> as positive or negative? </a:t>
            </a:r>
            <a:r>
              <a:rPr lang="sv-SE" sz="2800" i="1" dirty="0" err="1">
                <a:solidFill>
                  <a:schemeClr val="bg1">
                    <a:lumMod val="95000"/>
                  </a:schemeClr>
                </a:solidFill>
                <a:latin typeface="Figtree" pitchFamily="2" charset="0"/>
                <a:cs typeface="Times New Roman" panose="02020603050405020304" pitchFamily="18" charset="0"/>
              </a:rPr>
              <a:t>Please</a:t>
            </a:r>
            <a:r>
              <a:rPr lang="sv-SE" sz="2800" i="1" dirty="0">
                <a:solidFill>
                  <a:schemeClr val="bg1">
                    <a:lumMod val="95000"/>
                  </a:schemeClr>
                </a:solidFill>
                <a:latin typeface="Figtree" pitchFamily="2" charset="0"/>
                <a:cs typeface="Times New Roman" panose="02020603050405020304" pitchFamily="18" charset="0"/>
              </a:rPr>
              <a:t> </a:t>
            </a:r>
            <a:r>
              <a:rPr lang="sv-SE" sz="2800" i="1" dirty="0" err="1">
                <a:solidFill>
                  <a:schemeClr val="bg1">
                    <a:lumMod val="95000"/>
                  </a:schemeClr>
                </a:solidFill>
                <a:latin typeface="Figtree" pitchFamily="2" charset="0"/>
                <a:cs typeface="Times New Roman" panose="02020603050405020304" pitchFamily="18" charset="0"/>
              </a:rPr>
              <a:t>elaborate</a:t>
            </a:r>
            <a:r>
              <a:rPr lang="sv-SE" sz="2800" i="1" dirty="0">
                <a:solidFill>
                  <a:schemeClr val="bg1">
                    <a:lumMod val="95000"/>
                  </a:schemeClr>
                </a:solidFill>
                <a:latin typeface="Figtree" pitchFamily="2" charset="0"/>
                <a:cs typeface="Times New Roman" panose="02020603050405020304" pitchFamily="18" charset="0"/>
              </a:rPr>
              <a:t> </a:t>
            </a:r>
            <a:r>
              <a:rPr lang="sv-SE" sz="2800" i="1" dirty="0" err="1">
                <a:solidFill>
                  <a:schemeClr val="bg1">
                    <a:lumMod val="95000"/>
                  </a:schemeClr>
                </a:solidFill>
                <a:latin typeface="Figtree" pitchFamily="2" charset="0"/>
                <a:cs typeface="Times New Roman" panose="02020603050405020304" pitchFamily="18" charset="0"/>
              </a:rPr>
              <a:t>your</a:t>
            </a:r>
            <a:r>
              <a:rPr lang="sv-SE" sz="2800" i="1" dirty="0">
                <a:solidFill>
                  <a:schemeClr val="bg1">
                    <a:lumMod val="95000"/>
                  </a:schemeClr>
                </a:solidFill>
                <a:latin typeface="Figtree" pitchFamily="2" charset="0"/>
                <a:cs typeface="Times New Roman" panose="02020603050405020304" pitchFamily="18" charset="0"/>
              </a:rPr>
              <a:t> </a:t>
            </a:r>
            <a:r>
              <a:rPr lang="sv-SE" sz="2800" i="1" dirty="0" err="1">
                <a:solidFill>
                  <a:schemeClr val="bg1">
                    <a:lumMod val="95000"/>
                  </a:schemeClr>
                </a:solidFill>
                <a:latin typeface="Figtree" pitchFamily="2" charset="0"/>
                <a:cs typeface="Times New Roman" panose="02020603050405020304" pitchFamily="18" charset="0"/>
              </a:rPr>
              <a:t>answer</a:t>
            </a:r>
            <a:r>
              <a:rPr lang="sv-SE" sz="2800" i="1" dirty="0">
                <a:solidFill>
                  <a:schemeClr val="bg1">
                    <a:lumMod val="95000"/>
                  </a:schemeClr>
                </a:solidFill>
                <a:latin typeface="Figtree" pitchFamily="2" charset="0"/>
                <a:cs typeface="Times New Roman" panose="02020603050405020304" pitchFamily="18" charset="0"/>
              </a:rPr>
              <a:t>.</a:t>
            </a:r>
          </a:p>
          <a:p>
            <a:pPr marL="514350" indent="-514350">
              <a:lnSpc>
                <a:spcPct val="107000"/>
              </a:lnSpc>
              <a:spcAft>
                <a:spcPts val="600"/>
              </a:spcAft>
              <a:buFont typeface="+mj-lt"/>
              <a:buAutoNum type="arabicPeriod"/>
            </a:pPr>
            <a:r>
              <a:rPr lang="sv-SE" sz="2800" dirty="0" err="1">
                <a:solidFill>
                  <a:schemeClr val="bg1">
                    <a:lumMod val="95000"/>
                  </a:schemeClr>
                </a:solidFill>
                <a:latin typeface="Figtree" pitchFamily="2" charset="0"/>
                <a:cs typeface="Times New Roman" panose="02020603050405020304" pitchFamily="18" charset="0"/>
              </a:rPr>
              <a:t>How</a:t>
            </a:r>
            <a:r>
              <a:rPr lang="sv-SE" sz="2800" dirty="0">
                <a:solidFill>
                  <a:schemeClr val="bg1">
                    <a:lumMod val="95000"/>
                  </a:schemeClr>
                </a:solidFill>
                <a:latin typeface="Figtree" pitchFamily="2" charset="0"/>
                <a:cs typeface="Times New Roman" panose="02020603050405020304" pitchFamily="18" charset="0"/>
              </a:rPr>
              <a:t> </a:t>
            </a:r>
            <a:r>
              <a:rPr lang="sv-SE" sz="2800" dirty="0" err="1">
                <a:solidFill>
                  <a:schemeClr val="bg1">
                    <a:lumMod val="95000"/>
                  </a:schemeClr>
                </a:solidFill>
                <a:latin typeface="Figtree" pitchFamily="2" charset="0"/>
                <a:cs typeface="Times New Roman" panose="02020603050405020304" pitchFamily="18" charset="0"/>
              </a:rPr>
              <a:t>good</a:t>
            </a:r>
            <a:r>
              <a:rPr lang="sv-SE" sz="2800" dirty="0">
                <a:solidFill>
                  <a:schemeClr val="bg1">
                    <a:lumMod val="95000"/>
                  </a:schemeClr>
                </a:solidFill>
                <a:latin typeface="Figtree" pitchFamily="2" charset="0"/>
                <a:cs typeface="Times New Roman" panose="02020603050405020304" pitchFamily="18" charset="0"/>
              </a:rPr>
              <a:t> </a:t>
            </a:r>
            <a:r>
              <a:rPr lang="sv-SE" sz="2800" dirty="0" err="1">
                <a:solidFill>
                  <a:schemeClr val="bg1">
                    <a:lumMod val="95000"/>
                  </a:schemeClr>
                </a:solidFill>
                <a:latin typeface="Figtree" pitchFamily="2" charset="0"/>
                <a:cs typeface="Times New Roman" panose="02020603050405020304" pitchFamily="18" charset="0"/>
              </a:rPr>
              <a:t>are</a:t>
            </a:r>
            <a:r>
              <a:rPr lang="sv-SE" sz="2800" dirty="0">
                <a:solidFill>
                  <a:schemeClr val="bg1">
                    <a:lumMod val="95000"/>
                  </a:schemeClr>
                </a:solidFill>
                <a:latin typeface="Figtree" pitchFamily="2" charset="0"/>
                <a:cs typeface="Times New Roman" panose="02020603050405020304" pitchFamily="18" charset="0"/>
              </a:rPr>
              <a:t> </a:t>
            </a:r>
            <a:r>
              <a:rPr lang="sv-SE" sz="2800" dirty="0" err="1">
                <a:solidFill>
                  <a:schemeClr val="bg1">
                    <a:lumMod val="95000"/>
                  </a:schemeClr>
                </a:solidFill>
                <a:latin typeface="Figtree" pitchFamily="2" charset="0"/>
                <a:cs typeface="Times New Roman" panose="02020603050405020304" pitchFamily="18" charset="0"/>
              </a:rPr>
              <a:t>we</a:t>
            </a:r>
            <a:r>
              <a:rPr lang="sv-SE" sz="2800" dirty="0">
                <a:solidFill>
                  <a:schemeClr val="bg1">
                    <a:lumMod val="95000"/>
                  </a:schemeClr>
                </a:solidFill>
                <a:latin typeface="Figtree" pitchFamily="2" charset="0"/>
                <a:cs typeface="Times New Roman" panose="02020603050405020304" pitchFamily="18" charset="0"/>
              </a:rPr>
              <a:t>, at </a:t>
            </a:r>
            <a:r>
              <a:rPr lang="sv-SE" sz="2800" dirty="0" err="1">
                <a:solidFill>
                  <a:schemeClr val="bg1">
                    <a:lumMod val="95000"/>
                  </a:schemeClr>
                </a:solidFill>
                <a:latin typeface="Figtree" pitchFamily="2" charset="0"/>
                <a:cs typeface="Times New Roman" panose="02020603050405020304" pitchFamily="18" charset="0"/>
              </a:rPr>
              <a:t>this</a:t>
            </a:r>
            <a:r>
              <a:rPr lang="sv-SE" sz="2800" dirty="0">
                <a:solidFill>
                  <a:schemeClr val="bg1">
                    <a:lumMod val="95000"/>
                  </a:schemeClr>
                </a:solidFill>
                <a:latin typeface="Figtree" pitchFamily="2" charset="0"/>
                <a:cs typeface="Times New Roman" panose="02020603050405020304" pitchFamily="18" charset="0"/>
              </a:rPr>
              <a:t> </a:t>
            </a:r>
            <a:r>
              <a:rPr lang="sv-SE" sz="2800" dirty="0" err="1">
                <a:solidFill>
                  <a:schemeClr val="bg1">
                    <a:lumMod val="95000"/>
                  </a:schemeClr>
                </a:solidFill>
                <a:latin typeface="Figtree" pitchFamily="2" charset="0"/>
                <a:cs typeface="Times New Roman" panose="02020603050405020304" pitchFamily="18" charset="0"/>
              </a:rPr>
              <a:t>workplace</a:t>
            </a:r>
            <a:r>
              <a:rPr lang="sv-SE" sz="2800" dirty="0">
                <a:solidFill>
                  <a:schemeClr val="bg1">
                    <a:lumMod val="95000"/>
                  </a:schemeClr>
                </a:solidFill>
                <a:latin typeface="Figtree" pitchFamily="2" charset="0"/>
                <a:cs typeface="Times New Roman" panose="02020603050405020304" pitchFamily="18" charset="0"/>
              </a:rPr>
              <a:t>, at </a:t>
            </a:r>
            <a:r>
              <a:rPr lang="sv-SE" sz="2800" dirty="0" err="1">
                <a:solidFill>
                  <a:schemeClr val="bg1">
                    <a:lumMod val="95000"/>
                  </a:schemeClr>
                </a:solidFill>
                <a:latin typeface="Figtree" pitchFamily="2" charset="0"/>
                <a:cs typeface="Times New Roman" panose="02020603050405020304" pitchFamily="18" charset="0"/>
              </a:rPr>
              <a:t>encouraging</a:t>
            </a:r>
            <a:r>
              <a:rPr lang="sv-SE" sz="2800" dirty="0">
                <a:solidFill>
                  <a:schemeClr val="bg1">
                    <a:lumMod val="95000"/>
                  </a:schemeClr>
                </a:solidFill>
                <a:latin typeface="Figtree" pitchFamily="2" charset="0"/>
                <a:cs typeface="Times New Roman" panose="02020603050405020304" pitchFamily="18" charset="0"/>
              </a:rPr>
              <a:t> </a:t>
            </a:r>
            <a:r>
              <a:rPr lang="sv-SE" sz="2800" dirty="0" err="1">
                <a:solidFill>
                  <a:schemeClr val="bg1">
                    <a:lumMod val="95000"/>
                  </a:schemeClr>
                </a:solidFill>
                <a:latin typeface="Figtree" pitchFamily="2" charset="0"/>
                <a:cs typeface="Times New Roman" panose="02020603050405020304" pitchFamily="18" charset="0"/>
              </a:rPr>
              <a:t>each</a:t>
            </a:r>
            <a:r>
              <a:rPr lang="sv-SE" sz="2800" dirty="0">
                <a:solidFill>
                  <a:schemeClr val="bg1">
                    <a:lumMod val="95000"/>
                  </a:schemeClr>
                </a:solidFill>
                <a:latin typeface="Figtree" pitchFamily="2" charset="0"/>
                <a:cs typeface="Times New Roman" panose="02020603050405020304" pitchFamily="18" charset="0"/>
              </a:rPr>
              <a:t> </a:t>
            </a:r>
            <a:r>
              <a:rPr lang="sv-SE" sz="2800" dirty="0" err="1">
                <a:solidFill>
                  <a:schemeClr val="bg1">
                    <a:lumMod val="95000"/>
                  </a:schemeClr>
                </a:solidFill>
                <a:latin typeface="Figtree" pitchFamily="2" charset="0"/>
                <a:cs typeface="Times New Roman" panose="02020603050405020304" pitchFamily="18" charset="0"/>
              </a:rPr>
              <a:t>other</a:t>
            </a:r>
            <a:r>
              <a:rPr lang="sv-SE" sz="2800" dirty="0">
                <a:solidFill>
                  <a:schemeClr val="bg1">
                    <a:lumMod val="95000"/>
                  </a:schemeClr>
                </a:solidFill>
                <a:latin typeface="Figtree" pitchFamily="2" charset="0"/>
                <a:cs typeface="Times New Roman" panose="02020603050405020304" pitchFamily="18" charset="0"/>
              </a:rPr>
              <a:t> and </a:t>
            </a:r>
            <a:r>
              <a:rPr lang="sv-SE" sz="2800" dirty="0" err="1">
                <a:solidFill>
                  <a:schemeClr val="bg1">
                    <a:lumMod val="95000"/>
                  </a:schemeClr>
                </a:solidFill>
                <a:latin typeface="Figtree" pitchFamily="2" charset="0"/>
                <a:cs typeface="Times New Roman" panose="02020603050405020304" pitchFamily="18" charset="0"/>
              </a:rPr>
              <a:t>giving</a:t>
            </a:r>
            <a:r>
              <a:rPr lang="sv-SE" sz="2800" dirty="0">
                <a:solidFill>
                  <a:schemeClr val="bg1">
                    <a:lumMod val="95000"/>
                  </a:schemeClr>
                </a:solidFill>
                <a:latin typeface="Figtree" pitchFamily="2" charset="0"/>
                <a:cs typeface="Times New Roman" panose="02020603050405020304" pitchFamily="18" charset="0"/>
              </a:rPr>
              <a:t> positive feedback?</a:t>
            </a:r>
          </a:p>
          <a:p>
            <a:pPr marL="514350" indent="-514350">
              <a:lnSpc>
                <a:spcPct val="107000"/>
              </a:lnSpc>
              <a:spcAft>
                <a:spcPts val="600"/>
              </a:spcAft>
              <a:buFont typeface="+mj-lt"/>
              <a:buAutoNum type="arabicPeriod"/>
            </a:pPr>
            <a:r>
              <a:rPr lang="sv-SE" sz="2800" dirty="0" err="1">
                <a:solidFill>
                  <a:schemeClr val="bg1">
                    <a:lumMod val="95000"/>
                  </a:schemeClr>
                </a:solidFill>
                <a:latin typeface="Figtree" pitchFamily="2" charset="0"/>
                <a:cs typeface="Times New Roman" panose="02020603050405020304" pitchFamily="18" charset="0"/>
              </a:rPr>
              <a:t>Can</a:t>
            </a:r>
            <a:r>
              <a:rPr lang="sv-SE" sz="2800" dirty="0">
                <a:solidFill>
                  <a:schemeClr val="bg1">
                    <a:lumMod val="95000"/>
                  </a:schemeClr>
                </a:solidFill>
                <a:latin typeface="Figtree" pitchFamily="2" charset="0"/>
                <a:cs typeface="Times New Roman" panose="02020603050405020304" pitchFamily="18" charset="0"/>
              </a:rPr>
              <a:t> </a:t>
            </a:r>
            <a:r>
              <a:rPr lang="sv-SE" sz="2800" dirty="0" err="1">
                <a:solidFill>
                  <a:schemeClr val="bg1">
                    <a:lumMod val="95000"/>
                  </a:schemeClr>
                </a:solidFill>
                <a:latin typeface="Figtree" pitchFamily="2" charset="0"/>
                <a:cs typeface="Times New Roman" panose="02020603050405020304" pitchFamily="18" charset="0"/>
              </a:rPr>
              <a:t>you</a:t>
            </a:r>
            <a:r>
              <a:rPr lang="sv-SE" sz="2800" dirty="0">
                <a:solidFill>
                  <a:schemeClr val="bg1">
                    <a:lumMod val="95000"/>
                  </a:schemeClr>
                </a:solidFill>
                <a:latin typeface="Figtree" pitchFamily="2" charset="0"/>
                <a:cs typeface="Times New Roman" panose="02020603050405020304" pitchFamily="18" charset="0"/>
              </a:rPr>
              <a:t> </a:t>
            </a:r>
            <a:r>
              <a:rPr lang="sv-SE" sz="2800" dirty="0" err="1">
                <a:solidFill>
                  <a:schemeClr val="bg1">
                    <a:lumMod val="95000"/>
                  </a:schemeClr>
                </a:solidFill>
                <a:latin typeface="Figtree" pitchFamily="2" charset="0"/>
                <a:cs typeface="Times New Roman" panose="02020603050405020304" pitchFamily="18" charset="0"/>
              </a:rPr>
              <a:t>think</a:t>
            </a:r>
            <a:r>
              <a:rPr lang="sv-SE" sz="2800" dirty="0">
                <a:solidFill>
                  <a:schemeClr val="bg1">
                    <a:lumMod val="95000"/>
                  </a:schemeClr>
                </a:solidFill>
                <a:latin typeface="Figtree" pitchFamily="2" charset="0"/>
                <a:cs typeface="Times New Roman" panose="02020603050405020304" pitchFamily="18" charset="0"/>
              </a:rPr>
              <a:t> </a:t>
            </a:r>
            <a:r>
              <a:rPr lang="sv-SE" sz="2800" dirty="0" err="1">
                <a:solidFill>
                  <a:schemeClr val="bg1">
                    <a:lumMod val="95000"/>
                  </a:schemeClr>
                </a:solidFill>
                <a:latin typeface="Figtree" pitchFamily="2" charset="0"/>
                <a:cs typeface="Times New Roman" panose="02020603050405020304" pitchFamily="18" charset="0"/>
              </a:rPr>
              <a:t>of</a:t>
            </a:r>
            <a:r>
              <a:rPr lang="sv-SE" sz="2800" dirty="0">
                <a:solidFill>
                  <a:schemeClr val="bg1">
                    <a:lumMod val="95000"/>
                  </a:schemeClr>
                </a:solidFill>
                <a:latin typeface="Figtree" pitchFamily="2" charset="0"/>
                <a:cs typeface="Times New Roman" panose="02020603050405020304" pitchFamily="18" charset="0"/>
              </a:rPr>
              <a:t> an </a:t>
            </a:r>
            <a:r>
              <a:rPr lang="sv-SE" sz="2800" dirty="0" err="1">
                <a:solidFill>
                  <a:schemeClr val="bg1">
                    <a:lumMod val="95000"/>
                  </a:schemeClr>
                </a:solidFill>
                <a:latin typeface="Figtree" pitchFamily="2" charset="0"/>
                <a:cs typeface="Times New Roman" panose="02020603050405020304" pitchFamily="18" charset="0"/>
              </a:rPr>
              <a:t>example</a:t>
            </a:r>
            <a:r>
              <a:rPr lang="sv-SE" sz="2800" dirty="0">
                <a:solidFill>
                  <a:schemeClr val="bg1">
                    <a:lumMod val="95000"/>
                  </a:schemeClr>
                </a:solidFill>
                <a:latin typeface="Figtree" pitchFamily="2" charset="0"/>
                <a:cs typeface="Times New Roman" panose="02020603050405020304" pitchFamily="18" charset="0"/>
              </a:rPr>
              <a:t> </a:t>
            </a:r>
            <a:r>
              <a:rPr lang="sv-SE" sz="2800" dirty="0" err="1">
                <a:solidFill>
                  <a:schemeClr val="bg1">
                    <a:lumMod val="95000"/>
                  </a:schemeClr>
                </a:solidFill>
                <a:latin typeface="Figtree" pitchFamily="2" charset="0"/>
                <a:cs typeface="Times New Roman" panose="02020603050405020304" pitchFamily="18" charset="0"/>
              </a:rPr>
              <a:t>where</a:t>
            </a:r>
            <a:r>
              <a:rPr lang="sv-SE" sz="2800" dirty="0">
                <a:solidFill>
                  <a:schemeClr val="bg1">
                    <a:lumMod val="95000"/>
                  </a:schemeClr>
                </a:solidFill>
                <a:latin typeface="Figtree" pitchFamily="2" charset="0"/>
                <a:cs typeface="Times New Roman" panose="02020603050405020304" pitchFamily="18" charset="0"/>
              </a:rPr>
              <a:t> feedback has </a:t>
            </a:r>
            <a:r>
              <a:rPr lang="sv-SE" sz="2800" dirty="0" err="1">
                <a:solidFill>
                  <a:schemeClr val="bg1">
                    <a:lumMod val="95000"/>
                  </a:schemeClr>
                </a:solidFill>
                <a:latin typeface="Figtree" pitchFamily="2" charset="0"/>
                <a:cs typeface="Times New Roman" panose="02020603050405020304" pitchFamily="18" charset="0"/>
              </a:rPr>
              <a:t>contributed</a:t>
            </a:r>
            <a:r>
              <a:rPr lang="sv-SE" sz="2800" dirty="0">
                <a:solidFill>
                  <a:schemeClr val="bg1">
                    <a:lumMod val="95000"/>
                  </a:schemeClr>
                </a:solidFill>
                <a:latin typeface="Figtree" pitchFamily="2" charset="0"/>
                <a:cs typeface="Times New Roman" panose="02020603050405020304" pitchFamily="18" charset="0"/>
              </a:rPr>
              <a:t> to a </a:t>
            </a:r>
            <a:r>
              <a:rPr lang="sv-SE" sz="2800" dirty="0" err="1">
                <a:solidFill>
                  <a:schemeClr val="bg1">
                    <a:lumMod val="95000"/>
                  </a:schemeClr>
                </a:solidFill>
                <a:latin typeface="Figtree" pitchFamily="2" charset="0"/>
                <a:cs typeface="Times New Roman" panose="02020603050405020304" pitchFamily="18" charset="0"/>
              </a:rPr>
              <a:t>better</a:t>
            </a:r>
            <a:r>
              <a:rPr lang="sv-SE" sz="2800" dirty="0">
                <a:solidFill>
                  <a:schemeClr val="bg1">
                    <a:lumMod val="95000"/>
                  </a:schemeClr>
                </a:solidFill>
                <a:latin typeface="Figtree" pitchFamily="2" charset="0"/>
                <a:cs typeface="Times New Roman" panose="02020603050405020304" pitchFamily="18" charset="0"/>
              </a:rPr>
              <a:t> </a:t>
            </a:r>
            <a:r>
              <a:rPr lang="sv-SE" sz="2800" dirty="0" err="1">
                <a:solidFill>
                  <a:schemeClr val="bg1">
                    <a:lumMod val="95000"/>
                  </a:schemeClr>
                </a:solidFill>
                <a:latin typeface="Figtree" pitchFamily="2" charset="0"/>
                <a:cs typeface="Times New Roman" panose="02020603050405020304" pitchFamily="18" charset="0"/>
              </a:rPr>
              <a:t>work</a:t>
            </a:r>
            <a:r>
              <a:rPr lang="sv-SE" sz="2800" dirty="0">
                <a:solidFill>
                  <a:schemeClr val="bg1">
                    <a:lumMod val="95000"/>
                  </a:schemeClr>
                </a:solidFill>
                <a:latin typeface="Figtree" pitchFamily="2" charset="0"/>
                <a:cs typeface="Times New Roman" panose="02020603050405020304" pitchFamily="18" charset="0"/>
              </a:rPr>
              <a:t> </a:t>
            </a:r>
            <a:r>
              <a:rPr lang="sv-SE" sz="2800" dirty="0" err="1">
                <a:solidFill>
                  <a:schemeClr val="bg1">
                    <a:lumMod val="95000"/>
                  </a:schemeClr>
                </a:solidFill>
                <a:latin typeface="Figtree" pitchFamily="2" charset="0"/>
                <a:cs typeface="Times New Roman" panose="02020603050405020304" pitchFamily="18" charset="0"/>
              </a:rPr>
              <a:t>environment</a:t>
            </a:r>
            <a:r>
              <a:rPr lang="sv-SE" sz="2800" dirty="0">
                <a:solidFill>
                  <a:schemeClr val="bg1">
                    <a:lumMod val="95000"/>
                  </a:schemeClr>
                </a:solidFill>
                <a:latin typeface="Figtree" pitchFamily="2" charset="0"/>
                <a:cs typeface="Times New Roman" panose="02020603050405020304" pitchFamily="18" charset="0"/>
              </a:rPr>
              <a:t>?</a:t>
            </a:r>
            <a:endParaRPr lang="sv-SE" sz="2800" i="1" dirty="0">
              <a:solidFill>
                <a:schemeClr val="bg1"/>
              </a:solidFill>
              <a:latin typeface="Figtree" pitchFamily="2" charset="0"/>
            </a:endParaRPr>
          </a:p>
          <a:p>
            <a:endParaRPr lang="sv-SE" sz="3600" dirty="0">
              <a:solidFill>
                <a:schemeClr val="bg1"/>
              </a:solidFill>
              <a:latin typeface="Figtree" pitchFamily="2" charset="0"/>
            </a:endParaRPr>
          </a:p>
        </p:txBody>
      </p:sp>
      <p:sp>
        <p:nvSpPr>
          <p:cNvPr id="13" name="Rektangel 12">
            <a:extLst>
              <a:ext uri="{FF2B5EF4-FFF2-40B4-BE49-F238E27FC236}">
                <a16:creationId xmlns:a16="http://schemas.microsoft.com/office/drawing/2014/main" id="{1E307FD2-C1DE-9E42-D67E-1CF9DBEE2134}"/>
              </a:ext>
            </a:extLst>
          </p:cNvPr>
          <p:cNvSpPr/>
          <p:nvPr/>
        </p:nvSpPr>
        <p:spPr>
          <a:xfrm>
            <a:off x="7748028" y="214400"/>
            <a:ext cx="4074695" cy="2030316"/>
          </a:xfrm>
          <a:prstGeom prst="rect">
            <a:avLst/>
          </a:prstGeom>
          <a:solidFill>
            <a:srgbClr val="FFD7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under </a:t>
            </a:r>
            <a:r>
              <a:rPr lang="sv-SE" dirty="0" err="1">
                <a:solidFill>
                  <a:srgbClr val="FF0000"/>
                </a:solidFill>
              </a:rPr>
              <a:t>säkerhetspushen</a:t>
            </a:r>
            <a:r>
              <a:rPr lang="sv-SE" dirty="0">
                <a:solidFill>
                  <a:srgbClr val="FF0000"/>
                </a:solidFill>
              </a:rPr>
              <a:t> för att visa frågorna på en skärm eller med projektor. QR-koden länkar till den digitala lösningen för att svara på frågorna.</a:t>
            </a:r>
          </a:p>
          <a:p>
            <a:pPr algn="ctr"/>
            <a:r>
              <a:rPr lang="sv-SE" sz="1200" dirty="0">
                <a:solidFill>
                  <a:srgbClr val="FF0000"/>
                </a:solidFill>
              </a:rPr>
              <a:t>(Justera denna bilden så den passar er och plocka bort denna orangea ruta)</a:t>
            </a:r>
            <a:endParaRPr lang="sv-SE" dirty="0">
              <a:solidFill>
                <a:srgbClr val="FF0000"/>
              </a:solidFill>
            </a:endParaRPr>
          </a:p>
        </p:txBody>
      </p:sp>
      <p:grpSp>
        <p:nvGrpSpPr>
          <p:cNvPr id="9" name="Grupp 8">
            <a:extLst>
              <a:ext uri="{FF2B5EF4-FFF2-40B4-BE49-F238E27FC236}">
                <a16:creationId xmlns:a16="http://schemas.microsoft.com/office/drawing/2014/main" id="{87B5CBC4-8774-4992-9DB7-6BAB8AC58AB1}"/>
              </a:ext>
            </a:extLst>
          </p:cNvPr>
          <p:cNvGrpSpPr/>
          <p:nvPr/>
        </p:nvGrpSpPr>
        <p:grpSpPr>
          <a:xfrm>
            <a:off x="9919865" y="4679119"/>
            <a:ext cx="1824538" cy="1918765"/>
            <a:chOff x="9944917" y="4666593"/>
            <a:chExt cx="1824538" cy="1918765"/>
          </a:xfrm>
        </p:grpSpPr>
        <p:sp>
          <p:nvSpPr>
            <p:cNvPr id="2" name="Rektangel 1">
              <a:extLst>
                <a:ext uri="{FF2B5EF4-FFF2-40B4-BE49-F238E27FC236}">
                  <a16:creationId xmlns:a16="http://schemas.microsoft.com/office/drawing/2014/main" id="{9A4F77C8-26EC-B293-2565-99577C15FB62}"/>
                </a:ext>
              </a:extLst>
            </p:cNvPr>
            <p:cNvSpPr/>
            <p:nvPr/>
          </p:nvSpPr>
          <p:spPr>
            <a:xfrm>
              <a:off x="10068910" y="4666593"/>
              <a:ext cx="1576552" cy="15660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621E94D2-A87B-6751-05CA-0F0D70D4101C}"/>
                </a:ext>
              </a:extLst>
            </p:cNvPr>
            <p:cNvSpPr txBox="1"/>
            <p:nvPr/>
          </p:nvSpPr>
          <p:spPr>
            <a:xfrm>
              <a:off x="9944917" y="6216026"/>
              <a:ext cx="1824538" cy="369332"/>
            </a:xfrm>
            <a:prstGeom prst="rect">
              <a:avLst/>
            </a:prstGeom>
            <a:noFill/>
          </p:spPr>
          <p:txBody>
            <a:bodyPr wrap="none" rtlCol="0">
              <a:spAutoFit/>
            </a:bodyPr>
            <a:lstStyle/>
            <a:p>
              <a:pPr algn="l"/>
              <a:r>
                <a:rPr lang="sv-SE" dirty="0" err="1">
                  <a:latin typeface="Figtree" pitchFamily="2" charset="0"/>
                </a:rPr>
                <a:t>Answer</a:t>
              </a:r>
              <a:r>
                <a:rPr lang="sv-SE" dirty="0">
                  <a:latin typeface="Figtree" pitchFamily="2" charset="0"/>
                </a:rPr>
                <a:t> </a:t>
              </a:r>
              <a:r>
                <a:rPr lang="sv-SE" dirty="0" err="1">
                  <a:latin typeface="Figtree" pitchFamily="2" charset="0"/>
                </a:rPr>
                <a:t>digitally</a:t>
              </a:r>
              <a:endParaRPr lang="sv-SE" dirty="0">
                <a:latin typeface="Figtree" pitchFamily="2" charset="0"/>
              </a:endParaRPr>
            </a:p>
          </p:txBody>
        </p:sp>
      </p:grpSp>
      <p:pic>
        <p:nvPicPr>
          <p:cNvPr id="15" name="Bildobjekt 14">
            <a:extLst>
              <a:ext uri="{FF2B5EF4-FFF2-40B4-BE49-F238E27FC236}">
                <a16:creationId xmlns:a16="http://schemas.microsoft.com/office/drawing/2014/main" id="{B4EF6D6F-CBC2-D7A1-7ED1-8050E400C328}"/>
              </a:ext>
            </a:extLst>
          </p:cNvPr>
          <p:cNvPicPr>
            <a:picLocks noChangeAspect="1"/>
          </p:cNvPicPr>
          <p:nvPr/>
        </p:nvPicPr>
        <p:blipFill>
          <a:blip r:embed="rId2"/>
          <a:stretch>
            <a:fillRect/>
          </a:stretch>
        </p:blipFill>
        <p:spPr>
          <a:xfrm>
            <a:off x="10079663" y="4725726"/>
            <a:ext cx="1501200" cy="1501200"/>
          </a:xfrm>
          <a:prstGeom prst="rect">
            <a:avLst/>
          </a:prstGeom>
        </p:spPr>
      </p:pic>
    </p:spTree>
    <p:extLst>
      <p:ext uri="{BB962C8B-B14F-4D97-AF65-F5344CB8AC3E}">
        <p14:creationId xmlns:p14="http://schemas.microsoft.com/office/powerpoint/2010/main" val="310895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F5ECAA3-F29E-4F7F-DCB1-A1479744032C}"/>
              </a:ext>
            </a:extLst>
          </p:cNvPr>
          <p:cNvSpPr>
            <a:spLocks noGrp="1"/>
          </p:cNvSpPr>
          <p:nvPr>
            <p:ph type="sldNum" sz="quarter" idx="12"/>
          </p:nvPr>
        </p:nvSpPr>
        <p:spPr/>
        <p:txBody>
          <a:bodyPr/>
          <a:lstStyle/>
          <a:p>
            <a:fld id="{A96BDF98-47F6-474D-9A48-7BA703DF66EB}" type="slidenum">
              <a:rPr lang="sv-SE" smtClean="0"/>
              <a:pPr/>
              <a:t>15</a:t>
            </a:fld>
            <a:endParaRPr lang="sv-SE" dirty="0"/>
          </a:p>
        </p:txBody>
      </p:sp>
      <p:sp>
        <p:nvSpPr>
          <p:cNvPr id="5" name="Rubrik 4">
            <a:extLst>
              <a:ext uri="{FF2B5EF4-FFF2-40B4-BE49-F238E27FC236}">
                <a16:creationId xmlns:a16="http://schemas.microsoft.com/office/drawing/2014/main" id="{4DECA163-1A43-5503-32B3-8B47676A0622}"/>
              </a:ext>
            </a:extLst>
          </p:cNvPr>
          <p:cNvSpPr>
            <a:spLocks noGrp="1"/>
          </p:cNvSpPr>
          <p:nvPr>
            <p:ph type="ctrTitle"/>
          </p:nvPr>
        </p:nvSpPr>
        <p:spPr/>
        <p:txBody>
          <a:bodyPr/>
          <a:lstStyle/>
          <a:p>
            <a:r>
              <a:rPr lang="sv-SE" dirty="0"/>
              <a:t>WORKSHOP</a:t>
            </a:r>
          </a:p>
        </p:txBody>
      </p:sp>
      <p:sp>
        <p:nvSpPr>
          <p:cNvPr id="6" name="Underrubrik 5">
            <a:extLst>
              <a:ext uri="{FF2B5EF4-FFF2-40B4-BE49-F238E27FC236}">
                <a16:creationId xmlns:a16="http://schemas.microsoft.com/office/drawing/2014/main" id="{611D85AC-C937-5228-2CF9-F83FDDC611A4}"/>
              </a:ext>
            </a:extLst>
          </p:cNvPr>
          <p:cNvSpPr>
            <a:spLocks noGrp="1"/>
          </p:cNvSpPr>
          <p:nvPr>
            <p:ph type="subTitle" idx="1"/>
          </p:nvPr>
        </p:nvSpPr>
        <p:spPr>
          <a:xfrm>
            <a:off x="1524000" y="3602038"/>
            <a:ext cx="9144000" cy="1655762"/>
          </a:xfrm>
        </p:spPr>
        <p:txBody>
          <a:bodyPr/>
          <a:lstStyle/>
          <a:p>
            <a:r>
              <a:rPr lang="sv-SE" dirty="0"/>
              <a:t>På nästa sida finns en instruktion för dig som planerar att genomföra övningen som en workshop. De två följande bilderna, en på svenska och en på engelska, kan du använda vid genomförandet av workshopen. Du får gärna justera så bilderna passar hos just er!</a:t>
            </a:r>
          </a:p>
        </p:txBody>
      </p:sp>
    </p:spTree>
    <p:extLst>
      <p:ext uri="{BB962C8B-B14F-4D97-AF65-F5344CB8AC3E}">
        <p14:creationId xmlns:p14="http://schemas.microsoft.com/office/powerpoint/2010/main" val="325190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15476DE3-EF7A-4619-BD42-5D74EC559AFA}"/>
              </a:ext>
            </a:extLst>
          </p:cNvPr>
          <p:cNvSpPr>
            <a:spLocks noGrp="1"/>
          </p:cNvSpPr>
          <p:nvPr>
            <p:ph idx="1"/>
          </p:nvPr>
        </p:nvSpPr>
        <p:spPr>
          <a:xfrm>
            <a:off x="761162" y="1549756"/>
            <a:ext cx="5334838" cy="4647844"/>
          </a:xfrm>
        </p:spPr>
        <p:txBody>
          <a:bodyPr/>
          <a:lstStyle/>
          <a:p>
            <a:pPr marL="0" indent="0">
              <a:buNone/>
            </a:pPr>
            <a:r>
              <a:rPr lang="sv-SE" sz="1600" dirty="0">
                <a:latin typeface="Figtree" pitchFamily="2" charset="0"/>
              </a:rPr>
              <a:t>I den här varianten genomförs övningen som en workshop, antingen under </a:t>
            </a:r>
            <a:r>
              <a:rPr lang="sv-SE" sz="1600" dirty="0" err="1">
                <a:latin typeface="Figtree" pitchFamily="2" charset="0"/>
              </a:rPr>
              <a:t>säkerhetspushen</a:t>
            </a:r>
            <a:r>
              <a:rPr lang="sv-SE" sz="1600" dirty="0">
                <a:latin typeface="Figtree" pitchFamily="2" charset="0"/>
              </a:rPr>
              <a:t> eller vid ett senare tillfälle.</a:t>
            </a:r>
          </a:p>
          <a:p>
            <a:pPr marL="0" indent="0">
              <a:buNone/>
            </a:pPr>
            <a:r>
              <a:rPr lang="sv-SE" sz="1600" dirty="0">
                <a:latin typeface="Figtree" pitchFamily="2" charset="0"/>
              </a:rPr>
              <a:t>Som någon av de andra varianterna (BAS eller MELLAN), men med ytterligare frågor samt att mer tid avsätts för reflektion. Ni väljer om ni vill göra workshopen som en del av </a:t>
            </a:r>
            <a:r>
              <a:rPr lang="sv-SE" sz="1600" dirty="0" err="1">
                <a:latin typeface="Figtree" pitchFamily="2" charset="0"/>
              </a:rPr>
              <a:t>säkerhetspushen</a:t>
            </a:r>
            <a:r>
              <a:rPr lang="sv-SE" sz="1600" dirty="0">
                <a:latin typeface="Figtree" pitchFamily="2" charset="0"/>
              </a:rPr>
              <a:t> eller vid ett senare tillfälle. Om ni vill använda en digital lösning för att svara på frågorna kan ni använda denna: </a:t>
            </a:r>
            <a:r>
              <a:rPr lang="sv-SE" sz="1600" dirty="0" err="1">
                <a:solidFill>
                  <a:schemeClr val="accent4"/>
                </a:solidFill>
                <a:latin typeface="Figtree" pitchFamily="2" charset="0"/>
                <a:hlinkClick r:id="rId2">
                  <a:extLst>
                    <a:ext uri="{A12FA001-AC4F-418D-AE19-62706E023703}">
                      <ahyp:hlinkClr xmlns:ahyp="http://schemas.microsoft.com/office/drawing/2018/hyperlinkcolor" val="tx"/>
                    </a:ext>
                  </a:extLst>
                </a:hlinkClick>
              </a:rPr>
              <a:t>hallnollan.se</a:t>
            </a:r>
            <a:r>
              <a:rPr lang="sv-SE" sz="1600" dirty="0">
                <a:solidFill>
                  <a:schemeClr val="accent4"/>
                </a:solidFill>
                <a:latin typeface="Figtree" pitchFamily="2" charset="0"/>
                <a:hlinkClick r:id="rId2">
                  <a:extLst>
                    <a:ext uri="{A12FA001-AC4F-418D-AE19-62706E023703}">
                      <ahyp:hlinkClr xmlns:ahyp="http://schemas.microsoft.com/office/drawing/2018/hyperlinkcolor" val="tx"/>
                    </a:ext>
                  </a:extLst>
                </a:hlinkClick>
              </a:rPr>
              <a:t>/workshop</a:t>
            </a:r>
            <a:endParaRPr lang="sv-SE" sz="1600" dirty="0">
              <a:solidFill>
                <a:schemeClr val="accent4"/>
              </a:solidFill>
              <a:latin typeface="Figtree" pitchFamily="2" charset="0"/>
            </a:endParaRPr>
          </a:p>
          <a:p>
            <a:pPr marL="0" indent="0">
              <a:buNone/>
            </a:pPr>
            <a:r>
              <a:rPr lang="sv-SE" sz="1600" dirty="0">
                <a:latin typeface="Figtree" pitchFamily="2" charset="0"/>
              </a:rPr>
              <a:t>I workshopen ska tid för reflektion i grupp finnas och vi uppmuntrar till diskussion kring frågorna. Denna variant ger er möjlighet att konkretisera svaren på frågorna och göra dem till aktiviteter ni kan jobba vidare med och följa upp.</a:t>
            </a:r>
          </a:p>
          <a:p>
            <a:pPr marL="0" indent="0">
              <a:buNone/>
            </a:pPr>
            <a:r>
              <a:rPr lang="sv-SE" sz="1600" b="1" dirty="0">
                <a:latin typeface="Figtree" pitchFamily="2" charset="0"/>
              </a:rPr>
              <a:t>Ett tips är att titta på filmen flera gånger under workshopen.</a:t>
            </a:r>
          </a:p>
          <a:p>
            <a:pPr marL="0" indent="0">
              <a:buNone/>
            </a:pPr>
            <a:endParaRPr lang="sv-SE" sz="1600" dirty="0">
              <a:latin typeface="Figtree" pitchFamily="2" charset="0"/>
            </a:endParaRPr>
          </a:p>
          <a:p>
            <a:pPr marL="0" indent="0">
              <a:buNone/>
            </a:pPr>
            <a:endParaRPr lang="sv-SE" sz="1600" dirty="0">
              <a:latin typeface="Figtree" pitchFamily="2" charset="0"/>
            </a:endParaRPr>
          </a:p>
          <a:p>
            <a:pPr marL="0" indent="0">
              <a:buNone/>
            </a:pPr>
            <a:endParaRPr lang="sv-SE" sz="1600" dirty="0"/>
          </a:p>
        </p:txBody>
      </p:sp>
      <p:sp>
        <p:nvSpPr>
          <p:cNvPr id="3" name="Platshållare för bildnummer 2">
            <a:extLst>
              <a:ext uri="{FF2B5EF4-FFF2-40B4-BE49-F238E27FC236}">
                <a16:creationId xmlns:a16="http://schemas.microsoft.com/office/drawing/2014/main" id="{28C12C3B-7C92-B73A-AA92-01D5F79D5781}"/>
              </a:ext>
            </a:extLst>
          </p:cNvPr>
          <p:cNvSpPr>
            <a:spLocks noGrp="1"/>
          </p:cNvSpPr>
          <p:nvPr>
            <p:ph type="sldNum" sz="quarter" idx="12"/>
          </p:nvPr>
        </p:nvSpPr>
        <p:spPr/>
        <p:txBody>
          <a:bodyPr/>
          <a:lstStyle/>
          <a:p>
            <a:fld id="{A96BDF98-47F6-474D-9A48-7BA703DF66EB}" type="slidenum">
              <a:rPr lang="sv-SE" smtClean="0"/>
              <a:pPr/>
              <a:t>16</a:t>
            </a:fld>
            <a:endParaRPr lang="sv-SE" dirty="0"/>
          </a:p>
        </p:txBody>
      </p:sp>
      <p:sp>
        <p:nvSpPr>
          <p:cNvPr id="9" name="Rubrik 8">
            <a:extLst>
              <a:ext uri="{FF2B5EF4-FFF2-40B4-BE49-F238E27FC236}">
                <a16:creationId xmlns:a16="http://schemas.microsoft.com/office/drawing/2014/main" id="{BFFC4B85-91FD-3831-1FCA-18C757C88AC9}"/>
              </a:ext>
            </a:extLst>
          </p:cNvPr>
          <p:cNvSpPr>
            <a:spLocks noGrp="1"/>
          </p:cNvSpPr>
          <p:nvPr>
            <p:ph type="title"/>
          </p:nvPr>
        </p:nvSpPr>
        <p:spPr/>
        <p:txBody>
          <a:bodyPr/>
          <a:lstStyle/>
          <a:p>
            <a:r>
              <a:rPr lang="sv-SE" dirty="0"/>
              <a:t>Workshop – vid senare tillfälle</a:t>
            </a:r>
          </a:p>
        </p:txBody>
      </p:sp>
      <p:sp>
        <p:nvSpPr>
          <p:cNvPr id="16" name="Rektangel 15">
            <a:extLst>
              <a:ext uri="{FF2B5EF4-FFF2-40B4-BE49-F238E27FC236}">
                <a16:creationId xmlns:a16="http://schemas.microsoft.com/office/drawing/2014/main" id="{4D53C41F-E9BB-AE9E-11DF-979601350DB2}"/>
              </a:ext>
            </a:extLst>
          </p:cNvPr>
          <p:cNvSpPr/>
          <p:nvPr/>
        </p:nvSpPr>
        <p:spPr>
          <a:xfrm>
            <a:off x="6592824" y="1814262"/>
            <a:ext cx="5229899" cy="5043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5C0E4CFD-D24E-ECFE-9F45-2DE9ADC0A670}"/>
              </a:ext>
            </a:extLst>
          </p:cNvPr>
          <p:cNvSpPr/>
          <p:nvPr/>
        </p:nvSpPr>
        <p:spPr>
          <a:xfrm>
            <a:off x="6734049" y="1967012"/>
            <a:ext cx="4808767" cy="5505931"/>
          </a:xfrm>
          <a:prstGeom prst="rect">
            <a:avLst/>
          </a:prstGeom>
        </p:spPr>
        <p:txBody>
          <a:bodyPr wrap="square">
            <a:spAutoFit/>
          </a:bodyPr>
          <a:lstStyle/>
          <a:p>
            <a:pPr lvl="0">
              <a:lnSpc>
                <a:spcPct val="107000"/>
              </a:lnSpc>
              <a:spcAft>
                <a:spcPts val="600"/>
              </a:spcAft>
            </a:pPr>
            <a:r>
              <a:rPr lang="sv-SE" sz="1400"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Frågor</a:t>
            </a:r>
            <a:r>
              <a:rPr lang="sv-SE" sz="1200"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Är feedback något positivt eller negativt för dig? </a:t>
            </a:r>
            <a:br>
              <a:rPr lang="sv-SE" sz="1200" dirty="0">
                <a:solidFill>
                  <a:schemeClr val="bg1">
                    <a:lumMod val="95000"/>
                  </a:schemeClr>
                </a:solidFill>
                <a:latin typeface="Figtree" pitchFamily="2" charset="0"/>
                <a:cs typeface="Times New Roman" panose="02020603050405020304" pitchFamily="18" charset="0"/>
              </a:rPr>
            </a:br>
            <a:r>
              <a:rPr lang="sv-SE" sz="1200" dirty="0">
                <a:solidFill>
                  <a:schemeClr val="bg1">
                    <a:lumMod val="95000"/>
                  </a:schemeClr>
                </a:solidFill>
                <a:latin typeface="Figtree" pitchFamily="2" charset="0"/>
                <a:cs typeface="Times New Roman" panose="02020603050405020304" pitchFamily="18" charset="0"/>
              </a:rPr>
              <a:t>Utveckla gärna ditt svar.</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Hur bra är vi på den här arbetsplatsen på att ge varandra pepp och positiv feedback? </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Har du något exempel på när feedback bidragit till en bättre arbetsmiljö? </a:t>
            </a:r>
          </a:p>
          <a:p>
            <a:pPr>
              <a:lnSpc>
                <a:spcPct val="107000"/>
              </a:lnSpc>
              <a:spcAft>
                <a:spcPts val="600"/>
              </a:spcAft>
            </a:pPr>
            <a:br>
              <a:rPr lang="sv-SE" sz="1200" dirty="0">
                <a:solidFill>
                  <a:schemeClr val="bg1">
                    <a:lumMod val="95000"/>
                  </a:schemeClr>
                </a:solidFill>
                <a:latin typeface="Figtree" pitchFamily="2" charset="0"/>
                <a:cs typeface="Times New Roman" panose="02020603050405020304" pitchFamily="18" charset="0"/>
              </a:rPr>
            </a:br>
            <a:r>
              <a:rPr lang="sv-SE" sz="1200" dirty="0">
                <a:solidFill>
                  <a:schemeClr val="bg1">
                    <a:lumMod val="95000"/>
                  </a:schemeClr>
                </a:solidFill>
                <a:latin typeface="Figtree" pitchFamily="2" charset="0"/>
                <a:cs typeface="Times New Roman" panose="02020603050405020304" pitchFamily="18" charset="0"/>
              </a:rPr>
              <a:t>Vi vet att uppmuntran och positiv feedback på beteenden får oss människor att vilja göra mer av de beteendena. Därför är pepp och feedback viktiga verktyg för att skapa säkrare arbetsplatser. Diskutera tillsammans:</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a) Hur ofta säger vi till när vi ser ett säkert beteende?</a:t>
            </a:r>
            <a:br>
              <a:rPr lang="sv-SE" sz="1200" dirty="0">
                <a:solidFill>
                  <a:schemeClr val="bg1">
                    <a:lumMod val="95000"/>
                  </a:schemeClr>
                </a:solidFill>
                <a:latin typeface="Figtree" pitchFamily="2" charset="0"/>
                <a:cs typeface="Times New Roman" panose="02020603050405020304" pitchFamily="18" charset="0"/>
              </a:rPr>
            </a:br>
            <a:r>
              <a:rPr lang="sv-SE" sz="1200" dirty="0">
                <a:solidFill>
                  <a:schemeClr val="bg1">
                    <a:lumMod val="95000"/>
                  </a:schemeClr>
                </a:solidFill>
                <a:latin typeface="Figtree" pitchFamily="2" charset="0"/>
                <a:cs typeface="Times New Roman" panose="02020603050405020304" pitchFamily="18" charset="0"/>
              </a:rPr>
              <a:t>b) Hur ofta säger vi till när vi ser en riskfylld situation?</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Tänk tillbaka på förra veckan, vilka säkra beteenden kopplat till arbetsmiljö borde vi ha uppmärksammat och gett positiv feedback på?</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Finns det något konkret vi som grupp kan göra för att ge varandra mer feedback? </a:t>
            </a:r>
          </a:p>
          <a:p>
            <a:pPr marL="228600" indent="-228600">
              <a:lnSpc>
                <a:spcPct val="107000"/>
              </a:lnSpc>
              <a:spcAft>
                <a:spcPts val="600"/>
              </a:spcAft>
              <a:buFont typeface="+mj-lt"/>
              <a:buAutoNum type="arabicPeriod"/>
            </a:pPr>
            <a:endParaRPr lang="sv-SE" sz="1200" dirty="0">
              <a:solidFill>
                <a:schemeClr val="bg1">
                  <a:lumMod val="95000"/>
                </a:schemeClr>
              </a:solidFill>
              <a:latin typeface="Figtree" pitchFamily="2"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pPr>
            <a:endParaRPr lang="sv-SE" sz="1200" dirty="0">
              <a:solidFill>
                <a:schemeClr val="bg1">
                  <a:lumMod val="95000"/>
                </a:schemeClr>
              </a:solidFill>
              <a:latin typeface="Figtree" pitchFamily="2" charset="0"/>
              <a:cs typeface="Times New Roman" panose="02020603050405020304" pitchFamily="18" charset="0"/>
            </a:endParaRPr>
          </a:p>
          <a:p>
            <a:pPr marL="342900" lvl="0" indent="-342900">
              <a:lnSpc>
                <a:spcPct val="107000"/>
              </a:lnSpc>
              <a:spcAft>
                <a:spcPts val="600"/>
              </a:spcAft>
              <a:buFont typeface="+mj-lt"/>
              <a:buAutoNum type="arabicPeriod"/>
            </a:pPr>
            <a:endParaRPr lang="sv-SE" sz="1200" dirty="0">
              <a:solidFill>
                <a:schemeClr val="bg1">
                  <a:lumMod val="95000"/>
                </a:schemeClr>
              </a:solidFill>
              <a:latin typeface="Figtree" pitchFamily="2" charset="0"/>
              <a:cs typeface="Times New Roman" panose="02020603050405020304" pitchFamily="18" charset="0"/>
            </a:endParaRPr>
          </a:p>
          <a:p>
            <a:pPr marL="742950" lvl="1" indent="-285750">
              <a:lnSpc>
                <a:spcPct val="107000"/>
              </a:lnSpc>
              <a:spcAft>
                <a:spcPts val="600"/>
              </a:spcAft>
              <a:buFont typeface="Wingdings" pitchFamily="2" charset="2"/>
              <a:buChar char="Ø"/>
            </a:pPr>
            <a:endParaRPr lang="sv-SE" sz="1200" i="1" dirty="0">
              <a:solidFill>
                <a:schemeClr val="bg1">
                  <a:lumMod val="95000"/>
                </a:schemeClr>
              </a:solidFill>
              <a:latin typeface="Figtree" pitchFamily="2" charset="0"/>
              <a:cs typeface="Times New Roman" panose="02020603050405020304" pitchFamily="18" charset="0"/>
            </a:endParaRPr>
          </a:p>
        </p:txBody>
      </p:sp>
      <p:sp>
        <p:nvSpPr>
          <p:cNvPr id="2" name="Ellips 1">
            <a:extLst>
              <a:ext uri="{FF2B5EF4-FFF2-40B4-BE49-F238E27FC236}">
                <a16:creationId xmlns:a16="http://schemas.microsoft.com/office/drawing/2014/main" id="{B28E3D63-42FF-0BF1-8677-454F9B8F8AFD}"/>
              </a:ext>
            </a:extLst>
          </p:cNvPr>
          <p:cNvSpPr/>
          <p:nvPr/>
        </p:nvSpPr>
        <p:spPr>
          <a:xfrm>
            <a:off x="6892525" y="206029"/>
            <a:ext cx="1515979" cy="1515979"/>
          </a:xfrm>
          <a:prstGeom prst="ellipse">
            <a:avLst/>
          </a:prstGeom>
          <a:solidFill>
            <a:schemeClr val="accent3"/>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accent4"/>
                </a:solidFill>
                <a:latin typeface="Figtree Light" pitchFamily="2" charset="0"/>
              </a:rPr>
              <a:t>Instruktion för dig som planerar</a:t>
            </a:r>
          </a:p>
        </p:txBody>
      </p:sp>
    </p:spTree>
    <p:extLst>
      <p:ext uri="{BB962C8B-B14F-4D97-AF65-F5344CB8AC3E}">
        <p14:creationId xmlns:p14="http://schemas.microsoft.com/office/powerpoint/2010/main" val="1713426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EB35048-B254-7457-C400-FF12269AFE7A}"/>
              </a:ext>
            </a:extLst>
          </p:cNvPr>
          <p:cNvPicPr>
            <a:picLocks noChangeAspect="1"/>
          </p:cNvPicPr>
          <p:nvPr/>
        </p:nvPicPr>
        <p:blipFill>
          <a:blip r:embed="rId2"/>
          <a:stretch>
            <a:fillRect/>
          </a:stretch>
        </p:blipFill>
        <p:spPr>
          <a:xfrm>
            <a:off x="6768694" y="2012877"/>
            <a:ext cx="3117328" cy="3117328"/>
          </a:xfrm>
          <a:prstGeom prst="rect">
            <a:avLst/>
          </a:prstGeom>
        </p:spPr>
      </p:pic>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17</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Håll Nollans </a:t>
            </a:r>
            <a:r>
              <a:rPr lang="sv-SE" dirty="0" err="1"/>
              <a:t>säkerhetspush</a:t>
            </a:r>
            <a:r>
              <a:rPr lang="sv-SE" dirty="0"/>
              <a:t> – tid att reflektera</a:t>
            </a:r>
          </a:p>
        </p:txBody>
      </p:sp>
      <p:sp>
        <p:nvSpPr>
          <p:cNvPr id="13" name="Rektangel 12">
            <a:extLst>
              <a:ext uri="{FF2B5EF4-FFF2-40B4-BE49-F238E27FC236}">
                <a16:creationId xmlns:a16="http://schemas.microsoft.com/office/drawing/2014/main" id="{1E307FD2-C1DE-9E42-D67E-1CF9DBEE2134}"/>
              </a:ext>
            </a:extLst>
          </p:cNvPr>
          <p:cNvSpPr/>
          <p:nvPr/>
        </p:nvSpPr>
        <p:spPr>
          <a:xfrm>
            <a:off x="7748028" y="214400"/>
            <a:ext cx="4074695" cy="2030316"/>
          </a:xfrm>
          <a:prstGeom prst="rect">
            <a:avLst/>
          </a:prstGeom>
          <a:solidFill>
            <a:srgbClr val="FFD7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under </a:t>
            </a:r>
            <a:r>
              <a:rPr lang="sv-SE" dirty="0" err="1">
                <a:solidFill>
                  <a:srgbClr val="FF0000"/>
                </a:solidFill>
              </a:rPr>
              <a:t>säkerhetspushen</a:t>
            </a:r>
            <a:r>
              <a:rPr lang="sv-SE" dirty="0">
                <a:solidFill>
                  <a:srgbClr val="FF0000"/>
                </a:solidFill>
              </a:rPr>
              <a:t> för att visa frågorna på en skärm eller med projektor. QR-koden länkar till den digitala lösningen för att svara på frågorna.</a:t>
            </a:r>
          </a:p>
          <a:p>
            <a:pPr algn="ctr"/>
            <a:r>
              <a:rPr lang="sv-SE" sz="1200" dirty="0">
                <a:solidFill>
                  <a:srgbClr val="FF0000"/>
                </a:solidFill>
              </a:rPr>
              <a:t>(Justera denna bilden så den passar er och plocka bort denna orangea ruta)</a:t>
            </a:r>
            <a:endParaRPr lang="sv-SE" dirty="0">
              <a:solidFill>
                <a:srgbClr val="FF0000"/>
              </a:solidFill>
            </a:endParaRPr>
          </a:p>
        </p:txBody>
      </p:sp>
      <p:sp>
        <p:nvSpPr>
          <p:cNvPr id="8" name="Rektangel 7">
            <a:extLst>
              <a:ext uri="{FF2B5EF4-FFF2-40B4-BE49-F238E27FC236}">
                <a16:creationId xmlns:a16="http://schemas.microsoft.com/office/drawing/2014/main" id="{4FEC1BEF-EC88-08F8-D00D-FB9323C1792F}"/>
              </a:ext>
            </a:extLst>
          </p:cNvPr>
          <p:cNvSpPr/>
          <p:nvPr/>
        </p:nvSpPr>
        <p:spPr>
          <a:xfrm>
            <a:off x="1055674" y="1945454"/>
            <a:ext cx="4268482" cy="4280916"/>
          </a:xfrm>
          <a:prstGeom prst="rect">
            <a:avLst/>
          </a:prstGeom>
        </p:spPr>
        <p:txBody>
          <a:bodyPr wrap="square">
            <a:spAutoFit/>
          </a:bodyPr>
          <a:lstStyle/>
          <a:p>
            <a:pPr lvl="0">
              <a:lnSpc>
                <a:spcPct val="107000"/>
              </a:lnSpc>
              <a:spcAft>
                <a:spcPts val="600"/>
              </a:spcAft>
            </a:pPr>
            <a:r>
              <a:rPr lang="sv-SE"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Reflektera över:</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Vad är omtanke för var och en; gå runt bordet</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Definiera tillsammans vad omtanke är för er,  på er arbetsplats</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På vilket sätt är omtanke viktigt för säkerheten? Försök ge några konkreta exempel</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Hur får vi mer omtanke på vår arbetsplats? </a:t>
            </a:r>
            <a:br>
              <a:rPr lang="sv-SE" sz="1400" dirty="0">
                <a:solidFill>
                  <a:schemeClr val="bg1">
                    <a:lumMod val="95000"/>
                  </a:schemeClr>
                </a:solidFill>
                <a:latin typeface="Figtree" pitchFamily="2" charset="0"/>
                <a:cs typeface="Times New Roman" panose="02020603050405020304" pitchFamily="18" charset="0"/>
              </a:rPr>
            </a:br>
            <a:r>
              <a:rPr lang="sv-SE" sz="1400" dirty="0">
                <a:solidFill>
                  <a:schemeClr val="bg1">
                    <a:lumMod val="95000"/>
                  </a:schemeClr>
                </a:solidFill>
                <a:latin typeface="Figtree" pitchFamily="2" charset="0"/>
                <a:cs typeface="Times New Roman" panose="02020603050405020304" pitchFamily="18" charset="0"/>
              </a:rPr>
              <a:t>- Hur kan du bidra?</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Hur kan olika roller på arbetsplatsen hjälpas åt att skapa mer omtanke, som ger en säkrare arbetsplats? </a:t>
            </a:r>
          </a:p>
          <a:p>
            <a:pPr marL="342900" lvl="0" indent="-342900">
              <a:lnSpc>
                <a:spcPct val="107000"/>
              </a:lnSpc>
              <a:spcAft>
                <a:spcPts val="600"/>
              </a:spcAft>
              <a:buFont typeface="+mj-lt"/>
              <a:buAutoNum type="arabicPeriod"/>
            </a:pPr>
            <a:r>
              <a:rPr lang="sv-SE" sz="1400" dirty="0">
                <a:solidFill>
                  <a:schemeClr val="bg1">
                    <a:lumMod val="95000"/>
                  </a:schemeClr>
                </a:solidFill>
                <a:latin typeface="Figtree" pitchFamily="2" charset="0"/>
                <a:cs typeface="Times New Roman" panose="02020603050405020304" pitchFamily="18" charset="0"/>
              </a:rPr>
              <a:t>Hur ska vi arbeta framåt för att skapa mer omtanke på arbetsplatsen? Vad ska vi konkret göra?</a:t>
            </a:r>
          </a:p>
          <a:p>
            <a:pPr marL="742950" lvl="1" indent="-285750">
              <a:lnSpc>
                <a:spcPct val="107000"/>
              </a:lnSpc>
              <a:spcAft>
                <a:spcPts val="600"/>
              </a:spcAft>
              <a:buFont typeface="Wingdings" pitchFamily="2" charset="2"/>
              <a:buChar char="Ø"/>
            </a:pPr>
            <a:endParaRPr lang="sv-SE" i="1" dirty="0">
              <a:solidFill>
                <a:schemeClr val="bg1">
                  <a:lumMod val="95000"/>
                </a:schemeClr>
              </a:solidFill>
              <a:latin typeface="Figtree" pitchFamily="2" charset="0"/>
              <a:cs typeface="Times New Roman" panose="02020603050405020304" pitchFamily="18" charset="0"/>
            </a:endParaRPr>
          </a:p>
        </p:txBody>
      </p:sp>
      <p:sp>
        <p:nvSpPr>
          <p:cNvPr id="14" name="Rektangel 13">
            <a:extLst>
              <a:ext uri="{FF2B5EF4-FFF2-40B4-BE49-F238E27FC236}">
                <a16:creationId xmlns:a16="http://schemas.microsoft.com/office/drawing/2014/main" id="{93DA945A-F419-2C67-D77D-6CABF353F5B8}"/>
              </a:ext>
            </a:extLst>
          </p:cNvPr>
          <p:cNvSpPr/>
          <p:nvPr/>
        </p:nvSpPr>
        <p:spPr>
          <a:xfrm>
            <a:off x="6768694" y="5567013"/>
            <a:ext cx="4268482" cy="369525"/>
          </a:xfrm>
          <a:prstGeom prst="rect">
            <a:avLst/>
          </a:prstGeom>
        </p:spPr>
        <p:txBody>
          <a:bodyPr wrap="square">
            <a:spAutoFit/>
          </a:bodyPr>
          <a:lstStyle/>
          <a:p>
            <a:pPr lvl="0">
              <a:lnSpc>
                <a:spcPct val="107000"/>
              </a:lnSpc>
              <a:spcAft>
                <a:spcPts val="600"/>
              </a:spcAft>
            </a:pPr>
            <a:r>
              <a:rPr lang="sv-SE" dirty="0">
                <a:latin typeface="Larken ExtraBold" pitchFamily="2" charset="0"/>
                <a:ea typeface="Calibri" panose="020F0502020204030204" pitchFamily="34" charset="0"/>
                <a:cs typeface="Times New Roman" panose="02020603050405020304" pitchFamily="18" charset="0"/>
              </a:rPr>
              <a:t>QR-kod för att svara digitalt</a:t>
            </a:r>
          </a:p>
        </p:txBody>
      </p:sp>
      <p:sp>
        <p:nvSpPr>
          <p:cNvPr id="2" name="Rektangel 1">
            <a:extLst>
              <a:ext uri="{FF2B5EF4-FFF2-40B4-BE49-F238E27FC236}">
                <a16:creationId xmlns:a16="http://schemas.microsoft.com/office/drawing/2014/main" id="{0A947A08-1755-CBF3-0B9E-BB6A6368679E}"/>
              </a:ext>
            </a:extLst>
          </p:cNvPr>
          <p:cNvSpPr/>
          <p:nvPr/>
        </p:nvSpPr>
        <p:spPr>
          <a:xfrm>
            <a:off x="866101" y="1567374"/>
            <a:ext cx="5229899" cy="50437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7DFEFB6B-7DA9-5B96-5E4F-5AD1F5065C86}"/>
              </a:ext>
            </a:extLst>
          </p:cNvPr>
          <p:cNvSpPr/>
          <p:nvPr/>
        </p:nvSpPr>
        <p:spPr>
          <a:xfrm>
            <a:off x="1007326" y="1696374"/>
            <a:ext cx="4752206" cy="5505931"/>
          </a:xfrm>
          <a:prstGeom prst="rect">
            <a:avLst/>
          </a:prstGeom>
        </p:spPr>
        <p:txBody>
          <a:bodyPr wrap="square">
            <a:spAutoFit/>
          </a:bodyPr>
          <a:lstStyle/>
          <a:p>
            <a:pPr lvl="0">
              <a:lnSpc>
                <a:spcPct val="107000"/>
              </a:lnSpc>
              <a:spcAft>
                <a:spcPts val="600"/>
              </a:spcAft>
            </a:pPr>
            <a:r>
              <a:rPr lang="sv-SE" sz="1400"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Frågor</a:t>
            </a:r>
            <a:r>
              <a:rPr lang="sv-SE" sz="1200"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Är feedback något positivt eller negativt för dig? </a:t>
            </a:r>
            <a:br>
              <a:rPr lang="sv-SE" sz="1200" dirty="0">
                <a:solidFill>
                  <a:schemeClr val="bg1">
                    <a:lumMod val="95000"/>
                  </a:schemeClr>
                </a:solidFill>
                <a:latin typeface="Figtree" pitchFamily="2" charset="0"/>
                <a:cs typeface="Times New Roman" panose="02020603050405020304" pitchFamily="18" charset="0"/>
              </a:rPr>
            </a:br>
            <a:r>
              <a:rPr lang="sv-SE" sz="1200" dirty="0">
                <a:solidFill>
                  <a:schemeClr val="bg1">
                    <a:lumMod val="95000"/>
                  </a:schemeClr>
                </a:solidFill>
                <a:latin typeface="Figtree" pitchFamily="2" charset="0"/>
                <a:cs typeface="Times New Roman" panose="02020603050405020304" pitchFamily="18" charset="0"/>
              </a:rPr>
              <a:t>Utveckla gärna ditt svar.</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Hur bra är vi på den här arbetsplatsen på att ge varandra pepp och positiv feedback? </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Har du något exempel på när feedback bidragit till en bättre arbetsmiljö? </a:t>
            </a:r>
          </a:p>
          <a:p>
            <a:pPr>
              <a:lnSpc>
                <a:spcPct val="107000"/>
              </a:lnSpc>
              <a:spcAft>
                <a:spcPts val="600"/>
              </a:spcAft>
            </a:pPr>
            <a:br>
              <a:rPr lang="sv-SE" sz="1200" dirty="0">
                <a:solidFill>
                  <a:schemeClr val="bg1">
                    <a:lumMod val="95000"/>
                  </a:schemeClr>
                </a:solidFill>
                <a:latin typeface="Figtree" pitchFamily="2" charset="0"/>
                <a:cs typeface="Times New Roman" panose="02020603050405020304" pitchFamily="18" charset="0"/>
              </a:rPr>
            </a:br>
            <a:r>
              <a:rPr lang="sv-SE" sz="1200" dirty="0">
                <a:solidFill>
                  <a:schemeClr val="bg1">
                    <a:lumMod val="95000"/>
                  </a:schemeClr>
                </a:solidFill>
                <a:latin typeface="Figtree" pitchFamily="2" charset="0"/>
                <a:cs typeface="Times New Roman" panose="02020603050405020304" pitchFamily="18" charset="0"/>
              </a:rPr>
              <a:t>Vi vet att uppmuntran och positiv feedback på beteenden får oss människor att vilja göra mer av de beteendena. Därför är pepp och feedback viktiga verktyg för att skapa säkrare arbetsplatser. Diskutera tillsammans:</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a) Hur ofta säger vi till när vi ser ett säkert beteende?</a:t>
            </a:r>
            <a:br>
              <a:rPr lang="sv-SE" sz="1200" dirty="0">
                <a:solidFill>
                  <a:schemeClr val="bg1">
                    <a:lumMod val="95000"/>
                  </a:schemeClr>
                </a:solidFill>
                <a:latin typeface="Figtree" pitchFamily="2" charset="0"/>
                <a:cs typeface="Times New Roman" panose="02020603050405020304" pitchFamily="18" charset="0"/>
              </a:rPr>
            </a:br>
            <a:r>
              <a:rPr lang="sv-SE" sz="1200" dirty="0">
                <a:solidFill>
                  <a:schemeClr val="bg1">
                    <a:lumMod val="95000"/>
                  </a:schemeClr>
                </a:solidFill>
                <a:latin typeface="Figtree" pitchFamily="2" charset="0"/>
                <a:cs typeface="Times New Roman" panose="02020603050405020304" pitchFamily="18" charset="0"/>
              </a:rPr>
              <a:t>b) Hur ofta säger vi till när vi ser en riskfylld situation?</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Tänk tillbaka på förra veckan, vilka säkra beteenden kopplat till arbetsmiljö borde vi ha uppmärksammat och gett positiv feedback på?</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Finns det något konkret vi som grupp kan göra för att ge varandra mer feedback? </a:t>
            </a:r>
          </a:p>
          <a:p>
            <a:pPr marL="228600" indent="-228600">
              <a:lnSpc>
                <a:spcPct val="107000"/>
              </a:lnSpc>
              <a:spcAft>
                <a:spcPts val="600"/>
              </a:spcAft>
              <a:buFont typeface="+mj-lt"/>
              <a:buAutoNum type="arabicPeriod"/>
            </a:pPr>
            <a:endParaRPr lang="sv-SE" sz="1200" dirty="0">
              <a:solidFill>
                <a:schemeClr val="bg1">
                  <a:lumMod val="95000"/>
                </a:schemeClr>
              </a:solidFill>
              <a:latin typeface="Figtree" pitchFamily="2"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pPr>
            <a:endParaRPr lang="sv-SE" sz="1200" dirty="0">
              <a:solidFill>
                <a:schemeClr val="bg1">
                  <a:lumMod val="95000"/>
                </a:schemeClr>
              </a:solidFill>
              <a:latin typeface="Figtree" pitchFamily="2" charset="0"/>
              <a:cs typeface="Times New Roman" panose="02020603050405020304" pitchFamily="18" charset="0"/>
            </a:endParaRPr>
          </a:p>
          <a:p>
            <a:pPr marL="342900" lvl="0" indent="-342900">
              <a:lnSpc>
                <a:spcPct val="107000"/>
              </a:lnSpc>
              <a:spcAft>
                <a:spcPts val="600"/>
              </a:spcAft>
              <a:buFont typeface="+mj-lt"/>
              <a:buAutoNum type="arabicPeriod"/>
            </a:pPr>
            <a:endParaRPr lang="sv-SE" sz="1200" dirty="0">
              <a:solidFill>
                <a:schemeClr val="bg1">
                  <a:lumMod val="95000"/>
                </a:schemeClr>
              </a:solidFill>
              <a:latin typeface="Figtree" pitchFamily="2" charset="0"/>
              <a:cs typeface="Times New Roman" panose="02020603050405020304" pitchFamily="18" charset="0"/>
            </a:endParaRPr>
          </a:p>
          <a:p>
            <a:pPr marL="742950" lvl="1" indent="-285750">
              <a:lnSpc>
                <a:spcPct val="107000"/>
              </a:lnSpc>
              <a:spcAft>
                <a:spcPts val="600"/>
              </a:spcAft>
              <a:buFont typeface="Wingdings" pitchFamily="2" charset="2"/>
              <a:buChar char="Ø"/>
            </a:pPr>
            <a:endParaRPr lang="sv-SE" sz="1200" i="1" dirty="0">
              <a:solidFill>
                <a:schemeClr val="bg1">
                  <a:lumMod val="95000"/>
                </a:schemeClr>
              </a:solidFill>
              <a:latin typeface="Figtree" pitchFamily="2" charset="0"/>
              <a:cs typeface="Times New Roman" panose="02020603050405020304" pitchFamily="18" charset="0"/>
            </a:endParaRPr>
          </a:p>
        </p:txBody>
      </p:sp>
    </p:spTree>
    <p:extLst>
      <p:ext uri="{BB962C8B-B14F-4D97-AF65-F5344CB8AC3E}">
        <p14:creationId xmlns:p14="http://schemas.microsoft.com/office/powerpoint/2010/main" val="416395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6B35963-2F60-40C4-0EDA-009C0901A4F6}"/>
              </a:ext>
            </a:extLst>
          </p:cNvPr>
          <p:cNvPicPr>
            <a:picLocks noChangeAspect="1"/>
          </p:cNvPicPr>
          <p:nvPr/>
        </p:nvPicPr>
        <p:blipFill>
          <a:blip r:embed="rId2"/>
          <a:stretch>
            <a:fillRect/>
          </a:stretch>
        </p:blipFill>
        <p:spPr>
          <a:xfrm>
            <a:off x="7079223" y="2012877"/>
            <a:ext cx="3117328" cy="3117328"/>
          </a:xfrm>
          <a:prstGeom prst="rect">
            <a:avLst/>
          </a:prstGeom>
        </p:spPr>
      </p:pic>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18</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A push for </a:t>
            </a:r>
            <a:r>
              <a:rPr lang="sv-SE" dirty="0" err="1"/>
              <a:t>safety</a:t>
            </a:r>
            <a:r>
              <a:rPr lang="sv-SE" dirty="0"/>
              <a:t> </a:t>
            </a:r>
            <a:r>
              <a:rPr lang="sv-SE" dirty="0" err="1"/>
              <a:t>awareness</a:t>
            </a:r>
            <a:r>
              <a:rPr lang="sv-SE" dirty="0"/>
              <a:t> – </a:t>
            </a:r>
            <a:r>
              <a:rPr lang="sv-SE" dirty="0" err="1"/>
              <a:t>time</a:t>
            </a:r>
            <a:r>
              <a:rPr lang="sv-SE" dirty="0"/>
              <a:t> to </a:t>
            </a:r>
            <a:r>
              <a:rPr lang="sv-SE" dirty="0" err="1"/>
              <a:t>reflect</a:t>
            </a:r>
            <a:endParaRPr lang="sv-SE" dirty="0"/>
          </a:p>
        </p:txBody>
      </p:sp>
      <p:sp>
        <p:nvSpPr>
          <p:cNvPr id="13" name="Rektangel 12">
            <a:extLst>
              <a:ext uri="{FF2B5EF4-FFF2-40B4-BE49-F238E27FC236}">
                <a16:creationId xmlns:a16="http://schemas.microsoft.com/office/drawing/2014/main" id="{1E307FD2-C1DE-9E42-D67E-1CF9DBEE2134}"/>
              </a:ext>
            </a:extLst>
          </p:cNvPr>
          <p:cNvSpPr/>
          <p:nvPr/>
        </p:nvSpPr>
        <p:spPr>
          <a:xfrm>
            <a:off x="7748028" y="214400"/>
            <a:ext cx="4074695" cy="2030316"/>
          </a:xfrm>
          <a:prstGeom prst="rect">
            <a:avLst/>
          </a:prstGeom>
          <a:solidFill>
            <a:srgbClr val="FFD7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under </a:t>
            </a:r>
            <a:r>
              <a:rPr lang="sv-SE" dirty="0" err="1">
                <a:solidFill>
                  <a:srgbClr val="FF0000"/>
                </a:solidFill>
              </a:rPr>
              <a:t>säkerhetspushen</a:t>
            </a:r>
            <a:r>
              <a:rPr lang="sv-SE" dirty="0">
                <a:solidFill>
                  <a:srgbClr val="FF0000"/>
                </a:solidFill>
              </a:rPr>
              <a:t> för att visa frågorna på en skärm eller med projektor. QR-koden länkar till den digitala lösningen för att svara på frågorna.</a:t>
            </a:r>
          </a:p>
          <a:p>
            <a:pPr algn="ctr"/>
            <a:r>
              <a:rPr lang="sv-SE" sz="1200" dirty="0">
                <a:solidFill>
                  <a:srgbClr val="FF0000"/>
                </a:solidFill>
              </a:rPr>
              <a:t>(Justera denna bilden så den passar er och plocka bort denna orangea ruta)</a:t>
            </a:r>
            <a:endParaRPr lang="sv-SE" dirty="0">
              <a:solidFill>
                <a:srgbClr val="FF0000"/>
              </a:solidFill>
            </a:endParaRPr>
          </a:p>
        </p:txBody>
      </p:sp>
      <p:sp>
        <p:nvSpPr>
          <p:cNvPr id="9" name="Rektangel 8">
            <a:extLst>
              <a:ext uri="{FF2B5EF4-FFF2-40B4-BE49-F238E27FC236}">
                <a16:creationId xmlns:a16="http://schemas.microsoft.com/office/drawing/2014/main" id="{6943DD80-0E15-DC05-48AC-8FC8857A8390}"/>
              </a:ext>
            </a:extLst>
          </p:cNvPr>
          <p:cNvSpPr/>
          <p:nvPr/>
        </p:nvSpPr>
        <p:spPr>
          <a:xfrm>
            <a:off x="7079223" y="5567013"/>
            <a:ext cx="4268482" cy="369525"/>
          </a:xfrm>
          <a:prstGeom prst="rect">
            <a:avLst/>
          </a:prstGeom>
        </p:spPr>
        <p:txBody>
          <a:bodyPr wrap="square">
            <a:spAutoFit/>
          </a:bodyPr>
          <a:lstStyle/>
          <a:p>
            <a:pPr lvl="0">
              <a:lnSpc>
                <a:spcPct val="107000"/>
              </a:lnSpc>
              <a:spcAft>
                <a:spcPts val="600"/>
              </a:spcAft>
            </a:pPr>
            <a:r>
              <a:rPr lang="sv-SE" dirty="0">
                <a:latin typeface="Larken ExtraBold" pitchFamily="2" charset="0"/>
                <a:ea typeface="Calibri" panose="020F0502020204030204" pitchFamily="34" charset="0"/>
                <a:cs typeface="Times New Roman" panose="02020603050405020304" pitchFamily="18" charset="0"/>
              </a:rPr>
              <a:t>QR-</a:t>
            </a:r>
            <a:r>
              <a:rPr lang="sv-SE" dirty="0" err="1">
                <a:latin typeface="Larken ExtraBold" pitchFamily="2" charset="0"/>
                <a:ea typeface="Calibri" panose="020F0502020204030204" pitchFamily="34" charset="0"/>
                <a:cs typeface="Times New Roman" panose="02020603050405020304" pitchFamily="18" charset="0"/>
              </a:rPr>
              <a:t>code</a:t>
            </a:r>
            <a:r>
              <a:rPr lang="sv-SE" dirty="0">
                <a:latin typeface="Larken ExtraBold" pitchFamily="2" charset="0"/>
                <a:ea typeface="Calibri" panose="020F0502020204030204" pitchFamily="34" charset="0"/>
                <a:cs typeface="Times New Roman" panose="02020603050405020304" pitchFamily="18" charset="0"/>
              </a:rPr>
              <a:t> to </a:t>
            </a:r>
            <a:r>
              <a:rPr lang="sv-SE" dirty="0" err="1">
                <a:latin typeface="Larken ExtraBold" pitchFamily="2" charset="0"/>
                <a:ea typeface="Calibri" panose="020F0502020204030204" pitchFamily="34" charset="0"/>
                <a:cs typeface="Times New Roman" panose="02020603050405020304" pitchFamily="18" charset="0"/>
              </a:rPr>
              <a:t>answer</a:t>
            </a:r>
            <a:r>
              <a:rPr lang="sv-SE" dirty="0">
                <a:latin typeface="Larken ExtraBold" pitchFamily="2" charset="0"/>
                <a:ea typeface="Calibri" panose="020F0502020204030204" pitchFamily="34" charset="0"/>
                <a:cs typeface="Times New Roman" panose="02020603050405020304" pitchFamily="18" charset="0"/>
              </a:rPr>
              <a:t> </a:t>
            </a:r>
            <a:r>
              <a:rPr lang="sv-SE" dirty="0" err="1">
                <a:latin typeface="Larken ExtraBold" pitchFamily="2" charset="0"/>
                <a:ea typeface="Calibri" panose="020F0502020204030204" pitchFamily="34" charset="0"/>
                <a:cs typeface="Times New Roman" panose="02020603050405020304" pitchFamily="18" charset="0"/>
              </a:rPr>
              <a:t>digitally</a:t>
            </a:r>
            <a:endParaRPr lang="sv-SE" dirty="0">
              <a:latin typeface="Larken ExtraBold" pitchFamily="2" charset="0"/>
              <a:ea typeface="Calibri" panose="020F0502020204030204" pitchFamily="34" charset="0"/>
              <a:cs typeface="Times New Roman" panose="02020603050405020304" pitchFamily="18" charset="0"/>
            </a:endParaRPr>
          </a:p>
        </p:txBody>
      </p:sp>
      <p:sp>
        <p:nvSpPr>
          <p:cNvPr id="10" name="Rektangel 9">
            <a:extLst>
              <a:ext uri="{FF2B5EF4-FFF2-40B4-BE49-F238E27FC236}">
                <a16:creationId xmlns:a16="http://schemas.microsoft.com/office/drawing/2014/main" id="{31514177-2D42-B6B2-D636-ED2F20D54ECC}"/>
              </a:ext>
            </a:extLst>
          </p:cNvPr>
          <p:cNvSpPr/>
          <p:nvPr/>
        </p:nvSpPr>
        <p:spPr>
          <a:xfrm>
            <a:off x="844295" y="1816924"/>
            <a:ext cx="5802019" cy="5041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9A1BFD90-8B85-07E2-0A7C-AAEB16037D30}"/>
              </a:ext>
            </a:extLst>
          </p:cNvPr>
          <p:cNvSpPr/>
          <p:nvPr/>
        </p:nvSpPr>
        <p:spPr>
          <a:xfrm>
            <a:off x="985520" y="2015164"/>
            <a:ext cx="5296527" cy="4363952"/>
          </a:xfrm>
          <a:prstGeom prst="rect">
            <a:avLst/>
          </a:prstGeom>
        </p:spPr>
        <p:txBody>
          <a:bodyPr wrap="square">
            <a:spAutoFit/>
          </a:bodyPr>
          <a:lstStyle/>
          <a:p>
            <a:pPr lvl="0">
              <a:lnSpc>
                <a:spcPct val="107000"/>
              </a:lnSpc>
              <a:spcAft>
                <a:spcPts val="600"/>
              </a:spcAft>
            </a:pPr>
            <a:r>
              <a:rPr lang="sv-SE" sz="1400" dirty="0" err="1">
                <a:solidFill>
                  <a:schemeClr val="bg1">
                    <a:lumMod val="95000"/>
                  </a:schemeClr>
                </a:solidFill>
                <a:latin typeface="Larken ExtraBold" pitchFamily="2" charset="0"/>
                <a:ea typeface="Calibri" panose="020F0502020204030204" pitchFamily="34" charset="0"/>
                <a:cs typeface="Times New Roman" panose="02020603050405020304" pitchFamily="18" charset="0"/>
              </a:rPr>
              <a:t>Questions</a:t>
            </a:r>
            <a:r>
              <a:rPr lang="sv-SE" sz="1200" dirty="0">
                <a:solidFill>
                  <a:schemeClr val="bg1">
                    <a:lumMod val="95000"/>
                  </a:schemeClr>
                </a:solidFill>
                <a:latin typeface="Larken ExtraBold" pitchFamily="2" charset="0"/>
                <a:ea typeface="Calibri" panose="020F0502020204030204" pitchFamily="34" charset="0"/>
                <a:cs typeface="Times New Roman" panose="02020603050405020304" pitchFamily="18" charset="0"/>
              </a:rPr>
              <a:t>:</a:t>
            </a:r>
          </a:p>
          <a:p>
            <a:pPr marL="228600" indent="-228600">
              <a:lnSpc>
                <a:spcPct val="107000"/>
              </a:lnSpc>
              <a:spcAft>
                <a:spcPts val="600"/>
              </a:spcAft>
              <a:buFont typeface="+mj-lt"/>
              <a:buAutoNum type="arabicPeriod"/>
            </a:pPr>
            <a:r>
              <a:rPr lang="sv-SE" sz="1200" dirty="0">
                <a:solidFill>
                  <a:schemeClr val="bg1">
                    <a:lumMod val="95000"/>
                  </a:schemeClr>
                </a:solidFill>
                <a:latin typeface="Figtree" pitchFamily="2" charset="0"/>
                <a:cs typeface="Times New Roman" panose="02020603050405020304" pitchFamily="18" charset="0"/>
              </a:rPr>
              <a:t>Is feedback </a:t>
            </a:r>
            <a:r>
              <a:rPr lang="sv-SE" sz="1200" dirty="0" err="1">
                <a:solidFill>
                  <a:schemeClr val="bg1">
                    <a:lumMod val="95000"/>
                  </a:schemeClr>
                </a:solidFill>
                <a:latin typeface="Figtree" pitchFamily="2" charset="0"/>
                <a:cs typeface="Times New Roman" panose="02020603050405020304" pitchFamily="18" charset="0"/>
              </a:rPr>
              <a:t>something</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you</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see</a:t>
            </a:r>
            <a:r>
              <a:rPr lang="sv-SE" sz="1200" dirty="0">
                <a:solidFill>
                  <a:schemeClr val="bg1">
                    <a:lumMod val="95000"/>
                  </a:schemeClr>
                </a:solidFill>
                <a:latin typeface="Figtree" pitchFamily="2" charset="0"/>
                <a:cs typeface="Times New Roman" panose="02020603050405020304" pitchFamily="18" charset="0"/>
              </a:rPr>
              <a:t> as positive or negative? </a:t>
            </a:r>
            <a:r>
              <a:rPr lang="sv-SE" sz="1200" dirty="0" err="1">
                <a:solidFill>
                  <a:schemeClr val="bg1">
                    <a:lumMod val="95000"/>
                  </a:schemeClr>
                </a:solidFill>
                <a:latin typeface="Figtree" pitchFamily="2" charset="0"/>
                <a:cs typeface="Times New Roman" panose="02020603050405020304" pitchFamily="18" charset="0"/>
              </a:rPr>
              <a:t>Please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elaborate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your</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answer</a:t>
            </a:r>
            <a:r>
              <a:rPr lang="sv-SE" sz="1200" dirty="0">
                <a:solidFill>
                  <a:schemeClr val="bg1">
                    <a:lumMod val="95000"/>
                  </a:schemeClr>
                </a:solidFill>
                <a:latin typeface="Figtree" pitchFamily="2" charset="0"/>
                <a:cs typeface="Times New Roman" panose="02020603050405020304" pitchFamily="18" charset="0"/>
              </a:rPr>
              <a:t>.</a:t>
            </a:r>
          </a:p>
          <a:p>
            <a:pPr marL="228600" indent="-228600">
              <a:lnSpc>
                <a:spcPct val="107000"/>
              </a:lnSpc>
              <a:spcAft>
                <a:spcPts val="600"/>
              </a:spcAft>
              <a:buFont typeface="+mj-lt"/>
              <a:buAutoNum type="arabicPeriod"/>
            </a:pPr>
            <a:r>
              <a:rPr lang="sv-SE" sz="1200" dirty="0" err="1">
                <a:solidFill>
                  <a:schemeClr val="bg1">
                    <a:lumMod val="95000"/>
                  </a:schemeClr>
                </a:solidFill>
                <a:latin typeface="Figtree" pitchFamily="2" charset="0"/>
                <a:cs typeface="Times New Roman" panose="02020603050405020304" pitchFamily="18" charset="0"/>
              </a:rPr>
              <a:t>How</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good</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are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we</a:t>
            </a:r>
            <a:r>
              <a:rPr lang="sv-SE" sz="1200" dirty="0">
                <a:solidFill>
                  <a:schemeClr val="bg1">
                    <a:lumMod val="95000"/>
                  </a:schemeClr>
                </a:solidFill>
                <a:latin typeface="Figtree" pitchFamily="2" charset="0"/>
                <a:cs typeface="Times New Roman" panose="02020603050405020304" pitchFamily="18" charset="0"/>
              </a:rPr>
              <a:t>, at </a:t>
            </a:r>
            <a:r>
              <a:rPr lang="sv-SE" sz="1200" dirty="0" err="1">
                <a:solidFill>
                  <a:schemeClr val="bg1">
                    <a:lumMod val="95000"/>
                  </a:schemeClr>
                </a:solidFill>
                <a:latin typeface="Figtree" pitchFamily="2" charset="0"/>
                <a:cs typeface="Times New Roman" panose="02020603050405020304" pitchFamily="18" charset="0"/>
              </a:rPr>
              <a:t>this</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workplace</a:t>
            </a:r>
            <a:r>
              <a:rPr lang="sv-SE" sz="1200" dirty="0">
                <a:solidFill>
                  <a:schemeClr val="bg1">
                    <a:lumMod val="95000"/>
                  </a:schemeClr>
                </a:solidFill>
                <a:latin typeface="Figtree" pitchFamily="2" charset="0"/>
                <a:cs typeface="Times New Roman" panose="02020603050405020304" pitchFamily="18" charset="0"/>
              </a:rPr>
              <a:t>, at </a:t>
            </a:r>
            <a:r>
              <a:rPr lang="sv-SE" sz="1200" dirty="0" err="1">
                <a:solidFill>
                  <a:schemeClr val="bg1">
                    <a:lumMod val="95000"/>
                  </a:schemeClr>
                </a:solidFill>
                <a:latin typeface="Figtree" pitchFamily="2" charset="0"/>
                <a:cs typeface="Times New Roman" panose="02020603050405020304" pitchFamily="18" charset="0"/>
              </a:rPr>
              <a:t>encouraging</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each</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other</a:t>
            </a:r>
            <a:r>
              <a:rPr lang="sv-SE" sz="1200" dirty="0">
                <a:solidFill>
                  <a:schemeClr val="bg1">
                    <a:lumMod val="95000"/>
                  </a:schemeClr>
                </a:solidFill>
                <a:latin typeface="Figtree" pitchFamily="2" charset="0"/>
                <a:cs typeface="Times New Roman" panose="02020603050405020304" pitchFamily="18" charset="0"/>
              </a:rPr>
              <a:t> and </a:t>
            </a:r>
            <a:r>
              <a:rPr lang="sv-SE" sz="1200" dirty="0" err="1">
                <a:solidFill>
                  <a:schemeClr val="bg1">
                    <a:lumMod val="95000"/>
                  </a:schemeClr>
                </a:solidFill>
                <a:latin typeface="Figtree" pitchFamily="2" charset="0"/>
                <a:cs typeface="Times New Roman" panose="02020603050405020304" pitchFamily="18" charset="0"/>
              </a:rPr>
              <a:t>giving</a:t>
            </a:r>
            <a:r>
              <a:rPr lang="sv-SE" sz="1200" dirty="0">
                <a:solidFill>
                  <a:schemeClr val="bg1">
                    <a:lumMod val="95000"/>
                  </a:schemeClr>
                </a:solidFill>
                <a:latin typeface="Figtree" pitchFamily="2" charset="0"/>
                <a:cs typeface="Times New Roman" panose="02020603050405020304" pitchFamily="18" charset="0"/>
              </a:rPr>
              <a:t> positive feedback?</a:t>
            </a:r>
          </a:p>
          <a:p>
            <a:pPr marL="228600" indent="-228600">
              <a:lnSpc>
                <a:spcPct val="107000"/>
              </a:lnSpc>
              <a:spcAft>
                <a:spcPts val="600"/>
              </a:spcAft>
              <a:buFont typeface="+mj-lt"/>
              <a:buAutoNum type="arabicPeriod"/>
            </a:pPr>
            <a:r>
              <a:rPr lang="sv-SE" sz="1200" dirty="0" err="1">
                <a:solidFill>
                  <a:schemeClr val="bg1">
                    <a:lumMod val="95000"/>
                  </a:schemeClr>
                </a:solidFill>
                <a:latin typeface="Figtree" pitchFamily="2" charset="0"/>
                <a:cs typeface="Times New Roman" panose="02020603050405020304" pitchFamily="18" charset="0"/>
              </a:rPr>
              <a:t>Can</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you</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think</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of</a:t>
            </a:r>
            <a:r>
              <a:rPr lang="sv-SE" sz="1200" dirty="0">
                <a:solidFill>
                  <a:schemeClr val="bg1">
                    <a:lumMod val="95000"/>
                  </a:schemeClr>
                </a:solidFill>
                <a:latin typeface="Figtree" pitchFamily="2" charset="0"/>
                <a:cs typeface="Times New Roman" panose="02020603050405020304" pitchFamily="18" charset="0"/>
              </a:rPr>
              <a:t> an </a:t>
            </a:r>
            <a:r>
              <a:rPr lang="sv-SE" sz="1200" dirty="0" err="1">
                <a:solidFill>
                  <a:schemeClr val="bg1">
                    <a:lumMod val="95000"/>
                  </a:schemeClr>
                </a:solidFill>
                <a:latin typeface="Figtree" pitchFamily="2" charset="0"/>
                <a:cs typeface="Times New Roman" panose="02020603050405020304" pitchFamily="18" charset="0"/>
              </a:rPr>
              <a:t>example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where</a:t>
            </a:r>
            <a:r>
              <a:rPr lang="sv-SE" sz="1200" dirty="0">
                <a:solidFill>
                  <a:schemeClr val="bg1">
                    <a:lumMod val="95000"/>
                  </a:schemeClr>
                </a:solidFill>
                <a:latin typeface="Figtree" pitchFamily="2" charset="0"/>
                <a:cs typeface="Times New Roman" panose="02020603050405020304" pitchFamily="18" charset="0"/>
              </a:rPr>
              <a:t> feedback has </a:t>
            </a:r>
            <a:r>
              <a:rPr lang="sv-SE" sz="1200" dirty="0" err="1">
                <a:solidFill>
                  <a:schemeClr val="bg1">
                    <a:lumMod val="95000"/>
                  </a:schemeClr>
                </a:solidFill>
                <a:latin typeface="Figtree" pitchFamily="2" charset="0"/>
                <a:cs typeface="Times New Roman" panose="02020603050405020304" pitchFamily="18" charset="0"/>
              </a:rPr>
              <a:t>contributed</a:t>
            </a:r>
            <a:r>
              <a:rPr lang="sv-SE" sz="1200" dirty="0">
                <a:solidFill>
                  <a:schemeClr val="bg1">
                    <a:lumMod val="95000"/>
                  </a:schemeClr>
                </a:solidFill>
                <a:latin typeface="Figtree" pitchFamily="2" charset="0"/>
                <a:cs typeface="Times New Roman" panose="02020603050405020304" pitchFamily="18" charset="0"/>
              </a:rPr>
              <a:t> to a </a:t>
            </a:r>
            <a:r>
              <a:rPr lang="sv-SE" sz="1200" dirty="0" err="1">
                <a:solidFill>
                  <a:schemeClr val="bg1">
                    <a:lumMod val="95000"/>
                  </a:schemeClr>
                </a:solidFill>
                <a:latin typeface="Figtree" pitchFamily="2" charset="0"/>
                <a:cs typeface="Times New Roman" panose="02020603050405020304" pitchFamily="18" charset="0"/>
              </a:rPr>
              <a:t>better</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work</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environment</a:t>
            </a:r>
            <a:r>
              <a:rPr lang="sv-SE" sz="1200" dirty="0">
                <a:solidFill>
                  <a:schemeClr val="bg1">
                    <a:lumMod val="95000"/>
                  </a:schemeClr>
                </a:solidFill>
                <a:latin typeface="Figtree" pitchFamily="2" charset="0"/>
                <a:cs typeface="Times New Roman" panose="02020603050405020304" pitchFamily="18" charset="0"/>
              </a:rPr>
              <a:t>?</a:t>
            </a:r>
          </a:p>
          <a:p>
            <a:pPr marL="228600" indent="-228600">
              <a:lnSpc>
                <a:spcPct val="107000"/>
              </a:lnSpc>
              <a:spcAft>
                <a:spcPts val="600"/>
              </a:spcAft>
              <a:buFont typeface="+mj-lt"/>
              <a:buAutoNum type="arabicPeriod"/>
            </a:pPr>
            <a:endParaRPr lang="sv-SE" sz="1200" dirty="0">
              <a:solidFill>
                <a:schemeClr val="bg1">
                  <a:lumMod val="95000"/>
                </a:schemeClr>
              </a:solidFill>
              <a:latin typeface="Figtree" pitchFamily="2" charset="0"/>
              <a:cs typeface="Times New Roman" panose="02020603050405020304" pitchFamily="18" charset="0"/>
            </a:endParaRPr>
          </a:p>
          <a:p>
            <a:pPr>
              <a:lnSpc>
                <a:spcPct val="107000"/>
              </a:lnSpc>
              <a:spcAft>
                <a:spcPts val="600"/>
              </a:spcAft>
            </a:pPr>
            <a:r>
              <a:rPr lang="sv-SE" sz="1200" dirty="0" err="1">
                <a:solidFill>
                  <a:schemeClr val="bg1">
                    <a:lumMod val="95000"/>
                  </a:schemeClr>
                </a:solidFill>
                <a:latin typeface="Figtree" pitchFamily="2" charset="0"/>
                <a:cs typeface="Times New Roman" panose="02020603050405020304" pitchFamily="18" charset="0"/>
              </a:rPr>
              <a:t>We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know</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that</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encouragement</a:t>
            </a:r>
            <a:r>
              <a:rPr lang="sv-SE" sz="1200" dirty="0">
                <a:solidFill>
                  <a:schemeClr val="bg1">
                    <a:lumMod val="95000"/>
                  </a:schemeClr>
                </a:solidFill>
                <a:latin typeface="Figtree" pitchFamily="2" charset="0"/>
                <a:cs typeface="Times New Roman" panose="02020603050405020304" pitchFamily="18" charset="0"/>
              </a:rPr>
              <a:t> and positive feedback on </a:t>
            </a:r>
            <a:r>
              <a:rPr lang="sv-SE" sz="1200" dirty="0" err="1">
                <a:solidFill>
                  <a:schemeClr val="bg1">
                    <a:lumMod val="95000"/>
                  </a:schemeClr>
                </a:solidFill>
                <a:latin typeface="Figtree" pitchFamily="2" charset="0"/>
                <a:cs typeface="Times New Roman" panose="02020603050405020304" pitchFamily="18" charset="0"/>
              </a:rPr>
              <a:t>behaviours</a:t>
            </a:r>
            <a:r>
              <a:rPr lang="sv-SE" sz="1200" dirty="0">
                <a:solidFill>
                  <a:schemeClr val="bg1">
                    <a:lumMod val="95000"/>
                  </a:schemeClr>
                </a:solidFill>
                <a:latin typeface="Figtree" pitchFamily="2" charset="0"/>
                <a:cs typeface="Times New Roman" panose="02020603050405020304" pitchFamily="18" charset="0"/>
              </a:rPr>
              <a:t> make </a:t>
            </a:r>
            <a:r>
              <a:rPr lang="sv-SE" sz="1200" dirty="0" err="1">
                <a:solidFill>
                  <a:schemeClr val="bg1">
                    <a:lumMod val="95000"/>
                  </a:schemeClr>
                </a:solidFill>
                <a:latin typeface="Figtree" pitchFamily="2" charset="0"/>
                <a:cs typeface="Times New Roman" panose="02020603050405020304" pitchFamily="18" charset="0"/>
              </a:rPr>
              <a:t>people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more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likely</a:t>
            </a:r>
            <a:r>
              <a:rPr lang="sv-SE" sz="1200" dirty="0">
                <a:solidFill>
                  <a:schemeClr val="bg1">
                    <a:lumMod val="95000"/>
                  </a:schemeClr>
                </a:solidFill>
                <a:latin typeface="Figtree" pitchFamily="2" charset="0"/>
                <a:cs typeface="Times New Roman" panose="02020603050405020304" pitchFamily="18" charset="0"/>
              </a:rPr>
              <a:t> to </a:t>
            </a:r>
            <a:r>
              <a:rPr lang="sv-SE" sz="1200" dirty="0" err="1">
                <a:solidFill>
                  <a:schemeClr val="bg1">
                    <a:lumMod val="95000"/>
                  </a:schemeClr>
                </a:solidFill>
                <a:latin typeface="Figtree" pitchFamily="2" charset="0"/>
                <a:cs typeface="Times New Roman" panose="02020603050405020304" pitchFamily="18" charset="0"/>
              </a:rPr>
              <a:t>repeat</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those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behaviours</a:t>
            </a:r>
            <a:r>
              <a:rPr lang="sv-SE" sz="1200" dirty="0">
                <a:solidFill>
                  <a:schemeClr val="bg1">
                    <a:lumMod val="95000"/>
                  </a:schemeClr>
                </a:solidFill>
                <a:latin typeface="Figtree" pitchFamily="2" charset="0"/>
                <a:cs typeface="Times New Roman" panose="02020603050405020304" pitchFamily="18" charset="0"/>
              </a:rPr>
              <a:t>. That is </a:t>
            </a:r>
            <a:r>
              <a:rPr lang="sv-SE" sz="1200" dirty="0" err="1">
                <a:solidFill>
                  <a:schemeClr val="bg1">
                    <a:lumMod val="95000"/>
                  </a:schemeClr>
                </a:solidFill>
                <a:latin typeface="Figtree" pitchFamily="2" charset="0"/>
                <a:cs typeface="Times New Roman" panose="02020603050405020304" pitchFamily="18" charset="0"/>
              </a:rPr>
              <a:t>why</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encouragement</a:t>
            </a:r>
            <a:r>
              <a:rPr lang="sv-SE" sz="1200" dirty="0">
                <a:solidFill>
                  <a:schemeClr val="bg1">
                    <a:lumMod val="95000"/>
                  </a:schemeClr>
                </a:solidFill>
                <a:latin typeface="Figtree" pitchFamily="2" charset="0"/>
                <a:cs typeface="Times New Roman" panose="02020603050405020304" pitchFamily="18" charset="0"/>
              </a:rPr>
              <a:t> and feedback </a:t>
            </a:r>
            <a:r>
              <a:rPr lang="sv-SE" sz="1200" dirty="0" err="1">
                <a:solidFill>
                  <a:schemeClr val="bg1">
                    <a:lumMod val="95000"/>
                  </a:schemeClr>
                </a:solidFill>
                <a:latin typeface="Figtree" pitchFamily="2" charset="0"/>
                <a:cs typeface="Times New Roman" panose="02020603050405020304" pitchFamily="18" charset="0"/>
              </a:rPr>
              <a:t>are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important</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tools</a:t>
            </a:r>
            <a:r>
              <a:rPr lang="sv-SE" sz="1200" dirty="0">
                <a:solidFill>
                  <a:schemeClr val="bg1">
                    <a:lumMod val="95000"/>
                  </a:schemeClr>
                </a:solidFill>
                <a:latin typeface="Figtree" pitchFamily="2" charset="0"/>
                <a:cs typeface="Times New Roman" panose="02020603050405020304" pitchFamily="18" charset="0"/>
              </a:rPr>
              <a:t> for </a:t>
            </a:r>
            <a:r>
              <a:rPr lang="sv-SE" sz="1200" dirty="0" err="1">
                <a:solidFill>
                  <a:schemeClr val="bg1">
                    <a:lumMod val="95000"/>
                  </a:schemeClr>
                </a:solidFill>
                <a:latin typeface="Figtree" pitchFamily="2" charset="0"/>
                <a:cs typeface="Times New Roman" panose="02020603050405020304" pitchFamily="18" charset="0"/>
              </a:rPr>
              <a:t>creating</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safer</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workplaces</a:t>
            </a:r>
            <a:r>
              <a:rPr lang="sv-SE" sz="1200" dirty="0">
                <a:solidFill>
                  <a:schemeClr val="bg1">
                    <a:lumMod val="95000"/>
                  </a:schemeClr>
                </a:solidFill>
                <a:latin typeface="Figtree" pitchFamily="2" charset="0"/>
                <a:cs typeface="Times New Roman" panose="02020603050405020304" pitchFamily="18" charset="0"/>
              </a:rPr>
              <a:t>.</a:t>
            </a:r>
          </a:p>
          <a:p>
            <a:pPr>
              <a:lnSpc>
                <a:spcPct val="107000"/>
              </a:lnSpc>
              <a:spcAft>
                <a:spcPts val="600"/>
              </a:spcAft>
            </a:pPr>
            <a:r>
              <a:rPr lang="sv-SE" sz="1200" dirty="0" err="1">
                <a:solidFill>
                  <a:schemeClr val="bg1">
                    <a:lumMod val="95000"/>
                  </a:schemeClr>
                </a:solidFill>
                <a:latin typeface="Figtree" pitchFamily="2" charset="0"/>
                <a:cs typeface="Times New Roman" panose="02020603050405020304" pitchFamily="18" charset="0"/>
              </a:rPr>
              <a:t>Discuss</a:t>
            </a:r>
            <a:r>
              <a:rPr lang="sv-SE" sz="1200" dirty="0">
                <a:solidFill>
                  <a:schemeClr val="bg1">
                    <a:lumMod val="95000"/>
                  </a:schemeClr>
                </a:solidFill>
                <a:latin typeface="Figtree" pitchFamily="2" charset="0"/>
                <a:cs typeface="Times New Roman" panose="02020603050405020304" pitchFamily="18" charset="0"/>
              </a:rPr>
              <a:t> the </a:t>
            </a:r>
            <a:r>
              <a:rPr lang="sv-SE" sz="1200" dirty="0" err="1">
                <a:solidFill>
                  <a:schemeClr val="bg1">
                    <a:lumMod val="95000"/>
                  </a:schemeClr>
                </a:solidFill>
                <a:latin typeface="Figtree" pitchFamily="2" charset="0"/>
                <a:cs typeface="Times New Roman" panose="02020603050405020304" pitchFamily="18" charset="0"/>
              </a:rPr>
              <a:t>following</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together</a:t>
            </a:r>
            <a:r>
              <a:rPr lang="sv-SE" sz="1200" dirty="0">
                <a:solidFill>
                  <a:schemeClr val="bg1">
                    <a:lumMod val="95000"/>
                  </a:schemeClr>
                </a:solidFill>
                <a:latin typeface="Figtree" pitchFamily="2" charset="0"/>
                <a:cs typeface="Times New Roman" panose="02020603050405020304" pitchFamily="18" charset="0"/>
              </a:rPr>
              <a:t>:</a:t>
            </a:r>
          </a:p>
          <a:p>
            <a:pPr marL="228600" indent="-228600">
              <a:lnSpc>
                <a:spcPct val="107000"/>
              </a:lnSpc>
              <a:spcAft>
                <a:spcPts val="600"/>
              </a:spcAft>
              <a:buFont typeface="+mj-lt"/>
              <a:buAutoNum type="arabicPeriod" startAt="4"/>
            </a:pPr>
            <a:r>
              <a:rPr lang="sv-SE" sz="1200" dirty="0">
                <a:solidFill>
                  <a:schemeClr val="bg1">
                    <a:lumMod val="95000"/>
                  </a:schemeClr>
                </a:solidFill>
                <a:latin typeface="Figtree" pitchFamily="2" charset="0"/>
                <a:cs typeface="Times New Roman" panose="02020603050405020304" pitchFamily="18" charset="0"/>
              </a:rPr>
              <a:t>a) </a:t>
            </a:r>
            <a:r>
              <a:rPr lang="sv-SE" sz="1200" dirty="0" err="1">
                <a:solidFill>
                  <a:schemeClr val="bg1">
                    <a:lumMod val="95000"/>
                  </a:schemeClr>
                </a:solidFill>
                <a:latin typeface="Figtree" pitchFamily="2" charset="0"/>
                <a:cs typeface="Times New Roman" panose="02020603050405020304" pitchFamily="18" charset="0"/>
              </a:rPr>
              <a:t>How</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often</a:t>
            </a:r>
            <a:r>
              <a:rPr lang="sv-SE" sz="1200" dirty="0">
                <a:solidFill>
                  <a:schemeClr val="bg1">
                    <a:lumMod val="95000"/>
                  </a:schemeClr>
                </a:solidFill>
                <a:latin typeface="Figtree" pitchFamily="2" charset="0"/>
                <a:cs typeface="Times New Roman" panose="02020603050405020304" pitchFamily="18" charset="0"/>
              </a:rPr>
              <a:t> do </a:t>
            </a:r>
            <a:r>
              <a:rPr lang="sv-SE" sz="1200" dirty="0" err="1">
                <a:solidFill>
                  <a:schemeClr val="bg1">
                    <a:lumMod val="95000"/>
                  </a:schemeClr>
                </a:solidFill>
                <a:latin typeface="Figtree" pitchFamily="2" charset="0"/>
                <a:cs typeface="Times New Roman" panose="02020603050405020304" pitchFamily="18" charset="0"/>
              </a:rPr>
              <a:t>we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acknowledge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safe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behaviours</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when</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see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them</a:t>
            </a:r>
            <a:r>
              <a:rPr lang="sv-SE" sz="1200" dirty="0">
                <a:solidFill>
                  <a:schemeClr val="bg1">
                    <a:lumMod val="95000"/>
                  </a:schemeClr>
                </a:solidFill>
                <a:latin typeface="Figtree" pitchFamily="2" charset="0"/>
                <a:cs typeface="Times New Roman" panose="02020603050405020304" pitchFamily="18" charset="0"/>
              </a:rPr>
              <a:t>?</a:t>
            </a:r>
            <a:br>
              <a:rPr lang="sv-SE" sz="1200" dirty="0">
                <a:solidFill>
                  <a:schemeClr val="bg1">
                    <a:lumMod val="95000"/>
                  </a:schemeClr>
                </a:solidFill>
                <a:latin typeface="Figtree" pitchFamily="2" charset="0"/>
                <a:cs typeface="Times New Roman" panose="02020603050405020304" pitchFamily="18" charset="0"/>
              </a:rPr>
            </a:br>
            <a:r>
              <a:rPr lang="sv-SE" sz="1200" dirty="0">
                <a:solidFill>
                  <a:schemeClr val="bg1">
                    <a:lumMod val="95000"/>
                  </a:schemeClr>
                </a:solidFill>
                <a:latin typeface="Figtree" pitchFamily="2" charset="0"/>
                <a:cs typeface="Times New Roman" panose="02020603050405020304" pitchFamily="18" charset="0"/>
              </a:rPr>
              <a:t>b) </a:t>
            </a:r>
            <a:r>
              <a:rPr lang="sv-SE" sz="1200" dirty="0" err="1">
                <a:solidFill>
                  <a:schemeClr val="bg1">
                    <a:lumMod val="95000"/>
                  </a:schemeClr>
                </a:solidFill>
                <a:latin typeface="Figtree" pitchFamily="2" charset="0"/>
                <a:cs typeface="Times New Roman" panose="02020603050405020304" pitchFamily="18" charset="0"/>
              </a:rPr>
              <a:t>How</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often</a:t>
            </a:r>
            <a:r>
              <a:rPr lang="sv-SE" sz="1200" dirty="0">
                <a:solidFill>
                  <a:schemeClr val="bg1">
                    <a:lumMod val="95000"/>
                  </a:schemeClr>
                </a:solidFill>
                <a:latin typeface="Figtree" pitchFamily="2" charset="0"/>
                <a:cs typeface="Times New Roman" panose="02020603050405020304" pitchFamily="18" charset="0"/>
              </a:rPr>
              <a:t> do </a:t>
            </a:r>
            <a:r>
              <a:rPr lang="sv-SE" sz="1200" dirty="0" err="1">
                <a:solidFill>
                  <a:schemeClr val="bg1">
                    <a:lumMod val="95000"/>
                  </a:schemeClr>
                </a:solidFill>
                <a:latin typeface="Figtree" pitchFamily="2" charset="0"/>
                <a:cs typeface="Times New Roman" panose="02020603050405020304" pitchFamily="18" charset="0"/>
              </a:rPr>
              <a:t>we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speak</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up</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when</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see</a:t>
            </a:r>
            <a:r>
              <a:rPr lang="sv-SE" sz="1200" dirty="0">
                <a:solidFill>
                  <a:schemeClr val="bg1">
                    <a:lumMod val="95000"/>
                  </a:schemeClr>
                </a:solidFill>
                <a:latin typeface="Figtree" pitchFamily="2" charset="0"/>
                <a:cs typeface="Times New Roman" panose="02020603050405020304" pitchFamily="18" charset="0"/>
              </a:rPr>
              <a:t> a </a:t>
            </a:r>
            <a:r>
              <a:rPr lang="sv-SE" sz="1200" dirty="0" err="1">
                <a:solidFill>
                  <a:schemeClr val="bg1">
                    <a:lumMod val="95000"/>
                  </a:schemeClr>
                </a:solidFill>
                <a:latin typeface="Figtree" pitchFamily="2" charset="0"/>
                <a:cs typeface="Times New Roman" panose="02020603050405020304" pitchFamily="18" charset="0"/>
              </a:rPr>
              <a:t>risky</a:t>
            </a:r>
            <a:r>
              <a:rPr lang="sv-SE" sz="1200" dirty="0">
                <a:solidFill>
                  <a:schemeClr val="bg1">
                    <a:lumMod val="95000"/>
                  </a:schemeClr>
                </a:solidFill>
                <a:latin typeface="Figtree" pitchFamily="2" charset="0"/>
                <a:cs typeface="Times New Roman" panose="02020603050405020304" pitchFamily="18" charset="0"/>
              </a:rPr>
              <a:t> situation?</a:t>
            </a:r>
          </a:p>
          <a:p>
            <a:pPr marL="228600" indent="-228600">
              <a:lnSpc>
                <a:spcPct val="107000"/>
              </a:lnSpc>
              <a:spcAft>
                <a:spcPts val="600"/>
              </a:spcAft>
              <a:buFont typeface="+mj-lt"/>
              <a:buAutoNum type="arabicPeriod" startAt="4"/>
            </a:pPr>
            <a:r>
              <a:rPr lang="sv-SE" sz="1200" dirty="0">
                <a:solidFill>
                  <a:schemeClr val="bg1">
                    <a:lumMod val="95000"/>
                  </a:schemeClr>
                </a:solidFill>
                <a:latin typeface="Figtree" pitchFamily="2" charset="0"/>
                <a:cs typeface="Times New Roman" panose="02020603050405020304" pitchFamily="18" charset="0"/>
              </a:rPr>
              <a:t>Think back to last </a:t>
            </a:r>
            <a:r>
              <a:rPr lang="sv-SE" sz="1200" dirty="0" err="1">
                <a:solidFill>
                  <a:schemeClr val="bg1">
                    <a:lumMod val="95000"/>
                  </a:schemeClr>
                </a:solidFill>
                <a:latin typeface="Figtree" pitchFamily="2" charset="0"/>
                <a:cs typeface="Times New Roman" panose="02020603050405020304" pitchFamily="18" charset="0"/>
              </a:rPr>
              <a:t>week</a:t>
            </a:r>
            <a:r>
              <a:rPr lang="sv-SE" sz="1200" dirty="0">
                <a:solidFill>
                  <a:schemeClr val="bg1">
                    <a:lumMod val="95000"/>
                  </a:schemeClr>
                </a:solidFill>
                <a:latin typeface="Figtree" pitchFamily="2" charset="0"/>
                <a:cs typeface="Times New Roman" panose="02020603050405020304" pitchFamily="18" charset="0"/>
              </a:rPr>
              <a:t>. What </a:t>
            </a:r>
            <a:r>
              <a:rPr lang="sv-SE" sz="1200" dirty="0" err="1">
                <a:solidFill>
                  <a:schemeClr val="bg1">
                    <a:lumMod val="95000"/>
                  </a:schemeClr>
                </a:solidFill>
                <a:latin typeface="Figtree" pitchFamily="2" charset="0"/>
                <a:cs typeface="Times New Roman" panose="02020603050405020304" pitchFamily="18" charset="0"/>
              </a:rPr>
              <a:t>safe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behaviours</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related</a:t>
            </a:r>
            <a:r>
              <a:rPr lang="sv-SE" sz="1200" dirty="0">
                <a:solidFill>
                  <a:schemeClr val="bg1">
                    <a:lumMod val="95000"/>
                  </a:schemeClr>
                </a:solidFill>
                <a:latin typeface="Figtree" pitchFamily="2" charset="0"/>
                <a:cs typeface="Times New Roman" panose="02020603050405020304" pitchFamily="18" charset="0"/>
              </a:rPr>
              <a:t> to </a:t>
            </a:r>
            <a:r>
              <a:rPr lang="sv-SE" sz="1200" dirty="0" err="1">
                <a:solidFill>
                  <a:schemeClr val="bg1">
                    <a:lumMod val="95000"/>
                  </a:schemeClr>
                </a:solidFill>
                <a:latin typeface="Figtree" pitchFamily="2" charset="0"/>
                <a:cs typeface="Times New Roman" panose="02020603050405020304" pitchFamily="18" charset="0"/>
              </a:rPr>
              <a:t>health</a:t>
            </a:r>
            <a:r>
              <a:rPr lang="sv-SE" sz="1200" dirty="0">
                <a:solidFill>
                  <a:schemeClr val="bg1">
                    <a:lumMod val="95000"/>
                  </a:schemeClr>
                </a:solidFill>
                <a:latin typeface="Figtree" pitchFamily="2" charset="0"/>
                <a:cs typeface="Times New Roman" panose="02020603050405020304" pitchFamily="18" charset="0"/>
              </a:rPr>
              <a:t> and </a:t>
            </a:r>
            <a:r>
              <a:rPr lang="sv-SE" sz="1200" dirty="0" err="1">
                <a:solidFill>
                  <a:schemeClr val="bg1">
                    <a:lumMod val="95000"/>
                  </a:schemeClr>
                </a:solidFill>
                <a:latin typeface="Figtree" pitchFamily="2" charset="0"/>
                <a:cs typeface="Times New Roman" panose="02020603050405020304" pitchFamily="18" charset="0"/>
              </a:rPr>
              <a:t>safety</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should</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have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recognised</a:t>
            </a:r>
            <a:r>
              <a:rPr lang="sv-SE" sz="1200" dirty="0">
                <a:solidFill>
                  <a:schemeClr val="bg1">
                    <a:lumMod val="95000"/>
                  </a:schemeClr>
                </a:solidFill>
                <a:latin typeface="Figtree" pitchFamily="2" charset="0"/>
                <a:cs typeface="Times New Roman" panose="02020603050405020304" pitchFamily="18" charset="0"/>
              </a:rPr>
              <a:t> and given positive feedback on?</a:t>
            </a:r>
          </a:p>
          <a:p>
            <a:pPr marL="228600" indent="-228600">
              <a:lnSpc>
                <a:spcPct val="107000"/>
              </a:lnSpc>
              <a:spcAft>
                <a:spcPts val="600"/>
              </a:spcAft>
              <a:buFont typeface="+mj-lt"/>
              <a:buAutoNum type="arabicPeriod" startAt="4"/>
            </a:pPr>
            <a:r>
              <a:rPr lang="sv-SE" sz="1200" dirty="0">
                <a:solidFill>
                  <a:schemeClr val="bg1">
                    <a:lumMod val="95000"/>
                  </a:schemeClr>
                </a:solidFill>
                <a:latin typeface="Figtree" pitchFamily="2" charset="0"/>
                <a:cs typeface="Times New Roman" panose="02020603050405020304" pitchFamily="18" charset="0"/>
              </a:rPr>
              <a:t>Is </a:t>
            </a:r>
            <a:r>
              <a:rPr lang="sv-SE" sz="1200" dirty="0" err="1">
                <a:solidFill>
                  <a:schemeClr val="bg1">
                    <a:lumMod val="95000"/>
                  </a:schemeClr>
                </a:solidFill>
                <a:latin typeface="Figtree" pitchFamily="2" charset="0"/>
                <a:cs typeface="Times New Roman" panose="02020603050405020304" pitchFamily="18" charset="0"/>
              </a:rPr>
              <a:t>there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anything</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concrete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we</a:t>
            </a:r>
            <a:r>
              <a:rPr lang="sv-SE" sz="1200" dirty="0">
                <a:solidFill>
                  <a:schemeClr val="bg1">
                    <a:lumMod val="95000"/>
                  </a:schemeClr>
                </a:solidFill>
                <a:latin typeface="Figtree" pitchFamily="2" charset="0"/>
                <a:cs typeface="Times New Roman" panose="02020603050405020304" pitchFamily="18" charset="0"/>
              </a:rPr>
              <a:t>, as a team, </a:t>
            </a:r>
            <a:r>
              <a:rPr lang="sv-SE" sz="1200" dirty="0" err="1">
                <a:solidFill>
                  <a:schemeClr val="bg1">
                    <a:lumMod val="95000"/>
                  </a:schemeClr>
                </a:solidFill>
                <a:latin typeface="Figtree" pitchFamily="2" charset="0"/>
                <a:cs typeface="Times New Roman" panose="02020603050405020304" pitchFamily="18" charset="0"/>
              </a:rPr>
              <a:t>could</a:t>
            </a:r>
            <a:r>
              <a:rPr lang="sv-SE" sz="1200" dirty="0">
                <a:solidFill>
                  <a:schemeClr val="bg1">
                    <a:lumMod val="95000"/>
                  </a:schemeClr>
                </a:solidFill>
                <a:latin typeface="Figtree" pitchFamily="2" charset="0"/>
                <a:cs typeface="Times New Roman" panose="02020603050405020304" pitchFamily="18" charset="0"/>
              </a:rPr>
              <a:t> do to </a:t>
            </a:r>
            <a:r>
              <a:rPr lang="sv-SE" sz="1200" dirty="0" err="1">
                <a:solidFill>
                  <a:schemeClr val="bg1">
                    <a:lumMod val="95000"/>
                  </a:schemeClr>
                </a:solidFill>
                <a:latin typeface="Figtree" pitchFamily="2" charset="0"/>
                <a:cs typeface="Times New Roman" panose="02020603050405020304" pitchFamily="18" charset="0"/>
              </a:rPr>
              <a:t>give</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each</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other</a:t>
            </a:r>
            <a:r>
              <a:rPr lang="sv-SE" sz="1200" dirty="0">
                <a:solidFill>
                  <a:schemeClr val="bg1">
                    <a:lumMod val="95000"/>
                  </a:schemeClr>
                </a:solidFill>
                <a:latin typeface="Figtree" pitchFamily="2" charset="0"/>
                <a:cs typeface="Times New Roman" panose="02020603050405020304" pitchFamily="18" charset="0"/>
              </a:rPr>
              <a:t> </a:t>
            </a:r>
            <a:r>
              <a:rPr lang="sv-SE" sz="1200" dirty="0" err="1">
                <a:solidFill>
                  <a:schemeClr val="bg1">
                    <a:lumMod val="95000"/>
                  </a:schemeClr>
                </a:solidFill>
                <a:latin typeface="Figtree" pitchFamily="2" charset="0"/>
                <a:cs typeface="Times New Roman" panose="02020603050405020304" pitchFamily="18" charset="0"/>
              </a:rPr>
              <a:t>more</a:t>
            </a:r>
            <a:r>
              <a:rPr lang="sv-SE" sz="1200" dirty="0">
                <a:solidFill>
                  <a:schemeClr val="bg1">
                    <a:lumMod val="95000"/>
                  </a:schemeClr>
                </a:solidFill>
                <a:latin typeface="Figtree" pitchFamily="2" charset="0"/>
                <a:cs typeface="Times New Roman" panose="02020603050405020304" pitchFamily="18" charset="0"/>
              </a:rPr>
              <a:t> feedback?</a:t>
            </a:r>
          </a:p>
        </p:txBody>
      </p:sp>
    </p:spTree>
    <p:extLst>
      <p:ext uri="{BB962C8B-B14F-4D97-AF65-F5344CB8AC3E}">
        <p14:creationId xmlns:p14="http://schemas.microsoft.com/office/powerpoint/2010/main" val="3043416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1E307DFE-949C-211B-8A75-DF00F8202163}"/>
              </a:ext>
            </a:extLst>
          </p:cNvPr>
          <p:cNvSpPr>
            <a:spLocks noGrp="1"/>
          </p:cNvSpPr>
          <p:nvPr>
            <p:ph type="sldNum" sz="quarter" idx="12"/>
          </p:nvPr>
        </p:nvSpPr>
        <p:spPr/>
        <p:txBody>
          <a:bodyPr/>
          <a:lstStyle/>
          <a:p>
            <a:fld id="{05CAE04F-F893-4FAB-8135-EF6A11A380DD}" type="slidenum">
              <a:rPr lang="sv-SE" smtClean="0">
                <a:solidFill>
                  <a:schemeClr val="tx1"/>
                </a:solidFill>
              </a:rPr>
              <a:t>3</a:t>
            </a:fld>
            <a:endParaRPr lang="sv-SE" dirty="0">
              <a:solidFill>
                <a:schemeClr val="tx1"/>
              </a:solidFill>
            </a:endParaRPr>
          </a:p>
        </p:txBody>
      </p:sp>
      <p:sp>
        <p:nvSpPr>
          <p:cNvPr id="6" name="Rubrik 5">
            <a:extLst>
              <a:ext uri="{FF2B5EF4-FFF2-40B4-BE49-F238E27FC236}">
                <a16:creationId xmlns:a16="http://schemas.microsoft.com/office/drawing/2014/main" id="{ABFBF22C-D8E1-CEEF-03BF-82AB67806214}"/>
              </a:ext>
            </a:extLst>
          </p:cNvPr>
          <p:cNvSpPr>
            <a:spLocks noGrp="1"/>
          </p:cNvSpPr>
          <p:nvPr>
            <p:ph type="title"/>
          </p:nvPr>
        </p:nvSpPr>
        <p:spPr>
          <a:xfrm>
            <a:off x="839787" y="2042557"/>
            <a:ext cx="4680000" cy="1151906"/>
          </a:xfrm>
        </p:spPr>
        <p:txBody>
          <a:bodyPr/>
          <a:lstStyle/>
          <a:p>
            <a:r>
              <a:rPr lang="sv-SE" dirty="0"/>
              <a:t>Håll Nollans </a:t>
            </a:r>
            <a:r>
              <a:rPr lang="sv-SE" dirty="0" err="1"/>
              <a:t>säkerhetspush</a:t>
            </a:r>
            <a:r>
              <a:rPr lang="sv-SE" dirty="0"/>
              <a:t> </a:t>
            </a:r>
          </a:p>
        </p:txBody>
      </p:sp>
      <p:sp>
        <p:nvSpPr>
          <p:cNvPr id="7" name="Platshållare för text 6">
            <a:extLst>
              <a:ext uri="{FF2B5EF4-FFF2-40B4-BE49-F238E27FC236}">
                <a16:creationId xmlns:a16="http://schemas.microsoft.com/office/drawing/2014/main" id="{7052E852-0D94-1FEF-548E-7744F89F2A85}"/>
              </a:ext>
            </a:extLst>
          </p:cNvPr>
          <p:cNvSpPr>
            <a:spLocks noGrp="1"/>
          </p:cNvSpPr>
          <p:nvPr>
            <p:ph type="body" sz="half" idx="2"/>
          </p:nvPr>
        </p:nvSpPr>
        <p:spPr>
          <a:xfrm>
            <a:off x="839788" y="3194464"/>
            <a:ext cx="4679999" cy="2469890"/>
          </a:xfrm>
        </p:spPr>
        <p:txBody>
          <a:bodyPr>
            <a:normAutofit/>
          </a:bodyPr>
          <a:lstStyle/>
          <a:p>
            <a:r>
              <a:rPr lang="sv-SE" sz="2000" dirty="0"/>
              <a:t>15 september 2026</a:t>
            </a:r>
          </a:p>
          <a:p>
            <a:r>
              <a:rPr lang="sv-SE" sz="2000" dirty="0"/>
              <a:t>Klockan 13:00</a:t>
            </a:r>
          </a:p>
        </p:txBody>
      </p:sp>
      <p:pic>
        <p:nvPicPr>
          <p:cNvPr id="10" name="Bild 9">
            <a:extLst>
              <a:ext uri="{FF2B5EF4-FFF2-40B4-BE49-F238E27FC236}">
                <a16:creationId xmlns:a16="http://schemas.microsoft.com/office/drawing/2014/main" id="{DC5576A1-2370-B8B7-D0A1-C6CA17549B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2570" y="1273262"/>
            <a:ext cx="7175773" cy="3973242"/>
          </a:xfrm>
          <a:prstGeom prst="rect">
            <a:avLst/>
          </a:prstGeom>
        </p:spPr>
      </p:pic>
    </p:spTree>
    <p:extLst>
      <p:ext uri="{BB962C8B-B14F-4D97-AF65-F5344CB8AC3E}">
        <p14:creationId xmlns:p14="http://schemas.microsoft.com/office/powerpoint/2010/main" val="53977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C5C8463F-00C7-7082-54F9-3A763B3015C3}"/>
              </a:ext>
            </a:extLst>
          </p:cNvPr>
          <p:cNvSpPr>
            <a:spLocks noGrp="1"/>
          </p:cNvSpPr>
          <p:nvPr>
            <p:ph type="sldNum" sz="quarter" idx="12"/>
          </p:nvPr>
        </p:nvSpPr>
        <p:spPr/>
        <p:txBody>
          <a:bodyPr/>
          <a:lstStyle/>
          <a:p>
            <a:fld id="{A96BDF98-47F6-474D-9A48-7BA703DF66EB}" type="slidenum">
              <a:rPr lang="sv-SE" smtClean="0"/>
              <a:pPr/>
              <a:t>4</a:t>
            </a:fld>
            <a:endParaRPr lang="sv-SE" dirty="0"/>
          </a:p>
        </p:txBody>
      </p:sp>
      <p:sp>
        <p:nvSpPr>
          <p:cNvPr id="9" name="Rubrik 8">
            <a:extLst>
              <a:ext uri="{FF2B5EF4-FFF2-40B4-BE49-F238E27FC236}">
                <a16:creationId xmlns:a16="http://schemas.microsoft.com/office/drawing/2014/main" id="{2340A793-F037-CDBF-3178-94FEBC9BB4DE}"/>
              </a:ext>
            </a:extLst>
          </p:cNvPr>
          <p:cNvSpPr>
            <a:spLocks noGrp="1"/>
          </p:cNvSpPr>
          <p:nvPr>
            <p:ph type="title"/>
          </p:nvPr>
        </p:nvSpPr>
        <p:spPr/>
        <p:txBody>
          <a:bodyPr/>
          <a:lstStyle/>
          <a:p>
            <a:r>
              <a:rPr lang="sv-SE" dirty="0"/>
              <a:t>Beskrivning av reflektionsövningen</a:t>
            </a:r>
          </a:p>
        </p:txBody>
      </p:sp>
      <p:sp>
        <p:nvSpPr>
          <p:cNvPr id="11" name="Platshållare för text 10">
            <a:extLst>
              <a:ext uri="{FF2B5EF4-FFF2-40B4-BE49-F238E27FC236}">
                <a16:creationId xmlns:a16="http://schemas.microsoft.com/office/drawing/2014/main" id="{7E4731ED-4018-0573-262A-5D640418918A}"/>
              </a:ext>
            </a:extLst>
          </p:cNvPr>
          <p:cNvSpPr>
            <a:spLocks noGrp="1"/>
          </p:cNvSpPr>
          <p:nvPr>
            <p:ph type="body" sz="half" idx="2"/>
          </p:nvPr>
        </p:nvSpPr>
        <p:spPr/>
        <p:txBody>
          <a:bodyPr/>
          <a:lstStyle/>
          <a:p>
            <a:r>
              <a:rPr lang="sv-SE" sz="1200" b="1" i="1" dirty="0">
                <a:latin typeface="Figtree SemiBold" pitchFamily="2" charset="0"/>
              </a:rPr>
              <a:t>Detta material är till för dig som ska planera och förbereda övningen</a:t>
            </a:r>
            <a:r>
              <a:rPr lang="sv-SE" sz="1200" b="1" dirty="0">
                <a:latin typeface="Figtree SemiBold" pitchFamily="2" charset="0"/>
              </a:rPr>
              <a:t>. </a:t>
            </a:r>
          </a:p>
          <a:p>
            <a:r>
              <a:rPr lang="sv-SE" sz="1200" b="1" dirty="0" err="1">
                <a:latin typeface="Figtree SemiBold" pitchFamily="2" charset="0"/>
              </a:rPr>
              <a:t>Säkerhetspushen</a:t>
            </a:r>
            <a:r>
              <a:rPr lang="sv-SE" sz="1200" b="1" dirty="0">
                <a:latin typeface="Figtree SemiBold" pitchFamily="2" charset="0"/>
              </a:rPr>
              <a:t> avslutas med en kort reflektionsövning som följer upp filmens tema ”feedback”. Övningen bygger på frågor som deltagarna får reflektera kring och syftet är att reflektera, helst med den/de bredvid. </a:t>
            </a:r>
          </a:p>
          <a:p>
            <a:r>
              <a:rPr lang="sv-SE" sz="1200" dirty="0"/>
              <a:t>Filmen ligger till grund för reflektionen och frågorna handlar om betydelsen </a:t>
            </a:r>
            <a:r>
              <a:rPr lang="sv-SE" sz="1200" dirty="0">
                <a:latin typeface="Figtree Light" panose="020B0604020202020204" charset="0"/>
              </a:rPr>
              <a:t>av att ge feedback till varandra och särskilt positiv feedback, för att skapa en god säkerhetskultur med säkra beteenden. I filmen resonerar deltagarna om vikten av ge feedback, vad man kan tänka på och att det är skillnad mellan feedback och pepp samtidigt som båda behövs. </a:t>
            </a:r>
          </a:p>
          <a:p>
            <a:r>
              <a:rPr lang="sv-SE" sz="1200" dirty="0">
                <a:latin typeface="Figtree Light" panose="020B0604020202020204" charset="0"/>
              </a:rPr>
              <a:t>Frågorna i reflektionsövningen är tänkta att utgå från vad var och en, i sin roll, tänker kring pepp och feedback och hur viktig feedbacken är för säkerheten på arbetsplatsen. </a:t>
            </a:r>
          </a:p>
          <a:p>
            <a:r>
              <a:rPr lang="sv-SE" sz="1200" dirty="0"/>
              <a:t>Vi uppmuntrar även till att låta någon eller några av deltagarna dela med sig av sina reflektioner. </a:t>
            </a:r>
          </a:p>
          <a:p>
            <a:endParaRPr lang="sv-SE" sz="1200" dirty="0"/>
          </a:p>
        </p:txBody>
      </p:sp>
      <p:pic>
        <p:nvPicPr>
          <p:cNvPr id="12" name="Picture 2">
            <a:extLst>
              <a:ext uri="{FF2B5EF4-FFF2-40B4-BE49-F238E27FC236}">
                <a16:creationId xmlns:a16="http://schemas.microsoft.com/office/drawing/2014/main" id="{13FCFCAD-7DCA-F7EA-0E35-60FB408D73A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779" r="42665"/>
          <a:stretch/>
        </p:blipFill>
        <p:spPr>
          <a:xfrm>
            <a:off x="6582938" y="0"/>
            <a:ext cx="5609061" cy="6857999"/>
          </a:xfrm>
          <a:prstGeom prst="rect">
            <a:avLst/>
          </a:prstGeom>
        </p:spPr>
      </p:pic>
    </p:spTree>
    <p:extLst>
      <p:ext uri="{BB962C8B-B14F-4D97-AF65-F5344CB8AC3E}">
        <p14:creationId xmlns:p14="http://schemas.microsoft.com/office/powerpoint/2010/main" val="303492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CFE7ED8-5E05-DBAF-1773-D39EDC0023C3}"/>
              </a:ext>
            </a:extLst>
          </p:cNvPr>
          <p:cNvSpPr>
            <a:spLocks noGrp="1"/>
          </p:cNvSpPr>
          <p:nvPr>
            <p:ph idx="1"/>
          </p:nvPr>
        </p:nvSpPr>
        <p:spPr>
          <a:xfrm>
            <a:off x="761162" y="1851867"/>
            <a:ext cx="11061561" cy="4351338"/>
          </a:xfrm>
        </p:spPr>
        <p:txBody>
          <a:bodyPr/>
          <a:lstStyle/>
          <a:p>
            <a:pPr marL="0" indent="0">
              <a:spcAft>
                <a:spcPts val="1200"/>
              </a:spcAft>
              <a:buNone/>
            </a:pPr>
            <a:r>
              <a:rPr lang="sv-SE" sz="1800" dirty="0">
                <a:latin typeface="Figtree" pitchFamily="2" charset="0"/>
              </a:rPr>
              <a:t>Reflektionsövningen går att genomföra på olika sätt, vilka vi valt att kalla varianter. Det finns tre olika varianter (BAS, MELLAN och WORKSHOP) som bygger på samma två grundfrågor som deltagarna får reflektera över. Mellan-varianten innehåller en följdfråga och uppmuntrar till mer reflektion och dialog </a:t>
            </a:r>
            <a:br>
              <a:rPr lang="sv-SE" sz="1800" dirty="0">
                <a:latin typeface="Figtree" pitchFamily="2" charset="0"/>
              </a:rPr>
            </a:br>
            <a:r>
              <a:rPr lang="sv-SE" sz="1800" dirty="0">
                <a:latin typeface="Figtree" pitchFamily="2" charset="0"/>
              </a:rPr>
              <a:t>och workshopen ger ytterligare utrymme för att arbeta vidare med frågorna. </a:t>
            </a:r>
          </a:p>
          <a:p>
            <a:pPr marL="0" indent="0">
              <a:spcAft>
                <a:spcPts val="1200"/>
              </a:spcAft>
              <a:buNone/>
            </a:pPr>
            <a:r>
              <a:rPr lang="sv-SE" sz="1800" dirty="0">
                <a:latin typeface="Figtree" pitchFamily="2" charset="0"/>
              </a:rPr>
              <a:t>På följande sidor finns de tre olika varianterna beskrivna. Ni </a:t>
            </a:r>
            <a:r>
              <a:rPr lang="sv-SE" sz="1800" b="1" dirty="0">
                <a:latin typeface="Figtree" pitchFamily="2" charset="0"/>
              </a:rPr>
              <a:t>väljer själva vilken variant </a:t>
            </a:r>
            <a:r>
              <a:rPr lang="sv-SE" sz="1800" dirty="0">
                <a:latin typeface="Figtree" pitchFamily="2" charset="0"/>
              </a:rPr>
              <a:t>som passar bäst </a:t>
            </a:r>
            <a:br>
              <a:rPr lang="sv-SE" sz="1800" dirty="0">
                <a:latin typeface="Figtree" pitchFamily="2" charset="0"/>
              </a:rPr>
            </a:br>
            <a:r>
              <a:rPr lang="sv-SE" sz="1800" dirty="0">
                <a:latin typeface="Figtree" pitchFamily="2" charset="0"/>
              </a:rPr>
              <a:t>i er organisation. </a:t>
            </a:r>
            <a:r>
              <a:rPr lang="sv-SE" sz="1800" b="1" dirty="0">
                <a:latin typeface="Figtree" pitchFamily="2" charset="0"/>
              </a:rPr>
              <a:t>Anpassa </a:t>
            </a:r>
            <a:r>
              <a:rPr lang="sv-SE" sz="1800" dirty="0">
                <a:latin typeface="Figtree" pitchFamily="2" charset="0"/>
              </a:rPr>
              <a:t>gärna den variant ni väljer så att den passar just er verksamhet och just den arbetsplats ni är på. </a:t>
            </a:r>
            <a:endParaRPr lang="sv-SE" sz="1600" dirty="0">
              <a:latin typeface="Figtree" pitchFamily="2" charset="0"/>
            </a:endParaRPr>
          </a:p>
          <a:p>
            <a:pPr marL="0" indent="0">
              <a:buNone/>
            </a:pPr>
            <a:endParaRPr lang="sv-SE" sz="1200" dirty="0">
              <a:latin typeface="Figtree" pitchFamily="2" charset="0"/>
            </a:endParaRPr>
          </a:p>
          <a:p>
            <a:pPr marL="0" indent="0">
              <a:buNone/>
            </a:pPr>
            <a:r>
              <a:rPr lang="sv-SE" sz="1200" dirty="0">
                <a:latin typeface="Figtree" pitchFamily="2" charset="0"/>
              </a:rPr>
              <a:t>Till samtliga varianter finns möjlighet för deltagarna att svara på frågorna digitalt i sin telefon och få sina svar på mail. Svaren lagras anonymt och en sammanställning kan delas med samordnaren i efterhand. Håll Nollan använder svaren anonymt i sitt arbete och vi hoppas att även ni vill jobba vidare med dem.</a:t>
            </a:r>
          </a:p>
          <a:p>
            <a:pPr marL="0" indent="0">
              <a:buNone/>
            </a:pPr>
            <a:endParaRPr lang="sv-SE" dirty="0">
              <a:latin typeface="Figtree" pitchFamily="2" charset="0"/>
            </a:endParaRPr>
          </a:p>
        </p:txBody>
      </p:sp>
      <p:sp>
        <p:nvSpPr>
          <p:cNvPr id="5" name="Platshållare för bildnummer 4">
            <a:extLst>
              <a:ext uri="{FF2B5EF4-FFF2-40B4-BE49-F238E27FC236}">
                <a16:creationId xmlns:a16="http://schemas.microsoft.com/office/drawing/2014/main" id="{771D943F-72CE-4C36-232B-2E4D7FF57D23}"/>
              </a:ext>
            </a:extLst>
          </p:cNvPr>
          <p:cNvSpPr>
            <a:spLocks noGrp="1"/>
          </p:cNvSpPr>
          <p:nvPr>
            <p:ph type="sldNum" sz="quarter" idx="12"/>
          </p:nvPr>
        </p:nvSpPr>
        <p:spPr/>
        <p:txBody>
          <a:bodyPr/>
          <a:lstStyle/>
          <a:p>
            <a:fld id="{A96BDF98-47F6-474D-9A48-7BA703DF66EB}" type="slidenum">
              <a:rPr lang="sv-SE" smtClean="0"/>
              <a:pPr/>
              <a:t>5</a:t>
            </a:fld>
            <a:endParaRPr lang="sv-SE" dirty="0"/>
          </a:p>
        </p:txBody>
      </p:sp>
      <p:sp>
        <p:nvSpPr>
          <p:cNvPr id="6" name="Rubrik 5">
            <a:extLst>
              <a:ext uri="{FF2B5EF4-FFF2-40B4-BE49-F238E27FC236}">
                <a16:creationId xmlns:a16="http://schemas.microsoft.com/office/drawing/2014/main" id="{9B324032-8745-5237-1163-9C2C1C01C3A0}"/>
              </a:ext>
            </a:extLst>
          </p:cNvPr>
          <p:cNvSpPr>
            <a:spLocks noGrp="1"/>
          </p:cNvSpPr>
          <p:nvPr>
            <p:ph type="title"/>
          </p:nvPr>
        </p:nvSpPr>
        <p:spPr/>
        <p:txBody>
          <a:bodyPr/>
          <a:lstStyle/>
          <a:p>
            <a:r>
              <a:rPr lang="sv-SE" dirty="0"/>
              <a:t>Olika varianter på reflektionsövningen – instruktion för att välja</a:t>
            </a:r>
          </a:p>
        </p:txBody>
      </p:sp>
    </p:spTree>
    <p:extLst>
      <p:ext uri="{BB962C8B-B14F-4D97-AF65-F5344CB8AC3E}">
        <p14:creationId xmlns:p14="http://schemas.microsoft.com/office/powerpoint/2010/main" val="315551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97466FD2-1811-F73C-2011-B2AF3C6096C3}"/>
              </a:ext>
            </a:extLst>
          </p:cNvPr>
          <p:cNvSpPr>
            <a:spLocks noGrp="1"/>
          </p:cNvSpPr>
          <p:nvPr>
            <p:ph type="sldNum" sz="quarter" idx="12"/>
          </p:nvPr>
        </p:nvSpPr>
        <p:spPr/>
        <p:txBody>
          <a:bodyPr/>
          <a:lstStyle/>
          <a:p>
            <a:fld id="{A96BDF98-47F6-474D-9A48-7BA703DF66EB}" type="slidenum">
              <a:rPr lang="sv-SE" smtClean="0"/>
              <a:pPr/>
              <a:t>6</a:t>
            </a:fld>
            <a:endParaRPr lang="sv-SE" dirty="0"/>
          </a:p>
        </p:txBody>
      </p:sp>
      <p:sp>
        <p:nvSpPr>
          <p:cNvPr id="7" name="Rubrik 6">
            <a:extLst>
              <a:ext uri="{FF2B5EF4-FFF2-40B4-BE49-F238E27FC236}">
                <a16:creationId xmlns:a16="http://schemas.microsoft.com/office/drawing/2014/main" id="{0699DFCA-7644-EA59-C027-D9E467DDB221}"/>
              </a:ext>
            </a:extLst>
          </p:cNvPr>
          <p:cNvSpPr>
            <a:spLocks noGrp="1"/>
          </p:cNvSpPr>
          <p:nvPr>
            <p:ph type="title"/>
          </p:nvPr>
        </p:nvSpPr>
        <p:spPr/>
        <p:txBody>
          <a:bodyPr/>
          <a:lstStyle/>
          <a:p>
            <a:r>
              <a:rPr lang="sv-SE" dirty="0"/>
              <a:t>Beskrivning av de olika varianterna</a:t>
            </a:r>
          </a:p>
        </p:txBody>
      </p:sp>
      <p:sp>
        <p:nvSpPr>
          <p:cNvPr id="8" name="Platshållare för text 7">
            <a:extLst>
              <a:ext uri="{FF2B5EF4-FFF2-40B4-BE49-F238E27FC236}">
                <a16:creationId xmlns:a16="http://schemas.microsoft.com/office/drawing/2014/main" id="{96FBCAB1-7038-0E38-7441-7E4C30F26DAF}"/>
              </a:ext>
            </a:extLst>
          </p:cNvPr>
          <p:cNvSpPr>
            <a:spLocks noGrp="1"/>
          </p:cNvSpPr>
          <p:nvPr>
            <p:ph type="body" sz="half" idx="2"/>
          </p:nvPr>
        </p:nvSpPr>
        <p:spPr>
          <a:xfrm>
            <a:off x="6390861" y="2191898"/>
            <a:ext cx="4566825" cy="4187217"/>
          </a:xfrm>
        </p:spPr>
        <p:txBody>
          <a:bodyPr/>
          <a:lstStyle/>
          <a:p>
            <a:pPr>
              <a:spcBef>
                <a:spcPts val="600"/>
              </a:spcBef>
              <a:spcAft>
                <a:spcPts val="1200"/>
              </a:spcAft>
            </a:pPr>
            <a:r>
              <a:rPr lang="sv-SE" sz="1200" b="1" dirty="0">
                <a:latin typeface="Figtree" pitchFamily="2" charset="0"/>
              </a:rPr>
              <a:t>BAS-varianten</a:t>
            </a:r>
            <a:r>
              <a:rPr lang="sv-SE" sz="1200" dirty="0">
                <a:latin typeface="Figtree" pitchFamily="2" charset="0"/>
              </a:rPr>
              <a:t> – tid 2-4 min; </a:t>
            </a:r>
            <a:br>
              <a:rPr lang="sv-SE" sz="1200" dirty="0">
                <a:latin typeface="Figtree" pitchFamily="2" charset="0"/>
              </a:rPr>
            </a:br>
            <a:r>
              <a:rPr lang="sv-SE" sz="1200" dirty="0">
                <a:latin typeface="Figtree" pitchFamily="2" charset="0"/>
              </a:rPr>
              <a:t>Deltagarna reflekterar kring </a:t>
            </a:r>
            <a:r>
              <a:rPr lang="sv-SE" sz="1200" u="sng" dirty="0">
                <a:latin typeface="Figtree" pitchFamily="2" charset="0"/>
              </a:rPr>
              <a:t>två</a:t>
            </a:r>
            <a:r>
              <a:rPr lang="sv-SE" sz="1200" dirty="0">
                <a:latin typeface="Figtree" pitchFamily="2" charset="0"/>
              </a:rPr>
              <a:t> frågor; möjlighet finns att sedan låta några personer dela med sig av vad de tänkt eller pratat om.</a:t>
            </a:r>
          </a:p>
          <a:p>
            <a:pPr>
              <a:spcBef>
                <a:spcPts val="600"/>
              </a:spcBef>
              <a:spcAft>
                <a:spcPts val="1200"/>
              </a:spcAft>
            </a:pPr>
            <a:r>
              <a:rPr lang="sv-SE" sz="1200" b="1" dirty="0">
                <a:latin typeface="Figtree" pitchFamily="2" charset="0"/>
              </a:rPr>
              <a:t>MELLAN-varianten</a:t>
            </a:r>
            <a:r>
              <a:rPr lang="sv-SE" sz="1200" dirty="0">
                <a:latin typeface="Figtree" pitchFamily="2" charset="0"/>
              </a:rPr>
              <a:t> – tid 3-6 min; </a:t>
            </a:r>
            <a:br>
              <a:rPr lang="sv-SE" sz="1200" dirty="0">
                <a:latin typeface="Figtree" pitchFamily="2" charset="0"/>
              </a:rPr>
            </a:br>
            <a:r>
              <a:rPr lang="sv-SE" sz="1200" dirty="0">
                <a:latin typeface="Figtree" pitchFamily="2" charset="0"/>
              </a:rPr>
              <a:t>Deltagarna reflekterar kring </a:t>
            </a:r>
            <a:r>
              <a:rPr lang="sv-SE" sz="1200" u="sng" dirty="0">
                <a:latin typeface="Figtree" pitchFamily="2" charset="0"/>
              </a:rPr>
              <a:t>tre</a:t>
            </a:r>
            <a:r>
              <a:rPr lang="sv-SE" sz="1200" dirty="0">
                <a:latin typeface="Figtree" pitchFamily="2" charset="0"/>
              </a:rPr>
              <a:t> frågor; möjlighet finns att sedan låta några personer dela med sig av vad de tänkt eller pratat om.</a:t>
            </a:r>
          </a:p>
          <a:p>
            <a:pPr>
              <a:spcBef>
                <a:spcPts val="600"/>
              </a:spcBef>
              <a:spcAft>
                <a:spcPts val="1200"/>
              </a:spcAft>
            </a:pPr>
            <a:r>
              <a:rPr lang="sv-SE" sz="1200" b="1" dirty="0">
                <a:latin typeface="Figtree" pitchFamily="2" charset="0"/>
              </a:rPr>
              <a:t>WORKSHOP </a:t>
            </a:r>
            <a:r>
              <a:rPr lang="sv-SE" sz="1200" dirty="0">
                <a:latin typeface="Figtree" pitchFamily="2" charset="0"/>
              </a:rPr>
              <a:t>– tid beror på omfattning och antal deltagare</a:t>
            </a:r>
            <a:br>
              <a:rPr lang="sv-SE" sz="1200" dirty="0">
                <a:latin typeface="Figtree" pitchFamily="2" charset="0"/>
              </a:rPr>
            </a:br>
            <a:r>
              <a:rPr lang="sv-SE" sz="1200" dirty="0">
                <a:latin typeface="Figtree" pitchFamily="2" charset="0"/>
              </a:rPr>
              <a:t>I denna variant genomförs reflektionsövningen som en workshop*. Här får ni möjlighet att gå djupare in i frågorna och konkretisera svaren samt göra dem till aktiviteter ni kan jobba vidare med och följa upp.</a:t>
            </a:r>
          </a:p>
          <a:p>
            <a:pPr>
              <a:spcBef>
                <a:spcPts val="600"/>
              </a:spcBef>
              <a:spcAft>
                <a:spcPts val="1200"/>
              </a:spcAft>
            </a:pPr>
            <a:endParaRPr lang="sv-SE" sz="1200" dirty="0">
              <a:latin typeface="Figtree" pitchFamily="2" charset="0"/>
            </a:endParaRPr>
          </a:p>
          <a:p>
            <a:pPr>
              <a:spcBef>
                <a:spcPts val="600"/>
              </a:spcBef>
              <a:spcAft>
                <a:spcPts val="1200"/>
              </a:spcAft>
            </a:pPr>
            <a:r>
              <a:rPr lang="sv-SE" sz="900" dirty="0">
                <a:latin typeface="Figtree" pitchFamily="2" charset="0"/>
              </a:rPr>
              <a:t>* Kan genomföras vid annat tillfälle än </a:t>
            </a:r>
            <a:r>
              <a:rPr lang="sv-SE" sz="900" dirty="0" err="1">
                <a:latin typeface="Figtree" pitchFamily="2" charset="0"/>
              </a:rPr>
              <a:t>säkerhetspushen</a:t>
            </a:r>
            <a:endParaRPr lang="sv-SE" sz="1200" dirty="0">
              <a:latin typeface="Figtree" pitchFamily="2" charset="0"/>
            </a:endParaRPr>
          </a:p>
          <a:p>
            <a:endParaRPr lang="sv-SE" sz="1200" dirty="0">
              <a:latin typeface="Figtree" pitchFamily="2" charset="0"/>
            </a:endParaRPr>
          </a:p>
        </p:txBody>
      </p:sp>
      <p:pic>
        <p:nvPicPr>
          <p:cNvPr id="9" name="Platshållare för bild 8">
            <a:extLst>
              <a:ext uri="{FF2B5EF4-FFF2-40B4-BE49-F238E27FC236}">
                <a16:creationId xmlns:a16="http://schemas.microsoft.com/office/drawing/2014/main" id="{D200DB26-DE03-345F-2C18-A7F0E66EE5E6}"/>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l="3023" r="50963"/>
          <a:stretch/>
        </p:blipFill>
        <p:spPr>
          <a:xfrm>
            <a:off x="1375" y="0"/>
            <a:ext cx="5609061" cy="6857999"/>
          </a:xfrm>
        </p:spPr>
      </p:pic>
    </p:spTree>
    <p:extLst>
      <p:ext uri="{BB962C8B-B14F-4D97-AF65-F5344CB8AC3E}">
        <p14:creationId xmlns:p14="http://schemas.microsoft.com/office/powerpoint/2010/main" val="378972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F5ECAA3-F29E-4F7F-DCB1-A1479744032C}"/>
              </a:ext>
            </a:extLst>
          </p:cNvPr>
          <p:cNvSpPr>
            <a:spLocks noGrp="1"/>
          </p:cNvSpPr>
          <p:nvPr>
            <p:ph type="sldNum" sz="quarter" idx="12"/>
          </p:nvPr>
        </p:nvSpPr>
        <p:spPr/>
        <p:txBody>
          <a:bodyPr/>
          <a:lstStyle/>
          <a:p>
            <a:fld id="{A96BDF98-47F6-474D-9A48-7BA703DF66EB}" type="slidenum">
              <a:rPr lang="sv-SE" smtClean="0"/>
              <a:pPr/>
              <a:t>7</a:t>
            </a:fld>
            <a:endParaRPr lang="sv-SE" dirty="0"/>
          </a:p>
        </p:txBody>
      </p:sp>
      <p:sp>
        <p:nvSpPr>
          <p:cNvPr id="5" name="Rubrik 4">
            <a:extLst>
              <a:ext uri="{FF2B5EF4-FFF2-40B4-BE49-F238E27FC236}">
                <a16:creationId xmlns:a16="http://schemas.microsoft.com/office/drawing/2014/main" id="{4DECA163-1A43-5503-32B3-8B47676A0622}"/>
              </a:ext>
            </a:extLst>
          </p:cNvPr>
          <p:cNvSpPr>
            <a:spLocks noGrp="1"/>
          </p:cNvSpPr>
          <p:nvPr>
            <p:ph type="ctrTitle"/>
          </p:nvPr>
        </p:nvSpPr>
        <p:spPr/>
        <p:txBody>
          <a:bodyPr/>
          <a:lstStyle/>
          <a:p>
            <a:r>
              <a:rPr lang="sv-SE" dirty="0"/>
              <a:t>BAS-varianten</a:t>
            </a:r>
          </a:p>
        </p:txBody>
      </p:sp>
      <p:sp>
        <p:nvSpPr>
          <p:cNvPr id="6" name="Underrubrik 5">
            <a:extLst>
              <a:ext uri="{FF2B5EF4-FFF2-40B4-BE49-F238E27FC236}">
                <a16:creationId xmlns:a16="http://schemas.microsoft.com/office/drawing/2014/main" id="{611D85AC-C937-5228-2CF9-F83FDDC611A4}"/>
              </a:ext>
            </a:extLst>
          </p:cNvPr>
          <p:cNvSpPr>
            <a:spLocks noGrp="1"/>
          </p:cNvSpPr>
          <p:nvPr>
            <p:ph type="subTitle" idx="1"/>
          </p:nvPr>
        </p:nvSpPr>
        <p:spPr>
          <a:xfrm>
            <a:off x="1524000" y="3602038"/>
            <a:ext cx="9144000" cy="1655762"/>
          </a:xfrm>
        </p:spPr>
        <p:txBody>
          <a:bodyPr/>
          <a:lstStyle/>
          <a:p>
            <a:r>
              <a:rPr lang="sv-SE" dirty="0"/>
              <a:t>På nästa sida finns en instruktion för dig som planerar att genomföra BAS-varianten av övningen. Följande två sidor är till för att visas under </a:t>
            </a:r>
            <a:r>
              <a:rPr lang="sv-SE" dirty="0" err="1"/>
              <a:t>säkerhetspushen</a:t>
            </a:r>
            <a:r>
              <a:rPr lang="sv-SE" dirty="0"/>
              <a:t>, den första är på svenska och den andra på engelska. Du får gärna justera bilderna så de passar hos just er!</a:t>
            </a:r>
          </a:p>
        </p:txBody>
      </p:sp>
    </p:spTree>
    <p:extLst>
      <p:ext uri="{BB962C8B-B14F-4D97-AF65-F5344CB8AC3E}">
        <p14:creationId xmlns:p14="http://schemas.microsoft.com/office/powerpoint/2010/main" val="380112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9">
            <a:extLst>
              <a:ext uri="{FF2B5EF4-FFF2-40B4-BE49-F238E27FC236}">
                <a16:creationId xmlns:a16="http://schemas.microsoft.com/office/drawing/2014/main" id="{15476DE3-EF7A-4619-BD42-5D74EC559AFA}"/>
              </a:ext>
            </a:extLst>
          </p:cNvPr>
          <p:cNvSpPr>
            <a:spLocks noGrp="1"/>
          </p:cNvSpPr>
          <p:nvPr>
            <p:ph idx="1"/>
          </p:nvPr>
        </p:nvSpPr>
        <p:spPr>
          <a:xfrm>
            <a:off x="761162" y="1549756"/>
            <a:ext cx="5843678" cy="4351338"/>
          </a:xfrm>
        </p:spPr>
        <p:txBody>
          <a:bodyPr/>
          <a:lstStyle/>
          <a:p>
            <a:pPr marL="0" indent="0">
              <a:buNone/>
            </a:pPr>
            <a:r>
              <a:rPr lang="sv-SE" sz="1600" dirty="0">
                <a:latin typeface="Figtree" pitchFamily="2" charset="0"/>
              </a:rPr>
              <a:t>I BAS-varianten instrueras deltagarna att reflektera kring två frågor. </a:t>
            </a:r>
          </a:p>
          <a:p>
            <a:pPr marL="0" indent="0">
              <a:buNone/>
            </a:pPr>
            <a:r>
              <a:rPr lang="sv-SE" sz="1600" dirty="0">
                <a:latin typeface="Figtree SemiBold" pitchFamily="2" charset="0"/>
              </a:rPr>
              <a:t>Steg 1:</a:t>
            </a:r>
          </a:p>
          <a:p>
            <a:pPr marL="0" indent="0">
              <a:buNone/>
            </a:pPr>
            <a:r>
              <a:rPr lang="sv-SE" sz="1600" dirty="0"/>
              <a:t>Instruera deltagarna att antingen resonera själv eller med personen bredvid sig. Be dem gärna att svara på frågorna med hjälp av den digitala lösningen som finns här: </a:t>
            </a:r>
            <a:r>
              <a:rPr lang="sv-SE" sz="1600" dirty="0" err="1">
                <a:solidFill>
                  <a:schemeClr val="accent4"/>
                </a:solidFill>
                <a:hlinkClick r:id="rId2">
                  <a:extLst>
                    <a:ext uri="{A12FA001-AC4F-418D-AE19-62706E023703}">
                      <ahyp:hlinkClr xmlns:ahyp="http://schemas.microsoft.com/office/drawing/2018/hyperlinkcolor" val="tx"/>
                    </a:ext>
                  </a:extLst>
                </a:hlinkClick>
              </a:rPr>
              <a:t>hallnollan.se</a:t>
            </a:r>
            <a:r>
              <a:rPr lang="sv-SE" sz="1600" dirty="0">
                <a:solidFill>
                  <a:schemeClr val="accent4"/>
                </a:solidFill>
                <a:hlinkClick r:id="rId2">
                  <a:extLst>
                    <a:ext uri="{A12FA001-AC4F-418D-AE19-62706E023703}">
                      <ahyp:hlinkClr xmlns:ahyp="http://schemas.microsoft.com/office/drawing/2018/hyperlinkcolor" val="tx"/>
                    </a:ext>
                  </a:extLst>
                </a:hlinkClick>
              </a:rPr>
              <a:t>/bas</a:t>
            </a:r>
            <a:r>
              <a:rPr lang="sv-SE" sz="1600" dirty="0"/>
              <a:t>, dit länkar även QR-koden som syns på nästa sida. Då får de sina svar på mail och slipper komma ihåg dem.</a:t>
            </a:r>
          </a:p>
          <a:p>
            <a:pPr marL="0" indent="0">
              <a:buNone/>
            </a:pPr>
            <a:r>
              <a:rPr lang="sv-SE" sz="1600" dirty="0"/>
              <a:t>Efter detta steg går det att avsluta övningen, men vi föreslår att även nästa steg genomförs för bästa resultat.</a:t>
            </a:r>
          </a:p>
          <a:p>
            <a:pPr marL="0" indent="0">
              <a:buNone/>
            </a:pPr>
            <a:r>
              <a:rPr lang="sv-SE" sz="1600" dirty="0">
                <a:latin typeface="Figtree SemiBold" pitchFamily="2" charset="0"/>
              </a:rPr>
              <a:t>Steg 2:</a:t>
            </a:r>
          </a:p>
          <a:p>
            <a:pPr marL="0" indent="0">
              <a:buNone/>
            </a:pPr>
            <a:r>
              <a:rPr lang="sv-SE" sz="1600" dirty="0"/>
              <a:t>Låt sedan några personer berätta vad de tänkt på eller pratat om. Den som håller i övningen får gärna följa upp svaren kort genom att kommentera det som sagts, eller ge sin egen reflektion. </a:t>
            </a:r>
          </a:p>
          <a:p>
            <a:pPr marL="0" indent="0">
              <a:buNone/>
            </a:pPr>
            <a:endParaRPr lang="sv-SE" sz="1600" dirty="0"/>
          </a:p>
        </p:txBody>
      </p:sp>
      <p:sp>
        <p:nvSpPr>
          <p:cNvPr id="3" name="Platshållare för bildnummer 2">
            <a:extLst>
              <a:ext uri="{FF2B5EF4-FFF2-40B4-BE49-F238E27FC236}">
                <a16:creationId xmlns:a16="http://schemas.microsoft.com/office/drawing/2014/main" id="{28C12C3B-7C92-B73A-AA92-01D5F79D5781}"/>
              </a:ext>
            </a:extLst>
          </p:cNvPr>
          <p:cNvSpPr>
            <a:spLocks noGrp="1"/>
          </p:cNvSpPr>
          <p:nvPr>
            <p:ph type="sldNum" sz="quarter" idx="12"/>
          </p:nvPr>
        </p:nvSpPr>
        <p:spPr/>
        <p:txBody>
          <a:bodyPr/>
          <a:lstStyle/>
          <a:p>
            <a:fld id="{A96BDF98-47F6-474D-9A48-7BA703DF66EB}" type="slidenum">
              <a:rPr lang="sv-SE" smtClean="0"/>
              <a:pPr/>
              <a:t>8</a:t>
            </a:fld>
            <a:endParaRPr lang="sv-SE" dirty="0"/>
          </a:p>
        </p:txBody>
      </p:sp>
      <p:sp>
        <p:nvSpPr>
          <p:cNvPr id="9" name="Rubrik 8">
            <a:extLst>
              <a:ext uri="{FF2B5EF4-FFF2-40B4-BE49-F238E27FC236}">
                <a16:creationId xmlns:a16="http://schemas.microsoft.com/office/drawing/2014/main" id="{BFFC4B85-91FD-3831-1FCA-18C757C88AC9}"/>
              </a:ext>
            </a:extLst>
          </p:cNvPr>
          <p:cNvSpPr>
            <a:spLocks noGrp="1"/>
          </p:cNvSpPr>
          <p:nvPr>
            <p:ph type="title"/>
          </p:nvPr>
        </p:nvSpPr>
        <p:spPr/>
        <p:txBody>
          <a:bodyPr/>
          <a:lstStyle/>
          <a:p>
            <a:r>
              <a:rPr lang="sv-SE" dirty="0"/>
              <a:t>BAS-varianten – tid: ca 2-4 minuter</a:t>
            </a:r>
          </a:p>
        </p:txBody>
      </p:sp>
      <p:sp>
        <p:nvSpPr>
          <p:cNvPr id="16" name="Rektangel 15">
            <a:extLst>
              <a:ext uri="{FF2B5EF4-FFF2-40B4-BE49-F238E27FC236}">
                <a16:creationId xmlns:a16="http://schemas.microsoft.com/office/drawing/2014/main" id="{4D53C41F-E9BB-AE9E-11DF-979601350DB2}"/>
              </a:ext>
            </a:extLst>
          </p:cNvPr>
          <p:cNvSpPr/>
          <p:nvPr/>
        </p:nvSpPr>
        <p:spPr>
          <a:xfrm>
            <a:off x="7429500" y="1768059"/>
            <a:ext cx="4442601" cy="4260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latin typeface="Figtree" panose="020B0604020202020204" charset="0"/>
            </a:endParaRPr>
          </a:p>
        </p:txBody>
      </p:sp>
      <p:grpSp>
        <p:nvGrpSpPr>
          <p:cNvPr id="17" name="Grupp 16">
            <a:extLst>
              <a:ext uri="{FF2B5EF4-FFF2-40B4-BE49-F238E27FC236}">
                <a16:creationId xmlns:a16="http://schemas.microsoft.com/office/drawing/2014/main" id="{F4ECDE53-F8EE-F153-9374-9C62DA4CADAD}"/>
              </a:ext>
            </a:extLst>
          </p:cNvPr>
          <p:cNvGrpSpPr/>
          <p:nvPr/>
        </p:nvGrpSpPr>
        <p:grpSpPr>
          <a:xfrm>
            <a:off x="8441880" y="4763833"/>
            <a:ext cx="3570140" cy="1861457"/>
            <a:chOff x="8115300" y="2677885"/>
            <a:chExt cx="3570140" cy="1861457"/>
          </a:xfrm>
          <a:solidFill>
            <a:schemeClr val="bg1">
              <a:lumMod val="95000"/>
            </a:schemeClr>
          </a:solidFill>
        </p:grpSpPr>
        <p:sp>
          <p:nvSpPr>
            <p:cNvPr id="18" name="Oval pratbubbla 17">
              <a:extLst>
                <a:ext uri="{FF2B5EF4-FFF2-40B4-BE49-F238E27FC236}">
                  <a16:creationId xmlns:a16="http://schemas.microsoft.com/office/drawing/2014/main" id="{799C4608-F7A5-538E-2496-E0EE9991350E}"/>
                </a:ext>
              </a:extLst>
            </p:cNvPr>
            <p:cNvSpPr/>
            <p:nvPr/>
          </p:nvSpPr>
          <p:spPr>
            <a:xfrm>
              <a:off x="8115300" y="2677885"/>
              <a:ext cx="3570140" cy="1861457"/>
            </a:xfrm>
            <a:prstGeom prst="wedgeEllipseCallout">
              <a:avLst>
                <a:gd name="adj1" fmla="val 50973"/>
                <a:gd name="adj2" fmla="val 56360"/>
              </a:avLst>
            </a:prstGeom>
            <a:grp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7C884483-EFE4-6496-79EF-0EB5F5A3DEB9}"/>
                </a:ext>
              </a:extLst>
            </p:cNvPr>
            <p:cNvSpPr/>
            <p:nvPr/>
          </p:nvSpPr>
          <p:spPr>
            <a:xfrm>
              <a:off x="8255219" y="2932612"/>
              <a:ext cx="3290302" cy="1384995"/>
            </a:xfrm>
            <a:prstGeom prst="rect">
              <a:avLst/>
            </a:prstGeom>
            <a:noFill/>
            <a:ln>
              <a:noFill/>
            </a:ln>
          </p:spPr>
          <p:txBody>
            <a:bodyPr wrap="square">
              <a:spAutoFit/>
            </a:bodyPr>
            <a:lstStyle/>
            <a:p>
              <a:pPr algn="ctr"/>
              <a:r>
                <a:rPr lang="sv-SE" sz="1400" b="1" dirty="0">
                  <a:latin typeface="Figtree" pitchFamily="2" charset="0"/>
                </a:rPr>
                <a:t>Tips! </a:t>
              </a:r>
              <a:r>
                <a:rPr lang="sv-SE" sz="1400" dirty="0">
                  <a:latin typeface="Figtree" pitchFamily="2" charset="0"/>
                </a:rPr>
                <a:t>Känns det svårt att få någon/några att prata, kan du gärna inleda med att antingen dela dina egna tankar eller att du i förväg kommit överens med någon annan närvarande att dela sina tankar.</a:t>
              </a:r>
            </a:p>
          </p:txBody>
        </p:sp>
      </p:grpSp>
      <p:sp>
        <p:nvSpPr>
          <p:cNvPr id="20" name="Rektangel 19">
            <a:extLst>
              <a:ext uri="{FF2B5EF4-FFF2-40B4-BE49-F238E27FC236}">
                <a16:creationId xmlns:a16="http://schemas.microsoft.com/office/drawing/2014/main" id="{5C0E4CFD-D24E-ECFE-9F45-2DE9ADC0A670}"/>
              </a:ext>
            </a:extLst>
          </p:cNvPr>
          <p:cNvSpPr/>
          <p:nvPr/>
        </p:nvSpPr>
        <p:spPr>
          <a:xfrm>
            <a:off x="7603620" y="2037555"/>
            <a:ext cx="4186836" cy="2581412"/>
          </a:xfrm>
          <a:prstGeom prst="rect">
            <a:avLst/>
          </a:prstGeom>
        </p:spPr>
        <p:txBody>
          <a:bodyPr wrap="square">
            <a:spAutoFit/>
          </a:bodyPr>
          <a:lstStyle/>
          <a:p>
            <a:pPr lvl="0">
              <a:lnSpc>
                <a:spcPct val="107000"/>
              </a:lnSpc>
              <a:spcAft>
                <a:spcPts val="600"/>
              </a:spcAft>
            </a:pPr>
            <a:r>
              <a:rPr lang="sv-SE" dirty="0">
                <a:solidFill>
                  <a:schemeClr val="bg1"/>
                </a:solidFill>
                <a:latin typeface="Larken ExtraBold" pitchFamily="2" charset="0"/>
                <a:ea typeface="Calibri" panose="020F0502020204030204" pitchFamily="34" charset="0"/>
                <a:cs typeface="Times New Roman" panose="02020603050405020304" pitchFamily="18" charset="0"/>
              </a:rPr>
              <a:t>Frågor:</a:t>
            </a:r>
          </a:p>
          <a:p>
            <a:pPr marL="342900" indent="-342900">
              <a:buFont typeface="+mj-lt"/>
              <a:buAutoNum type="arabicPeriod"/>
            </a:pPr>
            <a:endParaRPr lang="sv-SE" dirty="0">
              <a:solidFill>
                <a:schemeClr val="bg1"/>
              </a:solidFill>
              <a:latin typeface="Figtree" panose="020B0604020202020204" charset="0"/>
            </a:endParaRPr>
          </a:p>
          <a:p>
            <a:pPr marL="228600" indent="-228600">
              <a:lnSpc>
                <a:spcPct val="107000"/>
              </a:lnSpc>
              <a:spcAft>
                <a:spcPts val="600"/>
              </a:spcAft>
              <a:buFont typeface="+mj-lt"/>
              <a:buAutoNum type="arabicPeriod"/>
            </a:pPr>
            <a:r>
              <a:rPr lang="sv-SE" dirty="0">
                <a:solidFill>
                  <a:schemeClr val="bg1">
                    <a:lumMod val="95000"/>
                  </a:schemeClr>
                </a:solidFill>
                <a:latin typeface="Figtree" pitchFamily="2" charset="0"/>
                <a:cs typeface="Times New Roman" panose="02020603050405020304" pitchFamily="18" charset="0"/>
              </a:rPr>
              <a:t>Är feedback något positivt eller negativt för dig? </a:t>
            </a:r>
            <a:br>
              <a:rPr lang="sv-SE" dirty="0">
                <a:solidFill>
                  <a:schemeClr val="bg1">
                    <a:lumMod val="95000"/>
                  </a:schemeClr>
                </a:solidFill>
                <a:latin typeface="Figtree" pitchFamily="2" charset="0"/>
                <a:cs typeface="Times New Roman" panose="02020603050405020304" pitchFamily="18" charset="0"/>
              </a:rPr>
            </a:br>
            <a:r>
              <a:rPr lang="sv-SE" i="1" dirty="0">
                <a:solidFill>
                  <a:schemeClr val="bg1">
                    <a:lumMod val="95000"/>
                  </a:schemeClr>
                </a:solidFill>
                <a:latin typeface="Figtree" pitchFamily="2" charset="0"/>
                <a:cs typeface="Times New Roman" panose="02020603050405020304" pitchFamily="18" charset="0"/>
              </a:rPr>
              <a:t>Utveckla gärna ditt svar.</a:t>
            </a:r>
          </a:p>
          <a:p>
            <a:pPr marL="228600" indent="-228600">
              <a:lnSpc>
                <a:spcPct val="107000"/>
              </a:lnSpc>
              <a:spcAft>
                <a:spcPts val="600"/>
              </a:spcAft>
              <a:buFont typeface="+mj-lt"/>
              <a:buAutoNum type="arabicPeriod"/>
            </a:pPr>
            <a:r>
              <a:rPr lang="sv-SE" dirty="0">
                <a:solidFill>
                  <a:schemeClr val="bg1">
                    <a:lumMod val="95000"/>
                  </a:schemeClr>
                </a:solidFill>
                <a:latin typeface="Figtree" pitchFamily="2" charset="0"/>
                <a:cs typeface="Times New Roman" panose="02020603050405020304" pitchFamily="18" charset="0"/>
              </a:rPr>
              <a:t>Hur bra är vi på den här arbetsplatsen på att ge varandra pepp och positiv feedback? </a:t>
            </a:r>
            <a:endParaRPr lang="sv-SE" i="1" dirty="0">
              <a:solidFill>
                <a:schemeClr val="bg1">
                  <a:lumMod val="95000"/>
                </a:schemeClr>
              </a:solidFill>
              <a:latin typeface="Figtree" pitchFamily="2" charset="0"/>
              <a:cs typeface="Times New Roman" panose="02020603050405020304" pitchFamily="18" charset="0"/>
            </a:endParaRPr>
          </a:p>
        </p:txBody>
      </p:sp>
      <p:sp>
        <p:nvSpPr>
          <p:cNvPr id="2" name="Ellips 1">
            <a:extLst>
              <a:ext uri="{FF2B5EF4-FFF2-40B4-BE49-F238E27FC236}">
                <a16:creationId xmlns:a16="http://schemas.microsoft.com/office/drawing/2014/main" id="{6B795636-D1DE-EEF9-C0A6-0559C7E87A15}"/>
              </a:ext>
            </a:extLst>
          </p:cNvPr>
          <p:cNvSpPr/>
          <p:nvPr/>
        </p:nvSpPr>
        <p:spPr>
          <a:xfrm>
            <a:off x="7823809" y="206029"/>
            <a:ext cx="1515979" cy="1515979"/>
          </a:xfrm>
          <a:prstGeom prst="ellipse">
            <a:avLst/>
          </a:prstGeom>
          <a:solidFill>
            <a:schemeClr val="accent3"/>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b="1" dirty="0">
                <a:solidFill>
                  <a:schemeClr val="accent4"/>
                </a:solidFill>
                <a:latin typeface="Figtree Light" pitchFamily="2" charset="0"/>
              </a:rPr>
              <a:t>Instruktion för dig som planerar</a:t>
            </a:r>
          </a:p>
        </p:txBody>
      </p:sp>
    </p:spTree>
    <p:extLst>
      <p:ext uri="{BB962C8B-B14F-4D97-AF65-F5344CB8AC3E}">
        <p14:creationId xmlns:p14="http://schemas.microsoft.com/office/powerpoint/2010/main" val="409045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67C7D23-6B92-E6C2-0169-BD93E54FFB67}"/>
              </a:ext>
            </a:extLst>
          </p:cNvPr>
          <p:cNvSpPr/>
          <p:nvPr/>
        </p:nvSpPr>
        <p:spPr>
          <a:xfrm>
            <a:off x="831273" y="1680001"/>
            <a:ext cx="10534492" cy="43981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9</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Håll Nollans </a:t>
            </a:r>
            <a:r>
              <a:rPr lang="sv-SE" dirty="0" err="1"/>
              <a:t>säkerhetspush</a:t>
            </a:r>
            <a:r>
              <a:rPr lang="sv-SE" dirty="0"/>
              <a:t> – tid att reflektera</a:t>
            </a:r>
          </a:p>
        </p:txBody>
      </p:sp>
      <p:sp>
        <p:nvSpPr>
          <p:cNvPr id="11" name="textruta 10">
            <a:extLst>
              <a:ext uri="{FF2B5EF4-FFF2-40B4-BE49-F238E27FC236}">
                <a16:creationId xmlns:a16="http://schemas.microsoft.com/office/drawing/2014/main" id="{ADFC4868-DCD4-5C9D-178B-3677C7DA07CC}"/>
              </a:ext>
            </a:extLst>
          </p:cNvPr>
          <p:cNvSpPr txBox="1"/>
          <p:nvPr/>
        </p:nvSpPr>
        <p:spPr>
          <a:xfrm>
            <a:off x="1084644" y="1932964"/>
            <a:ext cx="10022712" cy="5078313"/>
          </a:xfrm>
          <a:prstGeom prst="rect">
            <a:avLst/>
          </a:prstGeom>
          <a:noFill/>
        </p:spPr>
        <p:txBody>
          <a:bodyPr wrap="square">
            <a:spAutoFit/>
          </a:bodyPr>
          <a:lstStyle/>
          <a:p>
            <a:r>
              <a:rPr lang="sv-SE" sz="3600" b="1" dirty="0">
                <a:solidFill>
                  <a:schemeClr val="bg1"/>
                </a:solidFill>
                <a:latin typeface="Figtree" pitchFamily="2" charset="0"/>
              </a:rPr>
              <a:t>Reflektera över:</a:t>
            </a:r>
          </a:p>
          <a:p>
            <a:endParaRPr lang="sv-SE" sz="2400" dirty="0">
              <a:solidFill>
                <a:schemeClr val="bg1"/>
              </a:solidFill>
              <a:latin typeface="Figtree" pitchFamily="2" charset="0"/>
            </a:endParaRPr>
          </a:p>
          <a:p>
            <a:pPr marL="533400" indent="-533400">
              <a:buFont typeface="+mj-lt"/>
              <a:buAutoNum type="arabicPeriod"/>
            </a:pPr>
            <a:r>
              <a:rPr lang="sv-SE" sz="3600" dirty="0">
                <a:solidFill>
                  <a:schemeClr val="bg1"/>
                </a:solidFill>
                <a:latin typeface="Figtree" pitchFamily="2" charset="0"/>
              </a:rPr>
              <a:t>Är feedback något positivt eller negativt för dig? </a:t>
            </a:r>
            <a:r>
              <a:rPr lang="sv-SE" sz="3600" i="1" dirty="0">
                <a:solidFill>
                  <a:schemeClr val="bg1"/>
                </a:solidFill>
                <a:latin typeface="Figtree" pitchFamily="2" charset="0"/>
              </a:rPr>
              <a:t>Utveckla gärna ditt svar.</a:t>
            </a:r>
          </a:p>
          <a:p>
            <a:pPr marL="533400" indent="-533400">
              <a:buFont typeface="+mj-lt"/>
              <a:buAutoNum type="arabicPeriod"/>
            </a:pPr>
            <a:endParaRPr lang="sv-SE" sz="3600" dirty="0">
              <a:solidFill>
                <a:schemeClr val="bg1"/>
              </a:solidFill>
              <a:latin typeface="Figtree" pitchFamily="2" charset="0"/>
            </a:endParaRPr>
          </a:p>
          <a:p>
            <a:pPr marL="533400" indent="-533400">
              <a:buFont typeface="+mj-lt"/>
              <a:buAutoNum type="arabicPeriod"/>
            </a:pPr>
            <a:r>
              <a:rPr lang="sv-SE" sz="3600" dirty="0">
                <a:solidFill>
                  <a:schemeClr val="bg1"/>
                </a:solidFill>
                <a:latin typeface="Figtree" pitchFamily="2" charset="0"/>
              </a:rPr>
              <a:t>Hur bra är vi på den här arbetsplatsen på att ge varandra pepp och positiv feedback? </a:t>
            </a:r>
          </a:p>
          <a:p>
            <a:pPr marL="533400" indent="-533400">
              <a:buFont typeface="+mj-lt"/>
              <a:buAutoNum type="arabicPeriod"/>
            </a:pPr>
            <a:endParaRPr lang="sv-SE" sz="3600" dirty="0">
              <a:solidFill>
                <a:schemeClr val="bg1"/>
              </a:solidFill>
              <a:latin typeface="Figtree" pitchFamily="2" charset="0"/>
            </a:endParaRPr>
          </a:p>
          <a:p>
            <a:endParaRPr lang="sv-SE" sz="3600" dirty="0">
              <a:solidFill>
                <a:schemeClr val="bg1"/>
              </a:solidFill>
              <a:latin typeface="Figtree" pitchFamily="2" charset="0"/>
            </a:endParaRPr>
          </a:p>
        </p:txBody>
      </p:sp>
      <p:sp>
        <p:nvSpPr>
          <p:cNvPr id="13" name="Rektangel 12">
            <a:extLst>
              <a:ext uri="{FF2B5EF4-FFF2-40B4-BE49-F238E27FC236}">
                <a16:creationId xmlns:a16="http://schemas.microsoft.com/office/drawing/2014/main" id="{1E307FD2-C1DE-9E42-D67E-1CF9DBEE2134}"/>
              </a:ext>
            </a:extLst>
          </p:cNvPr>
          <p:cNvSpPr/>
          <p:nvPr/>
        </p:nvSpPr>
        <p:spPr>
          <a:xfrm>
            <a:off x="7748028" y="214400"/>
            <a:ext cx="4074695" cy="2030316"/>
          </a:xfrm>
          <a:prstGeom prst="rect">
            <a:avLst/>
          </a:prstGeom>
          <a:solidFill>
            <a:srgbClr val="FFD7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under </a:t>
            </a:r>
            <a:r>
              <a:rPr lang="sv-SE" dirty="0" err="1">
                <a:solidFill>
                  <a:srgbClr val="FF0000"/>
                </a:solidFill>
              </a:rPr>
              <a:t>säkerhetspushen</a:t>
            </a:r>
            <a:r>
              <a:rPr lang="sv-SE" dirty="0">
                <a:solidFill>
                  <a:srgbClr val="FF0000"/>
                </a:solidFill>
              </a:rPr>
              <a:t> för att visa frågorna på en skärm eller med projektor. QR-koden länkar till den digitala lösningen för att svara på frågorna.</a:t>
            </a:r>
          </a:p>
          <a:p>
            <a:pPr algn="ctr"/>
            <a:r>
              <a:rPr lang="sv-SE" sz="1200" dirty="0">
                <a:solidFill>
                  <a:srgbClr val="FF0000"/>
                </a:solidFill>
              </a:rPr>
              <a:t>(Justera denna bilden så den passar er och plocka bort denna orangea ruta)</a:t>
            </a:r>
            <a:endParaRPr lang="sv-SE" dirty="0">
              <a:solidFill>
                <a:srgbClr val="FF0000"/>
              </a:solidFill>
            </a:endParaRPr>
          </a:p>
        </p:txBody>
      </p:sp>
      <p:grpSp>
        <p:nvGrpSpPr>
          <p:cNvPr id="21" name="Grupp 20">
            <a:extLst>
              <a:ext uri="{FF2B5EF4-FFF2-40B4-BE49-F238E27FC236}">
                <a16:creationId xmlns:a16="http://schemas.microsoft.com/office/drawing/2014/main" id="{51BA5157-2667-3995-EC7E-FA5567DC8E9B}"/>
              </a:ext>
            </a:extLst>
          </p:cNvPr>
          <p:cNvGrpSpPr/>
          <p:nvPr/>
        </p:nvGrpSpPr>
        <p:grpSpPr>
          <a:xfrm>
            <a:off x="10068910" y="4666593"/>
            <a:ext cx="1576552" cy="1918765"/>
            <a:chOff x="10068910" y="4666593"/>
            <a:chExt cx="1576552" cy="1918765"/>
          </a:xfrm>
        </p:grpSpPr>
        <p:sp>
          <p:nvSpPr>
            <p:cNvPr id="17" name="Rektangel 16">
              <a:extLst>
                <a:ext uri="{FF2B5EF4-FFF2-40B4-BE49-F238E27FC236}">
                  <a16:creationId xmlns:a16="http://schemas.microsoft.com/office/drawing/2014/main" id="{041D8F04-BA7C-CD4F-FD82-3EC3C45FA0E9}"/>
                </a:ext>
              </a:extLst>
            </p:cNvPr>
            <p:cNvSpPr/>
            <p:nvPr/>
          </p:nvSpPr>
          <p:spPr>
            <a:xfrm>
              <a:off x="10068910" y="4666593"/>
              <a:ext cx="1576552" cy="15660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8F33D72A-3597-10DD-5FF8-8CD7203E90F2}"/>
                </a:ext>
              </a:extLst>
            </p:cNvPr>
            <p:cNvSpPr txBox="1"/>
            <p:nvPr/>
          </p:nvSpPr>
          <p:spPr>
            <a:xfrm>
              <a:off x="10068910" y="6216026"/>
              <a:ext cx="1534394" cy="369332"/>
            </a:xfrm>
            <a:prstGeom prst="rect">
              <a:avLst/>
            </a:prstGeom>
            <a:noFill/>
          </p:spPr>
          <p:txBody>
            <a:bodyPr wrap="none" rtlCol="0">
              <a:spAutoFit/>
            </a:bodyPr>
            <a:lstStyle/>
            <a:p>
              <a:pPr algn="l"/>
              <a:r>
                <a:rPr lang="sv-SE" dirty="0">
                  <a:latin typeface="Figtree" pitchFamily="2" charset="0"/>
                </a:rPr>
                <a:t>Svara digitalt</a:t>
              </a:r>
            </a:p>
          </p:txBody>
        </p:sp>
      </p:grpSp>
      <p:pic>
        <p:nvPicPr>
          <p:cNvPr id="2" name="Bildobjekt 1">
            <a:extLst>
              <a:ext uri="{FF2B5EF4-FFF2-40B4-BE49-F238E27FC236}">
                <a16:creationId xmlns:a16="http://schemas.microsoft.com/office/drawing/2014/main" id="{60ED8B58-A26F-0AFB-F9EB-284698C21567}"/>
              </a:ext>
            </a:extLst>
          </p:cNvPr>
          <p:cNvPicPr>
            <a:picLocks noChangeAspect="1"/>
          </p:cNvPicPr>
          <p:nvPr/>
        </p:nvPicPr>
        <p:blipFill>
          <a:blip r:embed="rId2"/>
          <a:stretch>
            <a:fillRect/>
          </a:stretch>
        </p:blipFill>
        <p:spPr>
          <a:xfrm>
            <a:off x="10107581" y="4709520"/>
            <a:ext cx="1495723" cy="1495723"/>
          </a:xfrm>
          <a:prstGeom prst="rect">
            <a:avLst/>
          </a:prstGeom>
        </p:spPr>
      </p:pic>
    </p:spTree>
    <p:extLst>
      <p:ext uri="{BB962C8B-B14F-4D97-AF65-F5344CB8AC3E}">
        <p14:creationId xmlns:p14="http://schemas.microsoft.com/office/powerpoint/2010/main" val="329413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67C7D23-6B92-E6C2-0169-BD93E54FFB67}"/>
              </a:ext>
            </a:extLst>
          </p:cNvPr>
          <p:cNvSpPr/>
          <p:nvPr/>
        </p:nvSpPr>
        <p:spPr>
          <a:xfrm>
            <a:off x="831273" y="1579417"/>
            <a:ext cx="10534492" cy="43981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nummer 4">
            <a:extLst>
              <a:ext uri="{FF2B5EF4-FFF2-40B4-BE49-F238E27FC236}">
                <a16:creationId xmlns:a16="http://schemas.microsoft.com/office/drawing/2014/main" id="{FD92895A-BA5A-9255-7762-128A1AEF7505}"/>
              </a:ext>
            </a:extLst>
          </p:cNvPr>
          <p:cNvSpPr>
            <a:spLocks noGrp="1"/>
          </p:cNvSpPr>
          <p:nvPr>
            <p:ph type="sldNum" sz="quarter" idx="12"/>
          </p:nvPr>
        </p:nvSpPr>
        <p:spPr/>
        <p:txBody>
          <a:bodyPr/>
          <a:lstStyle/>
          <a:p>
            <a:fld id="{A96BDF98-47F6-474D-9A48-7BA703DF66EB}" type="slidenum">
              <a:rPr lang="sv-SE" smtClean="0"/>
              <a:pPr/>
              <a:t>10</a:t>
            </a:fld>
            <a:endParaRPr lang="sv-SE" dirty="0"/>
          </a:p>
        </p:txBody>
      </p:sp>
      <p:sp>
        <p:nvSpPr>
          <p:cNvPr id="6" name="Rubrik 5">
            <a:extLst>
              <a:ext uri="{FF2B5EF4-FFF2-40B4-BE49-F238E27FC236}">
                <a16:creationId xmlns:a16="http://schemas.microsoft.com/office/drawing/2014/main" id="{F1541358-87B2-B0D2-2A8C-9DDAEEF11F5A}"/>
              </a:ext>
            </a:extLst>
          </p:cNvPr>
          <p:cNvSpPr>
            <a:spLocks noGrp="1"/>
          </p:cNvSpPr>
          <p:nvPr>
            <p:ph type="title"/>
          </p:nvPr>
        </p:nvSpPr>
        <p:spPr/>
        <p:txBody>
          <a:bodyPr/>
          <a:lstStyle/>
          <a:p>
            <a:r>
              <a:rPr lang="sv-SE" dirty="0"/>
              <a:t>A push for </a:t>
            </a:r>
            <a:r>
              <a:rPr lang="sv-SE" dirty="0" err="1"/>
              <a:t>safety</a:t>
            </a:r>
            <a:r>
              <a:rPr lang="sv-SE" dirty="0"/>
              <a:t> </a:t>
            </a:r>
            <a:r>
              <a:rPr lang="sv-SE" dirty="0" err="1"/>
              <a:t>awareness</a:t>
            </a:r>
            <a:r>
              <a:rPr lang="sv-SE" dirty="0"/>
              <a:t> – </a:t>
            </a:r>
            <a:r>
              <a:rPr lang="sv-SE" dirty="0" err="1"/>
              <a:t>time</a:t>
            </a:r>
            <a:r>
              <a:rPr lang="sv-SE" dirty="0"/>
              <a:t> to </a:t>
            </a:r>
            <a:r>
              <a:rPr lang="sv-SE" dirty="0" err="1"/>
              <a:t>reflect</a:t>
            </a:r>
            <a:endParaRPr lang="sv-SE" dirty="0"/>
          </a:p>
        </p:txBody>
      </p:sp>
      <p:sp>
        <p:nvSpPr>
          <p:cNvPr id="11" name="textruta 10">
            <a:extLst>
              <a:ext uri="{FF2B5EF4-FFF2-40B4-BE49-F238E27FC236}">
                <a16:creationId xmlns:a16="http://schemas.microsoft.com/office/drawing/2014/main" id="{ADFC4868-DCD4-5C9D-178B-3677C7DA07CC}"/>
              </a:ext>
            </a:extLst>
          </p:cNvPr>
          <p:cNvSpPr txBox="1"/>
          <p:nvPr/>
        </p:nvSpPr>
        <p:spPr>
          <a:xfrm>
            <a:off x="1084643" y="1932964"/>
            <a:ext cx="10107311" cy="5201424"/>
          </a:xfrm>
          <a:prstGeom prst="rect">
            <a:avLst/>
          </a:prstGeom>
          <a:noFill/>
        </p:spPr>
        <p:txBody>
          <a:bodyPr wrap="square">
            <a:spAutoFit/>
          </a:bodyPr>
          <a:lstStyle/>
          <a:p>
            <a:r>
              <a:rPr lang="sv-SE" sz="3600" b="1" dirty="0" err="1">
                <a:solidFill>
                  <a:schemeClr val="bg1"/>
                </a:solidFill>
                <a:latin typeface="Figtree" pitchFamily="2" charset="0"/>
              </a:rPr>
              <a:t>Reflect</a:t>
            </a:r>
            <a:r>
              <a:rPr lang="sv-SE" sz="3600" b="1" dirty="0">
                <a:solidFill>
                  <a:schemeClr val="bg1"/>
                </a:solidFill>
                <a:latin typeface="Figtree" pitchFamily="2" charset="0"/>
              </a:rPr>
              <a:t> on:</a:t>
            </a:r>
          </a:p>
          <a:p>
            <a:endParaRPr lang="sv-SE" sz="2400" dirty="0">
              <a:solidFill>
                <a:schemeClr val="bg1"/>
              </a:solidFill>
              <a:latin typeface="Figtree" pitchFamily="2" charset="0"/>
            </a:endParaRPr>
          </a:p>
          <a:p>
            <a:pPr marL="533400" indent="-533400">
              <a:buFont typeface="+mj-lt"/>
              <a:buAutoNum type="arabicPeriod"/>
            </a:pPr>
            <a:r>
              <a:rPr lang="sv-SE" sz="3200" dirty="0">
                <a:solidFill>
                  <a:schemeClr val="bg1"/>
                </a:solidFill>
                <a:latin typeface="Figtree" pitchFamily="2" charset="0"/>
              </a:rPr>
              <a:t>Is feedback </a:t>
            </a:r>
            <a:r>
              <a:rPr lang="sv-SE" sz="3200" dirty="0" err="1">
                <a:solidFill>
                  <a:schemeClr val="bg1"/>
                </a:solidFill>
                <a:latin typeface="Figtree" pitchFamily="2" charset="0"/>
              </a:rPr>
              <a:t>something</a:t>
            </a:r>
            <a:r>
              <a:rPr lang="sv-SE" sz="3200" dirty="0">
                <a:solidFill>
                  <a:schemeClr val="bg1"/>
                </a:solidFill>
                <a:latin typeface="Figtree" pitchFamily="2" charset="0"/>
              </a:rPr>
              <a:t> </a:t>
            </a:r>
            <a:r>
              <a:rPr lang="sv-SE" sz="3200" dirty="0" err="1">
                <a:solidFill>
                  <a:schemeClr val="bg1"/>
                </a:solidFill>
                <a:latin typeface="Figtree" pitchFamily="2" charset="0"/>
              </a:rPr>
              <a:t>you</a:t>
            </a:r>
            <a:r>
              <a:rPr lang="sv-SE" sz="3200" dirty="0">
                <a:solidFill>
                  <a:schemeClr val="bg1"/>
                </a:solidFill>
                <a:latin typeface="Figtree" pitchFamily="2" charset="0"/>
              </a:rPr>
              <a:t> </a:t>
            </a:r>
            <a:r>
              <a:rPr lang="sv-SE" sz="3200" dirty="0" err="1">
                <a:solidFill>
                  <a:schemeClr val="bg1"/>
                </a:solidFill>
                <a:latin typeface="Figtree" pitchFamily="2" charset="0"/>
              </a:rPr>
              <a:t>see</a:t>
            </a:r>
            <a:r>
              <a:rPr lang="sv-SE" sz="3200" dirty="0">
                <a:solidFill>
                  <a:schemeClr val="bg1"/>
                </a:solidFill>
                <a:latin typeface="Figtree" pitchFamily="2" charset="0"/>
              </a:rPr>
              <a:t> as positive or negative? </a:t>
            </a:r>
            <a:r>
              <a:rPr lang="sv-SE" sz="3200" i="1" dirty="0" err="1">
                <a:solidFill>
                  <a:schemeClr val="bg1"/>
                </a:solidFill>
                <a:latin typeface="Figtree" pitchFamily="2" charset="0"/>
              </a:rPr>
              <a:t>Please</a:t>
            </a:r>
            <a:r>
              <a:rPr lang="sv-SE" sz="3200" i="1" dirty="0">
                <a:solidFill>
                  <a:schemeClr val="bg1"/>
                </a:solidFill>
                <a:latin typeface="Figtree" pitchFamily="2" charset="0"/>
              </a:rPr>
              <a:t> </a:t>
            </a:r>
            <a:r>
              <a:rPr lang="sv-SE" sz="3200" i="1" dirty="0" err="1">
                <a:solidFill>
                  <a:schemeClr val="bg1"/>
                </a:solidFill>
                <a:latin typeface="Figtree" pitchFamily="2" charset="0"/>
              </a:rPr>
              <a:t>elaborate</a:t>
            </a:r>
            <a:r>
              <a:rPr lang="sv-SE" sz="3200" i="1" dirty="0">
                <a:solidFill>
                  <a:schemeClr val="bg1"/>
                </a:solidFill>
                <a:latin typeface="Figtree" pitchFamily="2" charset="0"/>
              </a:rPr>
              <a:t> </a:t>
            </a:r>
            <a:r>
              <a:rPr lang="sv-SE" sz="3200" i="1" dirty="0" err="1">
                <a:solidFill>
                  <a:schemeClr val="bg1"/>
                </a:solidFill>
                <a:latin typeface="Figtree" pitchFamily="2" charset="0"/>
              </a:rPr>
              <a:t>your</a:t>
            </a:r>
            <a:r>
              <a:rPr lang="sv-SE" sz="3200" i="1" dirty="0">
                <a:solidFill>
                  <a:schemeClr val="bg1"/>
                </a:solidFill>
                <a:latin typeface="Figtree" pitchFamily="2" charset="0"/>
              </a:rPr>
              <a:t> </a:t>
            </a:r>
            <a:r>
              <a:rPr lang="sv-SE" sz="3200" i="1" dirty="0" err="1">
                <a:solidFill>
                  <a:schemeClr val="bg1"/>
                </a:solidFill>
                <a:latin typeface="Figtree" pitchFamily="2" charset="0"/>
              </a:rPr>
              <a:t>answer</a:t>
            </a:r>
            <a:r>
              <a:rPr lang="sv-SE" sz="3200" i="1" dirty="0">
                <a:solidFill>
                  <a:schemeClr val="bg1"/>
                </a:solidFill>
                <a:latin typeface="Figtree" pitchFamily="2" charset="0"/>
              </a:rPr>
              <a:t>.</a:t>
            </a:r>
          </a:p>
          <a:p>
            <a:pPr marL="533400" indent="-533400">
              <a:buFont typeface="+mj-lt"/>
              <a:buAutoNum type="arabicPeriod"/>
            </a:pPr>
            <a:endParaRPr lang="sv-SE" sz="3200" i="1" dirty="0">
              <a:solidFill>
                <a:schemeClr val="bg1"/>
              </a:solidFill>
              <a:latin typeface="Figtree" pitchFamily="2" charset="0"/>
            </a:endParaRPr>
          </a:p>
          <a:p>
            <a:pPr marL="533400" indent="-533400">
              <a:buFont typeface="+mj-lt"/>
              <a:buAutoNum type="arabicPeriod"/>
            </a:pPr>
            <a:r>
              <a:rPr lang="sv-SE" sz="3200" dirty="0" err="1">
                <a:solidFill>
                  <a:schemeClr val="bg1"/>
                </a:solidFill>
                <a:latin typeface="Figtree" pitchFamily="2" charset="0"/>
              </a:rPr>
              <a:t>How</a:t>
            </a:r>
            <a:r>
              <a:rPr lang="sv-SE" sz="3200" dirty="0">
                <a:solidFill>
                  <a:schemeClr val="bg1"/>
                </a:solidFill>
                <a:latin typeface="Figtree" pitchFamily="2" charset="0"/>
              </a:rPr>
              <a:t> </a:t>
            </a:r>
            <a:r>
              <a:rPr lang="sv-SE" sz="3200" dirty="0" err="1">
                <a:solidFill>
                  <a:schemeClr val="bg1"/>
                </a:solidFill>
                <a:latin typeface="Figtree" pitchFamily="2" charset="0"/>
              </a:rPr>
              <a:t>good</a:t>
            </a:r>
            <a:r>
              <a:rPr lang="sv-SE" sz="3200" dirty="0">
                <a:solidFill>
                  <a:schemeClr val="bg1"/>
                </a:solidFill>
                <a:latin typeface="Figtree" pitchFamily="2" charset="0"/>
              </a:rPr>
              <a:t> </a:t>
            </a:r>
            <a:r>
              <a:rPr lang="sv-SE" sz="3200" dirty="0" err="1">
                <a:solidFill>
                  <a:schemeClr val="bg1"/>
                </a:solidFill>
                <a:latin typeface="Figtree" pitchFamily="2" charset="0"/>
              </a:rPr>
              <a:t>are</a:t>
            </a:r>
            <a:r>
              <a:rPr lang="sv-SE" sz="3200" dirty="0">
                <a:solidFill>
                  <a:schemeClr val="bg1"/>
                </a:solidFill>
                <a:latin typeface="Figtree" pitchFamily="2" charset="0"/>
              </a:rPr>
              <a:t> </a:t>
            </a:r>
            <a:r>
              <a:rPr lang="sv-SE" sz="3200" dirty="0" err="1">
                <a:solidFill>
                  <a:schemeClr val="bg1"/>
                </a:solidFill>
                <a:latin typeface="Figtree" pitchFamily="2" charset="0"/>
              </a:rPr>
              <a:t>we</a:t>
            </a:r>
            <a:r>
              <a:rPr lang="sv-SE" sz="3200" dirty="0">
                <a:solidFill>
                  <a:schemeClr val="bg1"/>
                </a:solidFill>
                <a:latin typeface="Figtree" pitchFamily="2" charset="0"/>
              </a:rPr>
              <a:t>, at </a:t>
            </a:r>
            <a:r>
              <a:rPr lang="sv-SE" sz="3200" dirty="0" err="1">
                <a:solidFill>
                  <a:schemeClr val="bg1"/>
                </a:solidFill>
                <a:latin typeface="Figtree" pitchFamily="2" charset="0"/>
              </a:rPr>
              <a:t>this</a:t>
            </a:r>
            <a:r>
              <a:rPr lang="sv-SE" sz="3200" dirty="0">
                <a:solidFill>
                  <a:schemeClr val="bg1"/>
                </a:solidFill>
                <a:latin typeface="Figtree" pitchFamily="2" charset="0"/>
              </a:rPr>
              <a:t> </a:t>
            </a:r>
            <a:r>
              <a:rPr lang="sv-SE" sz="3200" dirty="0" err="1">
                <a:solidFill>
                  <a:schemeClr val="bg1"/>
                </a:solidFill>
                <a:latin typeface="Figtree" pitchFamily="2" charset="0"/>
              </a:rPr>
              <a:t>workplace</a:t>
            </a:r>
            <a:r>
              <a:rPr lang="sv-SE" sz="3200" dirty="0">
                <a:solidFill>
                  <a:schemeClr val="bg1"/>
                </a:solidFill>
                <a:latin typeface="Figtree" pitchFamily="2" charset="0"/>
              </a:rPr>
              <a:t>, at </a:t>
            </a:r>
            <a:r>
              <a:rPr lang="sv-SE" sz="3200" dirty="0" err="1">
                <a:solidFill>
                  <a:schemeClr val="bg1"/>
                </a:solidFill>
                <a:latin typeface="Figtree" pitchFamily="2" charset="0"/>
              </a:rPr>
              <a:t>encouraging</a:t>
            </a:r>
            <a:r>
              <a:rPr lang="sv-SE" sz="3200" dirty="0">
                <a:solidFill>
                  <a:schemeClr val="bg1"/>
                </a:solidFill>
                <a:latin typeface="Figtree" pitchFamily="2" charset="0"/>
              </a:rPr>
              <a:t> </a:t>
            </a:r>
            <a:r>
              <a:rPr lang="sv-SE" sz="3200" dirty="0" err="1">
                <a:solidFill>
                  <a:schemeClr val="bg1"/>
                </a:solidFill>
                <a:latin typeface="Figtree" pitchFamily="2" charset="0"/>
              </a:rPr>
              <a:t>each</a:t>
            </a:r>
            <a:r>
              <a:rPr lang="sv-SE" sz="3200" dirty="0">
                <a:solidFill>
                  <a:schemeClr val="bg1"/>
                </a:solidFill>
                <a:latin typeface="Figtree" pitchFamily="2" charset="0"/>
              </a:rPr>
              <a:t> </a:t>
            </a:r>
            <a:r>
              <a:rPr lang="sv-SE" sz="3200" dirty="0" err="1">
                <a:solidFill>
                  <a:schemeClr val="bg1"/>
                </a:solidFill>
                <a:latin typeface="Figtree" pitchFamily="2" charset="0"/>
              </a:rPr>
              <a:t>other</a:t>
            </a:r>
            <a:r>
              <a:rPr lang="sv-SE" sz="3200" dirty="0">
                <a:solidFill>
                  <a:schemeClr val="bg1"/>
                </a:solidFill>
                <a:latin typeface="Figtree" pitchFamily="2" charset="0"/>
              </a:rPr>
              <a:t> and </a:t>
            </a:r>
            <a:r>
              <a:rPr lang="sv-SE" sz="3200" dirty="0" err="1">
                <a:solidFill>
                  <a:schemeClr val="bg1"/>
                </a:solidFill>
                <a:latin typeface="Figtree" pitchFamily="2" charset="0"/>
              </a:rPr>
              <a:t>giving</a:t>
            </a:r>
            <a:r>
              <a:rPr lang="sv-SE" sz="3200" dirty="0">
                <a:solidFill>
                  <a:schemeClr val="bg1"/>
                </a:solidFill>
                <a:latin typeface="Figtree" pitchFamily="2" charset="0"/>
              </a:rPr>
              <a:t> positive feedback?</a:t>
            </a:r>
          </a:p>
          <a:p>
            <a:pPr marL="533400" indent="-533400">
              <a:buFont typeface="+mj-lt"/>
              <a:buAutoNum type="arabicPeriod"/>
            </a:pPr>
            <a:endParaRPr lang="sv-SE" sz="3200" dirty="0">
              <a:solidFill>
                <a:schemeClr val="bg1"/>
              </a:solidFill>
              <a:latin typeface="Figtree" pitchFamily="2" charset="0"/>
            </a:endParaRPr>
          </a:p>
          <a:p>
            <a:endParaRPr lang="sv-SE" sz="3600" dirty="0">
              <a:solidFill>
                <a:schemeClr val="bg1"/>
              </a:solidFill>
              <a:latin typeface="Figtree" pitchFamily="2" charset="0"/>
            </a:endParaRPr>
          </a:p>
        </p:txBody>
      </p:sp>
      <p:sp>
        <p:nvSpPr>
          <p:cNvPr id="13" name="Rektangel 12">
            <a:extLst>
              <a:ext uri="{FF2B5EF4-FFF2-40B4-BE49-F238E27FC236}">
                <a16:creationId xmlns:a16="http://schemas.microsoft.com/office/drawing/2014/main" id="{1E307FD2-C1DE-9E42-D67E-1CF9DBEE2134}"/>
              </a:ext>
            </a:extLst>
          </p:cNvPr>
          <p:cNvSpPr/>
          <p:nvPr/>
        </p:nvSpPr>
        <p:spPr>
          <a:xfrm>
            <a:off x="7748028" y="214400"/>
            <a:ext cx="4074695" cy="2030316"/>
          </a:xfrm>
          <a:prstGeom prst="rect">
            <a:avLst/>
          </a:prstGeom>
          <a:solidFill>
            <a:srgbClr val="FFD7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0000"/>
                </a:solidFill>
              </a:rPr>
              <a:t>Denna bild kan användas under </a:t>
            </a:r>
            <a:r>
              <a:rPr lang="sv-SE" dirty="0" err="1">
                <a:solidFill>
                  <a:srgbClr val="FF0000"/>
                </a:solidFill>
              </a:rPr>
              <a:t>säkerhetspushen</a:t>
            </a:r>
            <a:r>
              <a:rPr lang="sv-SE" dirty="0">
                <a:solidFill>
                  <a:srgbClr val="FF0000"/>
                </a:solidFill>
              </a:rPr>
              <a:t> för att visa frågorna på en skärm eller med projektor. QR-koden länkar till den digitala lösningen för att svara på frågorna.</a:t>
            </a:r>
          </a:p>
          <a:p>
            <a:pPr algn="ctr"/>
            <a:r>
              <a:rPr lang="sv-SE" sz="1200" dirty="0">
                <a:solidFill>
                  <a:srgbClr val="FF0000"/>
                </a:solidFill>
              </a:rPr>
              <a:t>(Justera denna bilden så den passar er och plocka bort denna orangea ruta)</a:t>
            </a:r>
          </a:p>
        </p:txBody>
      </p:sp>
      <p:sp>
        <p:nvSpPr>
          <p:cNvPr id="8" name="Rektangel 7">
            <a:extLst>
              <a:ext uri="{FF2B5EF4-FFF2-40B4-BE49-F238E27FC236}">
                <a16:creationId xmlns:a16="http://schemas.microsoft.com/office/drawing/2014/main" id="{975EFD5C-8DE8-7243-B55E-79AC1B57BD42}"/>
              </a:ext>
            </a:extLst>
          </p:cNvPr>
          <p:cNvSpPr/>
          <p:nvPr/>
        </p:nvSpPr>
        <p:spPr>
          <a:xfrm>
            <a:off x="10067635" y="4671676"/>
            <a:ext cx="1576552" cy="15660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CB121045-9A45-EE54-477A-DD74C064BA98}"/>
              </a:ext>
            </a:extLst>
          </p:cNvPr>
          <p:cNvSpPr txBox="1"/>
          <p:nvPr/>
        </p:nvSpPr>
        <p:spPr>
          <a:xfrm>
            <a:off x="9998185" y="6177088"/>
            <a:ext cx="1824538" cy="369332"/>
          </a:xfrm>
          <a:prstGeom prst="rect">
            <a:avLst/>
          </a:prstGeom>
          <a:noFill/>
        </p:spPr>
        <p:txBody>
          <a:bodyPr wrap="none" rtlCol="0">
            <a:spAutoFit/>
          </a:bodyPr>
          <a:lstStyle/>
          <a:p>
            <a:pPr algn="l"/>
            <a:r>
              <a:rPr lang="sv-SE" dirty="0" err="1">
                <a:latin typeface="Figtree" pitchFamily="2" charset="0"/>
              </a:rPr>
              <a:t>Answer</a:t>
            </a:r>
            <a:r>
              <a:rPr lang="sv-SE" dirty="0">
                <a:latin typeface="Figtree" pitchFamily="2" charset="0"/>
              </a:rPr>
              <a:t> </a:t>
            </a:r>
            <a:r>
              <a:rPr lang="sv-SE" dirty="0" err="1">
                <a:latin typeface="Figtree" pitchFamily="2" charset="0"/>
              </a:rPr>
              <a:t>digitally</a:t>
            </a:r>
            <a:endParaRPr lang="sv-SE" dirty="0">
              <a:latin typeface="Figtree" pitchFamily="2" charset="0"/>
            </a:endParaRPr>
          </a:p>
        </p:txBody>
      </p:sp>
      <p:pic>
        <p:nvPicPr>
          <p:cNvPr id="2" name="Bildobjekt 1">
            <a:extLst>
              <a:ext uri="{FF2B5EF4-FFF2-40B4-BE49-F238E27FC236}">
                <a16:creationId xmlns:a16="http://schemas.microsoft.com/office/drawing/2014/main" id="{615D1370-ADDC-3585-1E7C-F825794EEEB2}"/>
              </a:ext>
            </a:extLst>
          </p:cNvPr>
          <p:cNvPicPr>
            <a:picLocks noChangeAspect="1"/>
          </p:cNvPicPr>
          <p:nvPr/>
        </p:nvPicPr>
        <p:blipFill>
          <a:blip r:embed="rId2"/>
          <a:stretch>
            <a:fillRect/>
          </a:stretch>
        </p:blipFill>
        <p:spPr>
          <a:xfrm>
            <a:off x="10107581" y="4709520"/>
            <a:ext cx="1495723" cy="1495723"/>
          </a:xfrm>
          <a:prstGeom prst="rect">
            <a:avLst/>
          </a:prstGeom>
        </p:spPr>
      </p:pic>
    </p:spTree>
    <p:extLst>
      <p:ext uri="{BB962C8B-B14F-4D97-AF65-F5344CB8AC3E}">
        <p14:creationId xmlns:p14="http://schemas.microsoft.com/office/powerpoint/2010/main" val="1505225662"/>
      </p:ext>
    </p:extLst>
  </p:cSld>
  <p:clrMapOvr>
    <a:masterClrMapping/>
  </p:clrMapOvr>
</p:sld>
</file>

<file path=ppt/theme/theme1.xml><?xml version="1.0" encoding="utf-8"?>
<a:theme xmlns:a="http://schemas.openxmlformats.org/drawingml/2006/main" name="HN-Mall-240527">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latin typeface="Figtree" pitchFamily="2" charset="0"/>
          </a:defRPr>
        </a:defPPr>
      </a:lstStyle>
    </a:txDef>
  </a:objectDefaults>
  <a:extraClrSchemeLst/>
  <a:extLst>
    <a:ext uri="{05A4C25C-085E-4340-85A3-A5531E510DB2}">
      <thm15:themeFamily xmlns:thm15="http://schemas.microsoft.com/office/thememl/2012/main" name="HN-Mall-240527" id="{BA72B2C6-9FE1-6D4F-A3F0-702B83CEB878}" vid="{948B1325-6863-2B4F-8713-7D295CB9DE78}"/>
    </a:ext>
  </a:extLst>
</a:theme>
</file>

<file path=ppt/theme/theme2.xml><?xml version="1.0" encoding="utf-8"?>
<a:theme xmlns:a="http://schemas.openxmlformats.org/drawingml/2006/main" name="Dokumentation_Håll Nollan">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ll Nollan Mall" id="{83CE4615-8A59-B541-8D4D-D8A6FCBE57E5}" vid="{0DBC8B6E-E7D8-EB4D-A4AF-621795F210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eae6e3-962d-4de5-8427-135b74c9b58d" xsi:nil="true"/>
    <lcf76f155ced4ddcb4097134ff3c332f xmlns="96077d9e-8355-4ed9-9447-029eb1a8a9e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765D14E49A8B74ABCA6CCD44D959416" ma:contentTypeVersion="19" ma:contentTypeDescription="Skapa ett nytt dokument." ma:contentTypeScope="" ma:versionID="559ba9c57b6359bc7fc58ea10c3c855e">
  <xsd:schema xmlns:xsd="http://www.w3.org/2001/XMLSchema" xmlns:xs="http://www.w3.org/2001/XMLSchema" xmlns:p="http://schemas.microsoft.com/office/2006/metadata/properties" xmlns:ns2="96077d9e-8355-4ed9-9447-029eb1a8a9e6" xmlns:ns3="77eae6e3-962d-4de5-8427-135b74c9b58d" targetNamespace="http://schemas.microsoft.com/office/2006/metadata/properties" ma:root="true" ma:fieldsID="b3fa6b434243eb00605572eeb37d2ce7" ns2:_="" ns3:_="">
    <xsd:import namespace="96077d9e-8355-4ed9-9447-029eb1a8a9e6"/>
    <xsd:import namespace="77eae6e3-962d-4de5-8427-135b74c9b5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77d9e-8355-4ed9-9447-029eb1a8a9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c1a0697f-eeca-465e-81c1-fe6332cbec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eae6e3-962d-4de5-8427-135b74c9b58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9e2707f-081b-47d0-9d13-cfcb2556c39f}" ma:internalName="TaxCatchAll" ma:showField="CatchAllData" ma:web="77eae6e3-962d-4de5-8427-135b74c9b58d">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FD747D-F243-4C84-8BAD-A622F2BE2166}">
  <ds:schemaRefs>
    <ds:schemaRef ds:uri="http://purl.org/dc/terms/"/>
    <ds:schemaRef ds:uri="http://www.w3.org/XML/1998/namespace"/>
    <ds:schemaRef ds:uri="http://schemas.microsoft.com/office/2006/documentManagement/types"/>
    <ds:schemaRef ds:uri="http://purl.org/dc/elements/1.1/"/>
    <ds:schemaRef ds:uri="77eae6e3-962d-4de5-8427-135b74c9b58d"/>
    <ds:schemaRef ds:uri="http://schemas.microsoft.com/office/infopath/2007/PartnerControls"/>
    <ds:schemaRef ds:uri="http://purl.org/dc/dcmitype/"/>
    <ds:schemaRef ds:uri="http://schemas.openxmlformats.org/package/2006/metadata/core-properties"/>
    <ds:schemaRef ds:uri="96077d9e-8355-4ed9-9447-029eb1a8a9e6"/>
    <ds:schemaRef ds:uri="http://schemas.microsoft.com/office/2006/metadata/properties"/>
  </ds:schemaRefs>
</ds:datastoreItem>
</file>

<file path=customXml/itemProps2.xml><?xml version="1.0" encoding="utf-8"?>
<ds:datastoreItem xmlns:ds="http://schemas.openxmlformats.org/officeDocument/2006/customXml" ds:itemID="{BD902FD4-59F4-42F9-B5F8-2B3DB3109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077d9e-8355-4ed9-9447-029eb1a8a9e6"/>
    <ds:schemaRef ds:uri="77eae6e3-962d-4de5-8427-135b74c9b5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38FA31-1931-4B1C-A210-77A33F65EB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HN-Mall-240527</Template>
  <TotalTime>1176</TotalTime>
  <Words>2337</Words>
  <Application>Microsoft Macintosh PowerPoint</Application>
  <PresentationFormat>Bredbild</PresentationFormat>
  <Paragraphs>159</Paragraphs>
  <Slides>17</Slides>
  <Notes>2</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17</vt:i4>
      </vt:variant>
    </vt:vector>
  </HeadingPairs>
  <TitlesOfParts>
    <vt:vector size="27" baseType="lpstr">
      <vt:lpstr>Wingdings</vt:lpstr>
      <vt:lpstr>Aptos</vt:lpstr>
      <vt:lpstr>Figtree Medium</vt:lpstr>
      <vt:lpstr>Larken ExtraBold</vt:lpstr>
      <vt:lpstr>Figtree SemiBold</vt:lpstr>
      <vt:lpstr>Arial</vt:lpstr>
      <vt:lpstr>Figtree Light</vt:lpstr>
      <vt:lpstr>Figtree</vt:lpstr>
      <vt:lpstr>HN-Mall-240527</vt:lpstr>
      <vt:lpstr>Dokumentation_Håll Nollan</vt:lpstr>
      <vt:lpstr>Instruktion till reflektionsövning</vt:lpstr>
      <vt:lpstr>Håll Nollans säkerhetspush </vt:lpstr>
      <vt:lpstr>Beskrivning av reflektionsövningen</vt:lpstr>
      <vt:lpstr>Olika varianter på reflektionsövningen – instruktion för att välja</vt:lpstr>
      <vt:lpstr>Beskrivning av de olika varianterna</vt:lpstr>
      <vt:lpstr>BAS-varianten</vt:lpstr>
      <vt:lpstr>BAS-varianten – tid: ca 2-4 minuter</vt:lpstr>
      <vt:lpstr>Håll Nollans säkerhetspush – tid att reflektera</vt:lpstr>
      <vt:lpstr>A push for safety awareness – time to reflect</vt:lpstr>
      <vt:lpstr>MELLAN-varianten</vt:lpstr>
      <vt:lpstr>MELLAN-varianten – tid: ca 3-6 minuter</vt:lpstr>
      <vt:lpstr>Håll Nollans säkerhetspush – tid att reflektera</vt:lpstr>
      <vt:lpstr>A push for safety awareness – time to reflect</vt:lpstr>
      <vt:lpstr>WORKSHOP</vt:lpstr>
      <vt:lpstr>Workshop – vid senare tillfälle</vt:lpstr>
      <vt:lpstr>Håll Nollans säkerhetspush – tid att reflektera</vt:lpstr>
      <vt:lpstr>A push for safety awareness – time to reflect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Hanna Ågermo</dc:creator>
  <cp:lastModifiedBy>Hanna Ågermo</cp:lastModifiedBy>
  <cp:revision>21</cp:revision>
  <dcterms:created xsi:type="dcterms:W3CDTF">2024-05-27T19:55:04Z</dcterms:created>
  <dcterms:modified xsi:type="dcterms:W3CDTF">2026-07-01T21:58:38Z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0x0101002765D14E49A8B74ABCA6CCD44D959416</vt:lpwstr>
  </property>
  <property fmtid="{D5CDD505-2E9C-101B-9397-08002B2CF9AE}" pid="3" name="MediaServiceImageTags">
    <vt:lpwstr/>
  </property>
</Properties>
</file>